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78" r:id="rId3"/>
  </p:sldMasterIdLst>
  <p:notesMasterIdLst>
    <p:notesMasterId r:id="rId26"/>
  </p:notesMasterIdLst>
  <p:sldIdLst>
    <p:sldId id="341" r:id="rId4"/>
    <p:sldId id="353" r:id="rId5"/>
    <p:sldId id="347" r:id="rId6"/>
    <p:sldId id="334" r:id="rId7"/>
    <p:sldId id="365" r:id="rId8"/>
    <p:sldId id="328" r:id="rId9"/>
    <p:sldId id="343" r:id="rId10"/>
    <p:sldId id="327" r:id="rId11"/>
    <p:sldId id="354" r:id="rId12"/>
    <p:sldId id="329" r:id="rId13"/>
    <p:sldId id="312" r:id="rId14"/>
    <p:sldId id="314" r:id="rId15"/>
    <p:sldId id="359" r:id="rId16"/>
    <p:sldId id="350" r:id="rId17"/>
    <p:sldId id="344" r:id="rId18"/>
    <p:sldId id="358" r:id="rId19"/>
    <p:sldId id="364" r:id="rId20"/>
    <p:sldId id="332" r:id="rId21"/>
    <p:sldId id="349" r:id="rId22"/>
    <p:sldId id="346" r:id="rId23"/>
    <p:sldId id="366" r:id="rId24"/>
    <p:sldId id="32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DF"/>
    <a:srgbClr val="021F43"/>
    <a:srgbClr val="92BA5D"/>
    <a:srgbClr val="FFFF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13" autoAdjust="0"/>
    <p:restoredTop sz="81555" autoAdjust="0"/>
  </p:normalViewPr>
  <p:slideViewPr>
    <p:cSldViewPr snapToGrid="0">
      <p:cViewPr varScale="1">
        <p:scale>
          <a:sx n="144" d="100"/>
          <a:sy n="144" d="100"/>
        </p:scale>
        <p:origin x="1104" y="184"/>
      </p:cViewPr>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cap="all"/>
            </a:pPr>
            <a:endParaRPr lang="en-US" dirty="0"/>
          </a:p>
          <a:p>
            <a:pPr>
              <a:defRPr sz="1200" b="0" cap="all"/>
            </a:pPr>
            <a:endParaRPr lang="en-US" dirty="0"/>
          </a:p>
        </c:rich>
      </c:tx>
      <c:overlay val="0"/>
    </c:title>
    <c:autoTitleDeleted val="0"/>
    <c:plotArea>
      <c:layout/>
      <c:barChart>
        <c:barDir val="col"/>
        <c:grouping val="stacked"/>
        <c:varyColors val="0"/>
        <c:ser>
          <c:idx val="0"/>
          <c:order val="0"/>
          <c:tx>
            <c:strRef>
              <c:f>Sheet1!$B$1</c:f>
              <c:strCache>
                <c:ptCount val="1"/>
                <c:pt idx="0">
                  <c:v>IFC's Own Account</c:v>
                </c:pt>
              </c:strCache>
            </c:strRef>
          </c:tx>
          <c:spPr>
            <a:solidFill>
              <a:schemeClr val="tx1"/>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FY14</c:v>
                </c:pt>
                <c:pt idx="1">
                  <c:v>FY15</c:v>
                </c:pt>
                <c:pt idx="2">
                  <c:v>FY16</c:v>
                </c:pt>
                <c:pt idx="3">
                  <c:v>FY17</c:v>
                </c:pt>
                <c:pt idx="4">
                  <c:v>FY18</c:v>
                </c:pt>
                <c:pt idx="5">
                  <c:v>FY19</c:v>
                </c:pt>
              </c:strCache>
            </c:strRef>
          </c:cat>
          <c:val>
            <c:numRef>
              <c:f>Sheet1!$B$2:$B$7</c:f>
              <c:numCache>
                <c:formatCode>#,##0</c:formatCode>
                <c:ptCount val="6"/>
                <c:pt idx="0">
                  <c:v>110</c:v>
                </c:pt>
                <c:pt idx="1">
                  <c:v>346</c:v>
                </c:pt>
                <c:pt idx="2">
                  <c:v>511</c:v>
                </c:pt>
                <c:pt idx="3">
                  <c:v>642</c:v>
                </c:pt>
                <c:pt idx="4">
                  <c:v>1100</c:v>
                </c:pt>
                <c:pt idx="5">
                  <c:v>374</c:v>
                </c:pt>
              </c:numCache>
            </c:numRef>
          </c:val>
          <c:extLst>
            <c:ext xmlns:c16="http://schemas.microsoft.com/office/drawing/2014/chart" uri="{C3380CC4-5D6E-409C-BE32-E72D297353CC}">
              <c16:uniqueId val="{00000001-B2FD-4C4D-91EB-166976EDF22D}"/>
            </c:ext>
          </c:extLst>
        </c:ser>
        <c:ser>
          <c:idx val="1"/>
          <c:order val="1"/>
          <c:tx>
            <c:strRef>
              <c:f>Sheet1!$C$1</c:f>
              <c:strCache>
                <c:ptCount val="1"/>
                <c:pt idx="0">
                  <c:v>Mobilization</c:v>
                </c:pt>
              </c:strCache>
            </c:strRef>
          </c:tx>
          <c:spPr>
            <a:solidFill>
              <a:srgbClr val="00B0F0"/>
            </a:solidFill>
          </c:spPr>
          <c:invertIfNegative val="0"/>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FY14</c:v>
                </c:pt>
                <c:pt idx="1">
                  <c:v>FY15</c:v>
                </c:pt>
                <c:pt idx="2">
                  <c:v>FY16</c:v>
                </c:pt>
                <c:pt idx="3">
                  <c:v>FY17</c:v>
                </c:pt>
                <c:pt idx="4">
                  <c:v>FY18</c:v>
                </c:pt>
                <c:pt idx="5">
                  <c:v>FY19</c:v>
                </c:pt>
              </c:strCache>
            </c:strRef>
          </c:cat>
          <c:val>
            <c:numRef>
              <c:f>Sheet1!$C$2:$C$7</c:f>
              <c:numCache>
                <c:formatCode>#,##0.0</c:formatCode>
                <c:ptCount val="6"/>
                <c:pt idx="0">
                  <c:v>50</c:v>
                </c:pt>
                <c:pt idx="1">
                  <c:v>278</c:v>
                </c:pt>
                <c:pt idx="2">
                  <c:v>80</c:v>
                </c:pt>
                <c:pt idx="3">
                  <c:v>256</c:v>
                </c:pt>
                <c:pt idx="4">
                  <c:v>260</c:v>
                </c:pt>
                <c:pt idx="5">
                  <c:v>387</c:v>
                </c:pt>
              </c:numCache>
            </c:numRef>
          </c:val>
          <c:extLst>
            <c:ext xmlns:c16="http://schemas.microsoft.com/office/drawing/2014/chart" uri="{C3380CC4-5D6E-409C-BE32-E72D297353CC}">
              <c16:uniqueId val="{00000003-B2FD-4C4D-91EB-166976EDF22D}"/>
            </c:ext>
          </c:extLst>
        </c:ser>
        <c:dLbls>
          <c:dLblPos val="inEnd"/>
          <c:showLegendKey val="0"/>
          <c:showVal val="1"/>
          <c:showCatName val="0"/>
          <c:showSerName val="0"/>
          <c:showPercent val="0"/>
          <c:showBubbleSize val="0"/>
        </c:dLbls>
        <c:gapWidth val="45"/>
        <c:overlap val="100"/>
        <c:axId val="1446634240"/>
        <c:axId val="1482529232"/>
      </c:barChart>
      <c:catAx>
        <c:axId val="1446634240"/>
        <c:scaling>
          <c:orientation val="minMax"/>
        </c:scaling>
        <c:delete val="0"/>
        <c:axPos val="b"/>
        <c:numFmt formatCode="General" sourceLinked="0"/>
        <c:majorTickMark val="none"/>
        <c:minorTickMark val="none"/>
        <c:tickLblPos val="nextTo"/>
        <c:spPr>
          <a:ln w="28575"/>
        </c:spPr>
        <c:txPr>
          <a:bodyPr/>
          <a:lstStyle/>
          <a:p>
            <a:pPr>
              <a:defRPr sz="1400">
                <a:solidFill>
                  <a:srgbClr val="002345"/>
                </a:solidFill>
              </a:defRPr>
            </a:pPr>
            <a:endParaRPr lang="en-US"/>
          </a:p>
        </c:txPr>
        <c:crossAx val="1482529232"/>
        <c:crosses val="autoZero"/>
        <c:auto val="1"/>
        <c:lblAlgn val="ctr"/>
        <c:lblOffset val="100"/>
        <c:noMultiLvlLbl val="0"/>
      </c:catAx>
      <c:valAx>
        <c:axId val="1482529232"/>
        <c:scaling>
          <c:orientation val="minMax"/>
        </c:scaling>
        <c:delete val="0"/>
        <c:axPos val="l"/>
        <c:majorGridlines>
          <c:spPr>
            <a:ln>
              <a:noFill/>
            </a:ln>
          </c:spPr>
        </c:majorGridlines>
        <c:numFmt formatCode="#,##0" sourceLinked="0"/>
        <c:majorTickMark val="none"/>
        <c:minorTickMark val="none"/>
        <c:tickLblPos val="nextTo"/>
        <c:spPr>
          <a:ln w="28575"/>
        </c:spPr>
        <c:crossAx val="1446634240"/>
        <c:crosses val="autoZero"/>
        <c:crossBetween val="between"/>
        <c:majorUnit val="500"/>
      </c:valAx>
    </c:plotArea>
    <c:legend>
      <c:legendPos val="b"/>
      <c:overlay val="0"/>
      <c:spPr>
        <a:noFill/>
      </c:spPr>
      <c:txPr>
        <a:bodyPr/>
        <a:lstStyle/>
        <a:p>
          <a:pPr>
            <a:defRPr sz="1400"/>
          </a:pPr>
          <a:endParaRPr lang="en-US"/>
        </a:p>
      </c:txPr>
    </c:legend>
    <c:plotVisOnly val="1"/>
    <c:dispBlanksAs val="gap"/>
    <c:showDLblsOverMax val="0"/>
  </c:chart>
  <c:txPr>
    <a:bodyPr/>
    <a:lstStyle/>
    <a:p>
      <a:pPr>
        <a:defRPr sz="1100">
          <a:solidFill>
            <a:srgbClr val="404040"/>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cap="all"/>
            </a:pPr>
            <a:endParaRPr lang="en-US" dirty="0"/>
          </a:p>
          <a:p>
            <a:pPr>
              <a:defRPr sz="1200" b="0" cap="all"/>
            </a:pPr>
            <a:endParaRPr lang="en-US" dirty="0"/>
          </a:p>
        </c:rich>
      </c:tx>
      <c:overlay val="0"/>
    </c:title>
    <c:autoTitleDeleted val="0"/>
    <c:plotArea>
      <c:layout/>
      <c:barChart>
        <c:barDir val="col"/>
        <c:grouping val="stacked"/>
        <c:varyColors val="0"/>
        <c:ser>
          <c:idx val="0"/>
          <c:order val="0"/>
          <c:tx>
            <c:strRef>
              <c:f>Sheet1!$B$1</c:f>
              <c:strCache>
                <c:ptCount val="1"/>
                <c:pt idx="0">
                  <c:v>Green Bonds</c:v>
                </c:pt>
              </c:strCache>
            </c:strRef>
          </c:tx>
          <c:spPr>
            <a:solidFill>
              <a:schemeClr val="tx1"/>
            </a:solidFill>
          </c:spPr>
          <c:invertIfNegative val="0"/>
          <c:dLbls>
            <c:dLbl>
              <c:idx val="0"/>
              <c:tx>
                <c:rich>
                  <a:bodyPr/>
                  <a:lstStyle/>
                  <a:p>
                    <a:fld id="{BA59C3E0-224E-42AC-9F3C-AAB34A9D5E17}" type="VALUE">
                      <a:rPr lang="en-US">
                        <a:solidFill>
                          <a:schemeClr val="bg1"/>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77-4E29-A6AC-5F5675C7C71B}"/>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2013</c:v>
                </c:pt>
                <c:pt idx="1">
                  <c:v>2014</c:v>
                </c:pt>
                <c:pt idx="2">
                  <c:v>2015</c:v>
                </c:pt>
                <c:pt idx="3">
                  <c:v>2016</c:v>
                </c:pt>
                <c:pt idx="4">
                  <c:v>2017</c:v>
                </c:pt>
                <c:pt idx="5">
                  <c:v>2018</c:v>
                </c:pt>
                <c:pt idx="6">
                  <c:v>2019 (Estimate)</c:v>
                </c:pt>
              </c:strCache>
            </c:strRef>
          </c:cat>
          <c:val>
            <c:numRef>
              <c:f>Sheet1!$B$2:$B$8</c:f>
              <c:numCache>
                <c:formatCode>#,##0.0</c:formatCode>
                <c:ptCount val="7"/>
                <c:pt idx="0">
                  <c:v>11.1</c:v>
                </c:pt>
                <c:pt idx="1">
                  <c:v>36.6</c:v>
                </c:pt>
                <c:pt idx="2">
                  <c:v>42</c:v>
                </c:pt>
                <c:pt idx="3">
                  <c:v>93.4</c:v>
                </c:pt>
                <c:pt idx="4">
                  <c:v>155</c:v>
                </c:pt>
                <c:pt idx="5">
                  <c:v>168.5</c:v>
                </c:pt>
                <c:pt idx="6">
                  <c:v>250</c:v>
                </c:pt>
              </c:numCache>
            </c:numRef>
          </c:val>
          <c:extLst>
            <c:ext xmlns:c16="http://schemas.microsoft.com/office/drawing/2014/chart" uri="{C3380CC4-5D6E-409C-BE32-E72D297353CC}">
              <c16:uniqueId val="{00000001-B2FD-4C4D-91EB-166976EDF22D}"/>
            </c:ext>
          </c:extLst>
        </c:ser>
        <c:dLbls>
          <c:dLblPos val="inEnd"/>
          <c:showLegendKey val="0"/>
          <c:showVal val="1"/>
          <c:showCatName val="0"/>
          <c:showSerName val="0"/>
          <c:showPercent val="0"/>
          <c:showBubbleSize val="0"/>
        </c:dLbls>
        <c:gapWidth val="45"/>
        <c:overlap val="100"/>
        <c:axId val="1446634240"/>
        <c:axId val="1482529232"/>
      </c:barChart>
      <c:catAx>
        <c:axId val="1446634240"/>
        <c:scaling>
          <c:orientation val="minMax"/>
        </c:scaling>
        <c:delete val="0"/>
        <c:axPos val="b"/>
        <c:numFmt formatCode="General" sourceLinked="0"/>
        <c:majorTickMark val="none"/>
        <c:minorTickMark val="none"/>
        <c:tickLblPos val="nextTo"/>
        <c:spPr>
          <a:ln w="28575"/>
        </c:spPr>
        <c:txPr>
          <a:bodyPr/>
          <a:lstStyle/>
          <a:p>
            <a:pPr>
              <a:defRPr sz="1400">
                <a:solidFill>
                  <a:srgbClr val="002345"/>
                </a:solidFill>
              </a:defRPr>
            </a:pPr>
            <a:endParaRPr lang="en-US"/>
          </a:p>
        </c:txPr>
        <c:crossAx val="1482529232"/>
        <c:crosses val="autoZero"/>
        <c:auto val="1"/>
        <c:lblAlgn val="ctr"/>
        <c:lblOffset val="100"/>
        <c:noMultiLvlLbl val="0"/>
      </c:catAx>
      <c:valAx>
        <c:axId val="1482529232"/>
        <c:scaling>
          <c:orientation val="minMax"/>
        </c:scaling>
        <c:delete val="0"/>
        <c:axPos val="l"/>
        <c:majorGridlines>
          <c:spPr>
            <a:ln>
              <a:noFill/>
            </a:ln>
          </c:spPr>
        </c:majorGridlines>
        <c:numFmt formatCode="#,##0" sourceLinked="0"/>
        <c:majorTickMark val="none"/>
        <c:minorTickMark val="none"/>
        <c:tickLblPos val="nextTo"/>
        <c:spPr>
          <a:ln w="28575"/>
        </c:spPr>
        <c:crossAx val="1446634240"/>
        <c:crosses val="autoZero"/>
        <c:crossBetween val="between"/>
        <c:majorUnit val="50"/>
      </c:valAx>
    </c:plotArea>
    <c:legend>
      <c:legendPos val="b"/>
      <c:overlay val="0"/>
      <c:spPr>
        <a:solidFill>
          <a:srgbClr val="777777">
            <a:alpha val="35000"/>
          </a:srgbClr>
        </a:solidFill>
      </c:spPr>
      <c:txPr>
        <a:bodyPr/>
        <a:lstStyle/>
        <a:p>
          <a:pPr>
            <a:defRPr sz="1400"/>
          </a:pPr>
          <a:endParaRPr lang="en-US"/>
        </a:p>
      </c:txPr>
    </c:legend>
    <c:plotVisOnly val="1"/>
    <c:dispBlanksAs val="gap"/>
    <c:showDLblsOverMax val="0"/>
  </c:chart>
  <c:txPr>
    <a:bodyPr/>
    <a:lstStyle/>
    <a:p>
      <a:pPr>
        <a:defRPr sz="1100">
          <a:solidFill>
            <a:srgbClr val="404040"/>
          </a:solidFill>
        </a:defRPr>
      </a:pPr>
      <a:endParaRPr lang="en-US"/>
    </a:p>
  </c:txPr>
  <c:externalData r:id="rId2">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Sheet1!$B$2:$B$4</cx:f>
        <cx:lvl ptCount="3">
          <cx:pt idx="0">Single family detached</cx:pt>
          <cx:pt idx="1">Multi-unit residential</cx:pt>
          <cx:pt idx="2">Commercial</cx:pt>
        </cx:lvl>
      </cx:strDim>
      <cx:numDim type="size">
        <cx:f>Sheet1!$C$2:$C$4</cx:f>
        <cx:lvl ptCount="3" formatCode="0%">
          <cx:pt idx="0">0.27000000000000002</cx:pt>
          <cx:pt idx="1">0.45000000000000001</cx:pt>
          <cx:pt idx="2">0.28999999999999998</cx:pt>
        </cx:lvl>
      </cx:numDim>
    </cx:data>
  </cx:chartData>
  <cx:chart>
    <cx:plotArea>
      <cx:plotAreaRegion>
        <cx:series layoutId="sunburst" uniqueId="{45A00541-C7F9-492F-9EFF-C274A2C3C7F0}">
          <cx:dataPt idx="0">
            <cx:spPr>
              <a:solidFill>
                <a:srgbClr val="389FDF"/>
              </a:solidFill>
            </cx:spPr>
          </cx:dataPt>
          <cx:dataPt idx="1">
            <cx:spPr>
              <a:solidFill>
                <a:srgbClr val="021F43"/>
              </a:solidFill>
            </cx:spPr>
          </cx:dataPt>
          <cx:dataPt idx="2">
            <cx:spPr>
              <a:solidFill>
                <a:prstClr val="white">
                  <a:lumMod val="65000"/>
                </a:prstClr>
              </a:solidFill>
            </cx:spPr>
          </cx:dataPt>
          <cx:dataLabels pos="ctr">
            <cx:txPr>
              <a:bodyPr spcFirstLastPara="1" vertOverflow="ellipsis" horzOverflow="overflow" wrap="square" lIns="0" tIns="0" rIns="0" bIns="0" anchor="ctr" anchorCtr="1"/>
              <a:lstStyle/>
              <a:p>
                <a:pPr algn="ctr" rtl="0">
                  <a:defRPr sz="1600">
                    <a:latin typeface="Arial" panose="020B0604020202020204" pitchFamily="34" charset="0"/>
                    <a:ea typeface="Arial" panose="020B0604020202020204" pitchFamily="34" charset="0"/>
                    <a:cs typeface="Arial" panose="020B0604020202020204" pitchFamily="34" charset="0"/>
                  </a:defRPr>
                </a:pPr>
                <a:endParaRPr lang="en-US" sz="1600" b="0" i="0" u="none" strike="noStrike" baseline="0">
                  <a:solidFill>
                    <a:prstClr val="white"/>
                  </a:solidFill>
                  <a:latin typeface="Arial" panose="020B0604020202020204" pitchFamily="34" charset="0"/>
                  <a:cs typeface="Arial" panose="020B0604020202020204" pitchFamily="34" charset="0"/>
                </a:endParaRPr>
              </a:p>
            </cx:txPr>
            <cx:visibility seriesName="0" categoryName="0" value="1"/>
            <cx:separator>, </cx:separator>
          </cx:dataLabels>
          <cx:dataId val="0"/>
        </cx:series>
      </cx:plotAreaRegion>
    </cx:plotArea>
    <cx:legend pos="b" align="ctr" overlay="0">
      <cx:txPr>
        <a:bodyPr spcFirstLastPara="1" vertOverflow="ellipsis" horzOverflow="overflow" wrap="square" lIns="0" tIns="0" rIns="0" bIns="0" anchor="ctr" anchorCtr="1"/>
        <a:lstStyle/>
        <a:p>
          <a:pPr algn="ctr" rtl="0">
            <a:defRPr sz="1300">
              <a:latin typeface="Arial" panose="020B0604020202020204" pitchFamily="34" charset="0"/>
              <a:ea typeface="Arial" panose="020B0604020202020204" pitchFamily="34" charset="0"/>
              <a:cs typeface="Arial" panose="020B0604020202020204" pitchFamily="34" charset="0"/>
            </a:defRPr>
          </a:pPr>
          <a:endParaRPr lang="en-US" sz="1300" b="0" i="0" u="none" strike="noStrike" baseline="0">
            <a:solidFill>
              <a:prstClr val="black">
                <a:lumMod val="65000"/>
                <a:lumOff val="35000"/>
              </a:prstClr>
            </a:solidFill>
            <a:latin typeface="Arial" panose="020B0604020202020204" pitchFamily="34" charset="0"/>
            <a:cs typeface="Arial" panose="020B0604020202020204" pitchFamily="34" charset="0"/>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6E489-3BDA-4606-885D-8FCC4681453C}" type="datetimeFigureOut">
              <a:rPr lang="en-US" smtClean="0"/>
              <a:t>4/6/22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E7A5B-928F-4156-9997-87F27600DD35}" type="slidenum">
              <a:rPr lang="en-US" smtClean="0"/>
              <a:t>‹#›</a:t>
            </a:fld>
            <a:endParaRPr lang="en-US" dirty="0"/>
          </a:p>
        </p:txBody>
      </p:sp>
    </p:spTree>
    <p:extLst>
      <p:ext uri="{BB962C8B-B14F-4D97-AF65-F5344CB8AC3E}">
        <p14:creationId xmlns:p14="http://schemas.microsoft.com/office/powerpoint/2010/main" val="3599028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685800"/>
            <a:ext cx="4572000" cy="3429000"/>
          </a:xfrm>
          <a:prstGeom prst="rect">
            <a:avLst/>
          </a:prstGeom>
          <a:noFill/>
          <a:ln w="12700">
            <a:solidFill>
              <a:prstClr val="black"/>
            </a:solidFill>
          </a:ln>
        </p:spPr>
      </p:sp>
      <p:sp>
        <p:nvSpPr>
          <p:cNvPr id="3" name="Notes Placeholder 2"/>
          <p:cNvSpPr>
            <a:spLocks noGrp="1"/>
          </p:cNvSpPr>
          <p:nvPr>
            <p:ph type="body" idx="1"/>
          </p:nvPr>
        </p:nvSpPr>
        <p:spPr/>
        <p:txBody>
          <a:bodyPr>
            <a:normAutofit/>
          </a:bodyPr>
          <a:lstStyle/>
          <a:p>
            <a:r>
              <a:rPr lang="en-US" dirty="0"/>
              <a:t>Today I’ll speak about how IFC is helping to create a market for green buildings where it has largely not existed in the past. Our Green Buildings Market Transformation Program is based on the premise that there is a strong business case for green buildings everywhere in the world, including in emerging markets. What is essential, however, is a holistic approach where everyone works together with the understanding that we are all profitable when it comes to green buildings, whether we design or develop them, make governance or investment decisions, or buy, sell, live or work in them. This concept is essential for everyone to foster, socialize and support, including all of us who are here today.</a:t>
            </a:r>
          </a:p>
        </p:txBody>
      </p:sp>
      <p:sp>
        <p:nvSpPr>
          <p:cNvPr id="4" name="Slide Number Placeholder 3"/>
          <p:cNvSpPr>
            <a:spLocks noGrp="1"/>
          </p:cNvSpPr>
          <p:nvPr>
            <p:ph type="sldNum" sz="quarter" idx="10"/>
          </p:nvPr>
        </p:nvSpPr>
        <p:spPr/>
        <p:txBody>
          <a:bodyPr/>
          <a:lstStyle/>
          <a:p>
            <a:pPr>
              <a:defRPr/>
            </a:pPr>
            <a:fld id="{E2288943-A205-46C6-A29B-D5A4E37BC4F8}" type="slidenum">
              <a:rPr lang="en-US" smtClean="0"/>
              <a:pPr>
                <a:defRPr/>
              </a:pPr>
              <a:t>1</a:t>
            </a:fld>
            <a:endParaRPr lang="en-US" dirty="0"/>
          </a:p>
        </p:txBody>
      </p:sp>
    </p:spTree>
    <p:extLst>
      <p:ext uri="{BB962C8B-B14F-4D97-AF65-F5344CB8AC3E}">
        <p14:creationId xmlns:p14="http://schemas.microsoft.com/office/powerpoint/2010/main" val="1627994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IFC’s approach is to concentrate on four areas to catalyze the market and create a virtuous cycle of supply and demand. We’re activating financing through our banking partners and directly investing from our own balance sheet, encouraging the financial sector to offer better terms through such innovations as green bonds. We’re responding to the need for a voluntary program that encourages green building adoption at scale, which is our EDGE green building software and certification program. And we see how important it is to provide expertise and support for policy reform in the form of green building codes and government incentives.</a:t>
            </a:r>
          </a:p>
        </p:txBody>
      </p:sp>
      <p:sp>
        <p:nvSpPr>
          <p:cNvPr id="4" name="Slide Number Placeholder 3"/>
          <p:cNvSpPr>
            <a:spLocks noGrp="1"/>
          </p:cNvSpPr>
          <p:nvPr>
            <p:ph type="sldNum" sz="quarter" idx="10"/>
          </p:nvPr>
        </p:nvSpPr>
        <p:spPr/>
        <p:txBody>
          <a:bodyPr/>
          <a:lstStyle/>
          <a:p>
            <a:fld id="{A6CE7A5B-928F-4156-9997-87F27600DD35}" type="slidenum">
              <a:rPr lang="en-US" smtClean="0"/>
              <a:t>10</a:t>
            </a:fld>
            <a:endParaRPr lang="en-US" dirty="0"/>
          </a:p>
        </p:txBody>
      </p:sp>
    </p:spTree>
    <p:extLst>
      <p:ext uri="{BB962C8B-B14F-4D97-AF65-F5344CB8AC3E}">
        <p14:creationId xmlns:p14="http://schemas.microsoft.com/office/powerpoint/2010/main" val="367336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Let’s start with EDGE. IFC recognized the need for a measurable solution that could </a:t>
            </a:r>
            <a:r>
              <a:rPr lang="en-US" sz="1200" baseline="0" dirty="0"/>
              <a:t>turn an ordinary building into a high performing one – before it’s been built.</a:t>
            </a:r>
            <a:r>
              <a:rPr lang="en-US" sz="1200" dirty="0"/>
              <a:t> With this aim in mind, IFC created a free, cloud-based </a:t>
            </a:r>
            <a:r>
              <a:rPr lang="en-US" sz="1200" kern="1200" dirty="0">
                <a:solidFill>
                  <a:schemeClr val="tx1"/>
                </a:solidFill>
                <a:latin typeface="+mn-lt"/>
                <a:ea typeface="+mn-ea"/>
                <a:cs typeface="+mn-cs"/>
              </a:rPr>
              <a:t> software application for choosing the most cost-effective ways</a:t>
            </a:r>
            <a:r>
              <a:rPr lang="en-US" sz="1200" kern="1200" baseline="0" dirty="0">
                <a:solidFill>
                  <a:schemeClr val="tx1"/>
                </a:solidFill>
                <a:latin typeface="+mn-lt"/>
                <a:ea typeface="+mn-ea"/>
                <a:cs typeface="+mn-cs"/>
              </a:rPr>
              <a:t> to build green, a green building </a:t>
            </a:r>
            <a:r>
              <a:rPr lang="en-US" sz="1200" kern="1200" dirty="0">
                <a:solidFill>
                  <a:schemeClr val="tx1"/>
                </a:solidFill>
                <a:latin typeface="+mn-lt"/>
                <a:ea typeface="+mn-ea"/>
                <a:cs typeface="+mn-cs"/>
              </a:rPr>
              <a:t>standard</a:t>
            </a:r>
            <a:r>
              <a:rPr lang="en-US" sz="1200" kern="1200" baseline="0" dirty="0">
                <a:solidFill>
                  <a:schemeClr val="tx1"/>
                </a:solidFill>
                <a:latin typeface="+mn-lt"/>
                <a:ea typeface="+mn-ea"/>
                <a:cs typeface="+mn-cs"/>
              </a:rPr>
              <a:t> of 20% less energy, water, and embodied energy in materials, and </a:t>
            </a:r>
            <a:r>
              <a:rPr lang="en-US" sz="1200" kern="1200" dirty="0">
                <a:solidFill>
                  <a:schemeClr val="tx1"/>
                </a:solidFill>
                <a:latin typeface="+mn-lt"/>
                <a:ea typeface="+mn-ea"/>
                <a:cs typeface="+mn-cs"/>
              </a:rPr>
              <a:t>a certification system that rewards developers for their green building projects. Our certifiers include green building councils, the consortium of thinkstep-SGS, and GBCI, the operational arm of LEED.</a:t>
            </a:r>
            <a:endParaRPr lang="en-US" sz="1200" dirty="0"/>
          </a:p>
        </p:txBody>
      </p:sp>
      <p:sp>
        <p:nvSpPr>
          <p:cNvPr id="4" name="Slide Number Placeholder 3"/>
          <p:cNvSpPr>
            <a:spLocks noGrp="1"/>
          </p:cNvSpPr>
          <p:nvPr>
            <p:ph type="sldNum" sz="quarter" idx="10"/>
          </p:nvPr>
        </p:nvSpPr>
        <p:spPr/>
        <p:txBody>
          <a:bodyPr/>
          <a:lstStyle/>
          <a:p>
            <a:fld id="{30D3C735-603E-480E-8E83-72BE28CD684C}" type="slidenum">
              <a:rPr lang="en-US" smtClean="0"/>
              <a:pPr/>
              <a:t>11</a:t>
            </a:fld>
            <a:endParaRPr lang="en-US" dirty="0"/>
          </a:p>
        </p:txBody>
      </p:sp>
    </p:spTree>
    <p:extLst>
      <p:ext uri="{BB962C8B-B14F-4D97-AF65-F5344CB8AC3E}">
        <p14:creationId xmlns:p14="http://schemas.microsoft.com/office/powerpoint/2010/main" val="2210887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free EDGE software is the first of its kind in the world. The</a:t>
            </a:r>
            <a:r>
              <a:rPr lang="en-US" sz="1200" kern="1200" baseline="0" dirty="0">
                <a:solidFill>
                  <a:schemeClr val="tx1"/>
                </a:solidFill>
                <a:effectLst/>
                <a:latin typeface="+mn-lt"/>
                <a:ea typeface="+mn-ea"/>
                <a:cs typeface="+mn-cs"/>
              </a:rPr>
              <a:t> complexity of the application is hidden beneath the user interface, making it easy for designers to cut back on the resource intensity of their building designs. EDGE shows the extra costs to design green and the payback period through lower utility bills, which is the value that is passed on to the customer.</a:t>
            </a:r>
          </a:p>
          <a:p>
            <a:endParaRPr lang="en-US" sz="1200" kern="1200" baseline="0" dirty="0">
              <a:solidFill>
                <a:schemeClr val="tx1"/>
              </a:solidFill>
              <a:effectLst/>
              <a:latin typeface="+mn-lt"/>
              <a:ea typeface="+mn-ea"/>
              <a:cs typeface="+mn-cs"/>
            </a:endParaRPr>
          </a:p>
          <a:p>
            <a:r>
              <a:rPr lang="en-US" sz="1200" dirty="0"/>
              <a:t>EDGE can be used to streamline eligibility procedures and the reporting needs of financial institutions as they move towards green investment portfolios, and by developers who wish to differentiate their properties through resource-efficient design.</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D3C735-603E-480E-8E83-72BE28CD684C}" type="slidenum">
              <a:rPr lang="en-US" smtClean="0"/>
              <a:pPr/>
              <a:t>12</a:t>
            </a:fld>
            <a:endParaRPr lang="en-US" dirty="0"/>
          </a:p>
        </p:txBody>
      </p:sp>
    </p:spTree>
    <p:extLst>
      <p:ext uri="{BB962C8B-B14F-4D97-AF65-F5344CB8AC3E}">
        <p14:creationId xmlns:p14="http://schemas.microsoft.com/office/powerpoint/2010/main" val="968190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more than seven million square meters of residential and commercial space has been certified by early adopters of EDGE, with an additional 14 million square meters registered.</a:t>
            </a:r>
          </a:p>
        </p:txBody>
      </p:sp>
      <p:sp>
        <p:nvSpPr>
          <p:cNvPr id="4" name="Slide Number Placeholder 3"/>
          <p:cNvSpPr>
            <a:spLocks noGrp="1"/>
          </p:cNvSpPr>
          <p:nvPr>
            <p:ph type="sldNum" sz="quarter" idx="10"/>
          </p:nvPr>
        </p:nvSpPr>
        <p:spPr/>
        <p:txBody>
          <a:bodyPr/>
          <a:lstStyle/>
          <a:p>
            <a:fld id="{A6CE7A5B-928F-4156-9997-87F27600DD35}" type="slidenum">
              <a:rPr lang="en-US" smtClean="0"/>
              <a:t>13</a:t>
            </a:fld>
            <a:endParaRPr lang="en-US" dirty="0"/>
          </a:p>
        </p:txBody>
      </p:sp>
    </p:spTree>
    <p:extLst>
      <p:ext uri="{BB962C8B-B14F-4D97-AF65-F5344CB8AC3E}">
        <p14:creationId xmlns:p14="http://schemas.microsoft.com/office/powerpoint/2010/main" val="3330778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 let’s take a look at the role of governance, which is another part of IFC’s four-part strategy. Governments can provide “carrots” in the form of incentives, which don’t always have to be fiscal, such as expedited permitting or height allowances. They can also raise public awareness about the benefits of green building ownership through public outreach campaigns, and can even bundle a certification standard such as EDGE within their green building codes.</a:t>
            </a:r>
            <a:endParaRPr lang="en-US" dirty="0"/>
          </a:p>
        </p:txBody>
      </p:sp>
      <p:sp>
        <p:nvSpPr>
          <p:cNvPr id="4" name="Slide Number Placeholder 3"/>
          <p:cNvSpPr>
            <a:spLocks noGrp="1"/>
          </p:cNvSpPr>
          <p:nvPr>
            <p:ph type="sldNum" sz="quarter" idx="10"/>
          </p:nvPr>
        </p:nvSpPr>
        <p:spPr/>
        <p:txBody>
          <a:bodyPr/>
          <a:lstStyle/>
          <a:p>
            <a:fld id="{A6CE7A5B-928F-4156-9997-87F27600DD35}" type="slidenum">
              <a:rPr lang="en-US" smtClean="0"/>
              <a:t>14</a:t>
            </a:fld>
            <a:endParaRPr lang="en-US" dirty="0"/>
          </a:p>
        </p:txBody>
      </p:sp>
    </p:spTree>
    <p:extLst>
      <p:ext uri="{BB962C8B-B14F-4D97-AF65-F5344CB8AC3E}">
        <p14:creationId xmlns:p14="http://schemas.microsoft.com/office/powerpoint/2010/main" val="4291438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tandem, municipal and national governments can create, implement and enforce green building codes. IFC has supported several countries in r</a:t>
            </a:r>
            <a:r>
              <a:rPr lang="en-US" dirty="0"/>
              <a:t>aising the bar on the regulatory front, </a:t>
            </a:r>
            <a:r>
              <a:rPr lang="en-US" sz="1200" dirty="0"/>
              <a:t>including Indonesia. The goal for the nation’s capital is to reach 30% reduction on energy, water and CO</a:t>
            </a:r>
            <a:r>
              <a:rPr lang="en-US" sz="1200" baseline="-25000" dirty="0"/>
              <a:t>2</a:t>
            </a:r>
            <a:r>
              <a:rPr lang="en-US" sz="1200" dirty="0"/>
              <a:t> emissions by 2030. All new buildings must comply with the code, with the goal of 60% compliance in the existing buildings space. Already 392 buildings with 25 million square meters of floor space are in compliance in Jakarta.</a:t>
            </a:r>
            <a:endParaRPr lang="en-US" dirty="0"/>
          </a:p>
        </p:txBody>
      </p:sp>
      <p:sp>
        <p:nvSpPr>
          <p:cNvPr id="4" name="Slide Number Placeholder 3"/>
          <p:cNvSpPr>
            <a:spLocks noGrp="1"/>
          </p:cNvSpPr>
          <p:nvPr>
            <p:ph type="sldNum" sz="quarter" idx="10"/>
          </p:nvPr>
        </p:nvSpPr>
        <p:spPr/>
        <p:txBody>
          <a:bodyPr/>
          <a:lstStyle/>
          <a:p>
            <a:fld id="{A6CE7A5B-928F-4156-9997-87F27600DD35}" type="slidenum">
              <a:rPr lang="en-US" smtClean="0"/>
              <a:t>15</a:t>
            </a:fld>
            <a:endParaRPr lang="en-US" dirty="0"/>
          </a:p>
        </p:txBody>
      </p:sp>
    </p:spTree>
    <p:extLst>
      <p:ext uri="{BB962C8B-B14F-4D97-AF65-F5344CB8AC3E}">
        <p14:creationId xmlns:p14="http://schemas.microsoft.com/office/powerpoint/2010/main" val="3549850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let’s look at the role of finance. The green bond industry is emerging as a critical instrument for raising capital for climate-smart projects, including green buildings. Here’s how it works: a green bond attracts investors who are interested in supporting climate-smart financing. Proceeds support green projects, and investors are paid back when the bond matures. Banks, corporations, and municipalities can all issue green bonds.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can see, the market has grown exponentially, reaching $168 billion last year. </a:t>
            </a:r>
            <a:r>
              <a:rPr lang="en-US" sz="1200" kern="1200" dirty="0">
                <a:solidFill>
                  <a:schemeClr val="tx1"/>
                </a:solidFill>
                <a:effectLst/>
                <a:latin typeface="+mn-lt"/>
                <a:ea typeface="+mn-ea"/>
                <a:cs typeface="+mn-cs"/>
              </a:rPr>
              <a:t>IFC has issued close to $9.3 billion in more than 150 green bonds in 18 currencies.</a:t>
            </a:r>
            <a:r>
              <a:rPr lang="en-US" dirty="0"/>
              <a:t> IFC helps in structuring bonds that adhere to the Green Bond Principles, serving as the anchor investor and providing technical support.</a:t>
            </a:r>
          </a:p>
        </p:txBody>
      </p:sp>
      <p:sp>
        <p:nvSpPr>
          <p:cNvPr id="4" name="Slide Number Placeholder 3"/>
          <p:cNvSpPr>
            <a:spLocks noGrp="1"/>
          </p:cNvSpPr>
          <p:nvPr>
            <p:ph type="sldNum" sz="quarter" idx="10"/>
          </p:nvPr>
        </p:nvSpPr>
        <p:spPr/>
        <p:txBody>
          <a:bodyPr/>
          <a:lstStyle/>
          <a:p>
            <a:fld id="{A6CE7A5B-928F-4156-9997-87F27600DD35}" type="slidenum">
              <a:rPr lang="en-US" smtClean="0"/>
              <a:t>16</a:t>
            </a:fld>
            <a:endParaRPr lang="en-US" dirty="0"/>
          </a:p>
        </p:txBody>
      </p:sp>
    </p:spTree>
    <p:extLst>
      <p:ext uri="{BB962C8B-B14F-4D97-AF65-F5344CB8AC3E}">
        <p14:creationId xmlns:p14="http://schemas.microsoft.com/office/powerpoint/2010/main" val="773373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using EDGE to determine criteria, gain a second opinion, and allocate financing for projects, green bond investors are assured that a standard has been met by the builder. EDGE also facilitates project reporting to green bond investors, including CO</a:t>
            </a:r>
            <a:r>
              <a:rPr lang="en-US" baseline="-25000" dirty="0"/>
              <a:t>2</a:t>
            </a:r>
            <a:r>
              <a:rPr lang="en-US" dirty="0"/>
              <a:t> emissions. EDGE </a:t>
            </a:r>
            <a:r>
              <a:rPr lang="en-US" sz="1200" kern="1200" dirty="0">
                <a:solidFill>
                  <a:schemeClr val="tx1"/>
                </a:solidFill>
                <a:effectLst/>
                <a:latin typeface="+mn-lt"/>
                <a:ea typeface="+mn-ea"/>
                <a:cs typeface="+mn-cs"/>
              </a:rPr>
              <a:t>was selected as a verification mechanism to provide investor assurance for the Climate Bonds Initiative, which provides eligibility criteria for several categories of climate-related projects, including green buildings.</a:t>
            </a:r>
            <a:endParaRPr lang="en-US" dirty="0"/>
          </a:p>
        </p:txBody>
      </p:sp>
      <p:sp>
        <p:nvSpPr>
          <p:cNvPr id="4" name="Slide Number Placeholder 3"/>
          <p:cNvSpPr>
            <a:spLocks noGrp="1"/>
          </p:cNvSpPr>
          <p:nvPr>
            <p:ph type="sldNum" sz="quarter" idx="10"/>
          </p:nvPr>
        </p:nvSpPr>
        <p:spPr/>
        <p:txBody>
          <a:bodyPr/>
          <a:lstStyle/>
          <a:p>
            <a:fld id="{A6CE7A5B-928F-4156-9997-87F27600DD35}" type="slidenum">
              <a:rPr lang="en-US" smtClean="0"/>
              <a:t>17</a:t>
            </a:fld>
            <a:endParaRPr lang="en-US" dirty="0"/>
          </a:p>
        </p:txBody>
      </p:sp>
    </p:spTree>
    <p:extLst>
      <p:ext uri="{BB962C8B-B14F-4D97-AF65-F5344CB8AC3E}">
        <p14:creationId xmlns:p14="http://schemas.microsoft.com/office/powerpoint/2010/main" val="1407423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Bancolombia issued a green bond of $115 million in 2016, with IFC as the sole investor in the bond. The bond issuance has transformed the market, as developers race to take advantage of the discounted construction financing. Davivienda also issued a green bond which IFC financed at $149 million, with projects starting to contribute to the EDGE-certified boom that is happening in Colombia.</a:t>
            </a:r>
          </a:p>
          <a:p>
            <a:endParaRPr lang="en-US" dirty="0"/>
          </a:p>
          <a:p>
            <a:r>
              <a:rPr lang="en-US" dirty="0"/>
              <a:t>Green bonds support green building regulations, which in Colombia are estimated to result in </a:t>
            </a:r>
            <a:r>
              <a:rPr lang="en-US" sz="1200" b="0" i="0" kern="1200" dirty="0">
                <a:solidFill>
                  <a:schemeClr val="tx1"/>
                </a:solidFill>
                <a:effectLst/>
                <a:latin typeface="+mn-lt"/>
                <a:ea typeface="+mn-ea"/>
                <a:cs typeface="+mn-cs"/>
              </a:rPr>
              <a:t>buildings avoiding nearly 190,000 metric tons of GHGs by 2021.</a:t>
            </a:r>
            <a:endParaRPr lang="en-US" dirty="0"/>
          </a:p>
        </p:txBody>
      </p:sp>
      <p:sp>
        <p:nvSpPr>
          <p:cNvPr id="4" name="Slide Number Placeholder 3"/>
          <p:cNvSpPr>
            <a:spLocks noGrp="1"/>
          </p:cNvSpPr>
          <p:nvPr>
            <p:ph type="sldNum" sz="quarter" idx="10"/>
          </p:nvPr>
        </p:nvSpPr>
        <p:spPr/>
        <p:txBody>
          <a:bodyPr/>
          <a:lstStyle/>
          <a:p>
            <a:fld id="{A6CE7A5B-928F-4156-9997-87F27600DD35}" type="slidenum">
              <a:rPr lang="en-US" smtClean="0"/>
              <a:t>18</a:t>
            </a:fld>
            <a:endParaRPr lang="en-US" dirty="0"/>
          </a:p>
        </p:txBody>
      </p:sp>
    </p:spTree>
    <p:extLst>
      <p:ext uri="{BB962C8B-B14F-4D97-AF65-F5344CB8AC3E}">
        <p14:creationId xmlns:p14="http://schemas.microsoft.com/office/powerpoint/2010/main" val="882239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IFC also invests in real estate investment firms such as South Africa’s International Housing Solutions, which finance and provide technical support for the development of green buildings. The firm finances affordable housing developers who are willing to EDGE-certify their properties, and often owns and manages the stock as rentals once the residences are built. The homes have green design solutions such as natural ventilation, smart meters, solar panels, and low-flow plumbing fixtures to help residents cut back on their utility bills. Three thousand homes have been certified by IHS, with another 1,500 registered for certification.</a:t>
            </a:r>
          </a:p>
        </p:txBody>
      </p:sp>
      <p:sp>
        <p:nvSpPr>
          <p:cNvPr id="4" name="Slide Number Placeholder 3"/>
          <p:cNvSpPr>
            <a:spLocks noGrp="1"/>
          </p:cNvSpPr>
          <p:nvPr>
            <p:ph type="sldNum" sz="quarter" idx="10"/>
          </p:nvPr>
        </p:nvSpPr>
        <p:spPr/>
        <p:txBody>
          <a:bodyPr/>
          <a:lstStyle/>
          <a:p>
            <a:fld id="{A6CE7A5B-928F-4156-9997-87F27600DD35}" type="slidenum">
              <a:rPr lang="en-US" smtClean="0"/>
              <a:t>19</a:t>
            </a:fld>
            <a:endParaRPr lang="en-US" dirty="0"/>
          </a:p>
        </p:txBody>
      </p:sp>
    </p:spTree>
    <p:extLst>
      <p:ext uri="{BB962C8B-B14F-4D97-AF65-F5344CB8AC3E}">
        <p14:creationId xmlns:p14="http://schemas.microsoft.com/office/powerpoint/2010/main" val="938396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 start with background about IFC, a member of the World Bank Group. We are the largest development institution in the world focused on the private sector in emerging markets, providing investment, advice and resource mobilization. </a:t>
            </a:r>
            <a:r>
              <a:rPr lang="en-US" baseline="0" dirty="0"/>
              <a:t>In fiscal year 2018, </a:t>
            </a:r>
            <a:r>
              <a:rPr lang="en-US" dirty="0">
                <a:effectLst/>
              </a:rPr>
              <a:t>IFC’s long-term investments totaled more than $23 billion, including funds mobilized from other investors</a:t>
            </a:r>
            <a:r>
              <a:rPr lang="en-US" baseline="0" dirty="0"/>
              <a:t>.</a:t>
            </a:r>
          </a:p>
        </p:txBody>
      </p:sp>
      <p:sp>
        <p:nvSpPr>
          <p:cNvPr id="4" name="Slide Number Placeholder 3"/>
          <p:cNvSpPr>
            <a:spLocks noGrp="1"/>
          </p:cNvSpPr>
          <p:nvPr>
            <p:ph type="sldNum" sz="quarter" idx="10"/>
          </p:nvPr>
        </p:nvSpPr>
        <p:spPr/>
        <p:txBody>
          <a:bodyPr/>
          <a:lstStyle/>
          <a:p>
            <a:pPr marL="0" marR="0" lvl="0" indent="0" algn="r" defTabSz="905415" rtl="0" eaLnBrk="1" fontAlgn="base" latinLnBrk="0" hangingPunct="1">
              <a:lnSpc>
                <a:spcPct val="100000"/>
              </a:lnSpc>
              <a:spcBef>
                <a:spcPct val="0"/>
              </a:spcBef>
              <a:spcAft>
                <a:spcPct val="0"/>
              </a:spcAft>
              <a:buClrTx/>
              <a:buSzTx/>
              <a:buFontTx/>
              <a:buNone/>
              <a:tabLst/>
              <a:defRPr/>
            </a:pPr>
            <a:fld id="{E2288943-A205-46C6-A29B-D5A4E37BC4F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0541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852963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IFC’s next focus will be on jumpstarting the green mortgage market with the support of our banking partners, building a treasure trove of data to provide empirical evidence to banks and policy makers on the business case for green buildings, and integrating our green building approach into a broader, climate-smart cities platform. We will continue extending support to governments who are incentivizing green buildings and improving their green building codes, and will scale up our EDGE certification program. And we hope to learn from all of you who are here today about the solutions that you are bringing to reality, and count on you to join us as we create momentum towards a better built environment for all.</a:t>
            </a:r>
          </a:p>
        </p:txBody>
      </p:sp>
      <p:sp>
        <p:nvSpPr>
          <p:cNvPr id="4" name="Slide Number Placeholder 3"/>
          <p:cNvSpPr>
            <a:spLocks noGrp="1"/>
          </p:cNvSpPr>
          <p:nvPr>
            <p:ph type="sldNum" sz="quarter" idx="10"/>
          </p:nvPr>
        </p:nvSpPr>
        <p:spPr/>
        <p:txBody>
          <a:bodyPr/>
          <a:lstStyle/>
          <a:p>
            <a:fld id="{A6CE7A5B-928F-4156-9997-87F27600DD35}" type="slidenum">
              <a:rPr lang="en-US" smtClean="0"/>
              <a:t>20</a:t>
            </a:fld>
            <a:endParaRPr lang="en-US" dirty="0"/>
          </a:p>
        </p:txBody>
      </p:sp>
    </p:spTree>
    <p:extLst>
      <p:ext uri="{BB962C8B-B14F-4D97-AF65-F5344CB8AC3E}">
        <p14:creationId xmlns:p14="http://schemas.microsoft.com/office/powerpoint/2010/main" val="625847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aseline="0" dirty="0"/>
          </a:p>
        </p:txBody>
      </p:sp>
      <p:sp>
        <p:nvSpPr>
          <p:cNvPr id="4" name="Slide Number Placeholder 3"/>
          <p:cNvSpPr>
            <a:spLocks noGrp="1"/>
          </p:cNvSpPr>
          <p:nvPr>
            <p:ph type="sldNum" sz="quarter" idx="10"/>
          </p:nvPr>
        </p:nvSpPr>
        <p:spPr/>
        <p:txBody>
          <a:bodyPr/>
          <a:lstStyle/>
          <a:p>
            <a:fld id="{30D3C735-603E-480E-8E83-72BE28CD684C}" type="slidenum">
              <a:rPr lang="en-US" smtClean="0"/>
              <a:pPr/>
              <a:t>22</a:t>
            </a:fld>
            <a:endParaRPr lang="en-US" dirty="0"/>
          </a:p>
        </p:txBody>
      </p:sp>
    </p:spTree>
    <p:extLst>
      <p:ext uri="{BB962C8B-B14F-4D97-AF65-F5344CB8AC3E}">
        <p14:creationId xmlns:p14="http://schemas.microsoft.com/office/powerpoint/2010/main" val="2805943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climate program targets five business sectors to capitalize on efficiencies and technologies that will shape climate business well into the future, which includes green buildings. I</a:t>
            </a:r>
            <a:r>
              <a:rPr lang="en-US" baseline="0" dirty="0"/>
              <a:t>FC has been tracking climate change investments since 2005, and since then we have invested $25 billion in long-term finance for climate, and mobilized an additional nearly $19 billion through syndicated loans and public-private partnerships. In fiscal year 2019, 29% of IFC’s investments were climate-related.</a:t>
            </a:r>
            <a:endParaRPr lang="en-US" dirty="0"/>
          </a:p>
        </p:txBody>
      </p:sp>
      <p:sp>
        <p:nvSpPr>
          <p:cNvPr id="4" name="Slide Number Placeholder 3"/>
          <p:cNvSpPr>
            <a:spLocks noGrp="1"/>
          </p:cNvSpPr>
          <p:nvPr>
            <p:ph type="sldNum" sz="quarter" idx="10"/>
          </p:nvPr>
        </p:nvSpPr>
        <p:spPr/>
        <p:txBody>
          <a:bodyPr/>
          <a:lstStyle/>
          <a:p>
            <a:fld id="{A6CE7A5B-928F-4156-9997-87F27600DD35}" type="slidenum">
              <a:rPr lang="en-US" smtClean="0"/>
              <a:t>3</a:t>
            </a:fld>
            <a:endParaRPr lang="en-US" dirty="0"/>
          </a:p>
        </p:txBody>
      </p:sp>
    </p:spTree>
    <p:extLst>
      <p:ext uri="{BB962C8B-B14F-4D97-AF65-F5344CB8AC3E}">
        <p14:creationId xmlns:p14="http://schemas.microsoft.com/office/powerpoint/2010/main" val="25065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green buildings program includes direct investments from our own account and mobilization through our banking partners, totaling nearly $4.4 billion since 2014.</a:t>
            </a:r>
          </a:p>
        </p:txBody>
      </p:sp>
      <p:sp>
        <p:nvSpPr>
          <p:cNvPr id="4" name="Slide Number Placeholder 3"/>
          <p:cNvSpPr>
            <a:spLocks noGrp="1"/>
          </p:cNvSpPr>
          <p:nvPr>
            <p:ph type="sldNum" sz="quarter" idx="10"/>
          </p:nvPr>
        </p:nvSpPr>
        <p:spPr/>
        <p:txBody>
          <a:bodyPr/>
          <a:lstStyle/>
          <a:p>
            <a:fld id="{A6CE7A5B-928F-4156-9997-87F27600DD35}" type="slidenum">
              <a:rPr lang="en-US" smtClean="0"/>
              <a:t>4</a:t>
            </a:fld>
            <a:endParaRPr lang="en-US" dirty="0"/>
          </a:p>
        </p:txBody>
      </p:sp>
    </p:spTree>
    <p:extLst>
      <p:ext uri="{BB962C8B-B14F-4D97-AF65-F5344CB8AC3E}">
        <p14:creationId xmlns:p14="http://schemas.microsoft.com/office/powerpoint/2010/main" val="96762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building growth is happening in East and South Asia, with China dominating. By 2025, 60 percent of the world’s building volume will happen in East and South Asia, 40 percent of which will be in China.</a:t>
            </a:r>
          </a:p>
        </p:txBody>
      </p:sp>
      <p:sp>
        <p:nvSpPr>
          <p:cNvPr id="4" name="Slide Number Placeholder 3"/>
          <p:cNvSpPr>
            <a:spLocks noGrp="1"/>
          </p:cNvSpPr>
          <p:nvPr>
            <p:ph type="sldNum" sz="quarter" idx="10"/>
          </p:nvPr>
        </p:nvSpPr>
        <p:spPr/>
        <p:txBody>
          <a:bodyPr/>
          <a:lstStyle/>
          <a:p>
            <a:fld id="{A6CE7A5B-928F-4156-9997-87F27600DD35}" type="slidenum">
              <a:rPr lang="en-US" smtClean="0"/>
              <a:t>5</a:t>
            </a:fld>
            <a:endParaRPr lang="en-US" dirty="0"/>
          </a:p>
        </p:txBody>
      </p:sp>
    </p:spTree>
    <p:extLst>
      <p:ext uri="{BB962C8B-B14F-4D97-AF65-F5344CB8AC3E}">
        <p14:creationId xmlns:p14="http://schemas.microsoft.com/office/powerpoint/2010/main" val="203406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investment program is responding to the fact that most green building growth until 2025 will occur in emerging markets, with the highest growth rate occurring in Africa.</a:t>
            </a:r>
          </a:p>
        </p:txBody>
      </p:sp>
      <p:sp>
        <p:nvSpPr>
          <p:cNvPr id="4" name="Slide Number Placeholder 3"/>
          <p:cNvSpPr>
            <a:spLocks noGrp="1"/>
          </p:cNvSpPr>
          <p:nvPr>
            <p:ph type="sldNum" sz="quarter" idx="10"/>
          </p:nvPr>
        </p:nvSpPr>
        <p:spPr/>
        <p:txBody>
          <a:bodyPr/>
          <a:lstStyle/>
          <a:p>
            <a:fld id="{A6CE7A5B-928F-4156-9997-87F27600DD35}" type="slidenum">
              <a:rPr lang="en-US" smtClean="0"/>
              <a:t>6</a:t>
            </a:fld>
            <a:endParaRPr lang="en-US" dirty="0"/>
          </a:p>
        </p:txBody>
      </p:sp>
    </p:spTree>
    <p:extLst>
      <p:ext uri="{BB962C8B-B14F-4D97-AF65-F5344CB8AC3E}">
        <p14:creationId xmlns:p14="http://schemas.microsoft.com/office/powerpoint/2010/main" val="193053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three-quarters of this growth will occur in residential buildings, indicated here in shades of blue. Resource-efficient design can secure emission cuts at a low cost and lock in energy and water savings for decades, everywhere in the world. We can reduce the amount of energy-related GHGs from buildings, which today stands at 19 percent of all GHG emissions, according to the Intergovernmental Panel on Climate Change (IPCC). We can also reduce the amount of electricity that buildings consume, at 40 percent of electricity globally, according to the International Energy Agency (IEA).</a:t>
            </a:r>
          </a:p>
        </p:txBody>
      </p:sp>
      <p:sp>
        <p:nvSpPr>
          <p:cNvPr id="4" name="Slide Number Placeholder 3"/>
          <p:cNvSpPr>
            <a:spLocks noGrp="1"/>
          </p:cNvSpPr>
          <p:nvPr>
            <p:ph type="sldNum" sz="quarter" idx="10"/>
          </p:nvPr>
        </p:nvSpPr>
        <p:spPr/>
        <p:txBody>
          <a:bodyPr/>
          <a:lstStyle/>
          <a:p>
            <a:fld id="{A6CE7A5B-928F-4156-9997-87F27600DD35}" type="slidenum">
              <a:rPr lang="en-US" smtClean="0"/>
              <a:t>7</a:t>
            </a:fld>
            <a:endParaRPr lang="en-US" dirty="0"/>
          </a:p>
        </p:txBody>
      </p:sp>
    </p:spTree>
    <p:extLst>
      <p:ext uri="{BB962C8B-B14F-4D97-AF65-F5344CB8AC3E}">
        <p14:creationId xmlns:p14="http://schemas.microsoft.com/office/powerpoint/2010/main" val="212969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tremendous opportunity in financing green buildings, to help direct the property sector onto a low-carbon path. And while IFC has started to realize this opportunity with the support of our clients and banking partners, we know that we can’t do it alone. Imagine that in 2016, green building investments worldwide were $406 billion. We predict growth of 40 times this volume, or up to $16.3 trillion, by 2030. This opportunity is fueled by urbanization, increased incomes, and population growth that the United Nations predicts will continue throughout the century, potentially topping 10 billion people. Our future depends upon whether buildings are resource-efficient.</a:t>
            </a:r>
          </a:p>
          <a:p>
            <a:endParaRPr lang="en-US" dirty="0"/>
          </a:p>
          <a:p>
            <a:r>
              <a:rPr lang="en-US" dirty="0"/>
              <a:t>So how can we ensure this new construction is designed and built in a resource-efficient way?</a:t>
            </a:r>
          </a:p>
        </p:txBody>
      </p:sp>
      <p:sp>
        <p:nvSpPr>
          <p:cNvPr id="4" name="Slide Number Placeholder 3"/>
          <p:cNvSpPr>
            <a:spLocks noGrp="1"/>
          </p:cNvSpPr>
          <p:nvPr>
            <p:ph type="sldNum" sz="quarter" idx="10"/>
          </p:nvPr>
        </p:nvSpPr>
        <p:spPr/>
        <p:txBody>
          <a:bodyPr/>
          <a:lstStyle/>
          <a:p>
            <a:fld id="{A6CE7A5B-928F-4156-9997-87F27600DD35}" type="slidenum">
              <a:rPr lang="en-US" smtClean="0"/>
              <a:t>8</a:t>
            </a:fld>
            <a:endParaRPr lang="en-US" dirty="0"/>
          </a:p>
        </p:txBody>
      </p:sp>
    </p:spTree>
    <p:extLst>
      <p:ext uri="{BB962C8B-B14F-4D97-AF65-F5344CB8AC3E}">
        <p14:creationId xmlns:p14="http://schemas.microsoft.com/office/powerpoint/2010/main" val="122953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4116388"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we look at the value that green buildings provide, we see that each stakeholder clearly benefits. Developers can differentiate their properties and profit from the value they are providing to their customers. Banks can achieve greater volumes while taking on less risk. Owners can pay less in utility bills. We’ve seen that our early adopters recognize this healthy paradigm, and embrace it. What is missing, however, is either a financial incentive to drive adoption at a mass market level, or clear evidence of profit at the point of sale. Builders and buyers are reluctant to cover the extra costs of green. So how can we make this algorithm work?</a:t>
            </a:r>
          </a:p>
          <a:p>
            <a:endParaRPr lang="en-US" dirty="0"/>
          </a:p>
        </p:txBody>
      </p:sp>
      <p:sp>
        <p:nvSpPr>
          <p:cNvPr id="4" name="Slide Number Placeholder 3"/>
          <p:cNvSpPr>
            <a:spLocks noGrp="1"/>
          </p:cNvSpPr>
          <p:nvPr>
            <p:ph type="sldNum" sz="quarter" idx="10"/>
          </p:nvPr>
        </p:nvSpPr>
        <p:spPr/>
        <p:txBody>
          <a:bodyPr/>
          <a:lstStyle/>
          <a:p>
            <a:pPr marL="0" marR="0" lvl="0" indent="0" algn="r" defTabSz="905415" rtl="0" eaLnBrk="1" fontAlgn="base" latinLnBrk="0" hangingPunct="1">
              <a:lnSpc>
                <a:spcPct val="100000"/>
              </a:lnSpc>
              <a:spcBef>
                <a:spcPct val="0"/>
              </a:spcBef>
              <a:spcAft>
                <a:spcPct val="0"/>
              </a:spcAft>
              <a:buClrTx/>
              <a:buSzTx/>
              <a:buFontTx/>
              <a:buNone/>
              <a:tabLst/>
              <a:defRPr/>
            </a:pPr>
            <a:fld id="{E2288943-A205-46C6-A29B-D5A4E37BC4F8}"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05415"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356921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5C43A6-81BC-4012-BD39-4D15BA54AE2C}" type="datetimeFigureOut">
              <a:rPr lang="en-US" smtClean="0"/>
              <a:t>4/6/22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357298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C43A6-81BC-4012-BD39-4D15BA54AE2C}" type="datetimeFigureOut">
              <a:rPr lang="en-US" smtClean="0"/>
              <a:t>4/6/22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15703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C43A6-81BC-4012-BD39-4D15BA54AE2C}" type="datetimeFigureOut">
              <a:rPr lang="en-US" smtClean="0"/>
              <a:t>4/6/22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3163203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White Title Slide">
    <p:spTree>
      <p:nvGrpSpPr>
        <p:cNvPr id="1" name=""/>
        <p:cNvGrpSpPr/>
        <p:nvPr/>
      </p:nvGrpSpPr>
      <p:grpSpPr>
        <a:xfrm>
          <a:off x="0" y="0"/>
          <a:ext cx="0" cy="0"/>
          <a:chOff x="0" y="0"/>
          <a:chExt cx="0" cy="0"/>
        </a:xfrm>
      </p:grpSpPr>
      <p:sp>
        <p:nvSpPr>
          <p:cNvPr id="265" name="Line 1086"/>
          <p:cNvSpPr>
            <a:spLocks noChangeShapeType="1"/>
          </p:cNvSpPr>
          <p:nvPr/>
        </p:nvSpPr>
        <p:spPr bwMode="auto">
          <a:xfrm>
            <a:off x="484188" y="617538"/>
            <a:ext cx="1587"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66" name="Line 1087"/>
          <p:cNvSpPr>
            <a:spLocks noChangeShapeType="1"/>
          </p:cNvSpPr>
          <p:nvPr/>
        </p:nvSpPr>
        <p:spPr bwMode="auto">
          <a:xfrm>
            <a:off x="484188" y="617538"/>
            <a:ext cx="1587"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67" name="Rectangle 1088"/>
          <p:cNvSpPr>
            <a:spLocks noChangeArrowheads="1"/>
          </p:cNvSpPr>
          <p:nvPr/>
        </p:nvSpPr>
        <p:spPr bwMode="auto">
          <a:xfrm>
            <a:off x="484188" y="617538"/>
            <a:ext cx="1587" cy="1587"/>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268" name="Rectangle 1089"/>
          <p:cNvSpPr>
            <a:spLocks noChangeArrowheads="1"/>
          </p:cNvSpPr>
          <p:nvPr/>
        </p:nvSpPr>
        <p:spPr bwMode="auto">
          <a:xfrm>
            <a:off x="484188" y="617538"/>
            <a:ext cx="1587" cy="1587"/>
          </a:xfrm>
          <a:prstGeom prst="rect">
            <a:avLst/>
          </a:prstGeom>
          <a:no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269" name="Freeform 1098"/>
          <p:cNvSpPr>
            <a:spLocks/>
          </p:cNvSpPr>
          <p:nvPr/>
        </p:nvSpPr>
        <p:spPr bwMode="auto">
          <a:xfrm>
            <a:off x="487363" y="617538"/>
            <a:ext cx="3175" cy="1587"/>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0" name="Freeform 1115"/>
          <p:cNvSpPr>
            <a:spLocks/>
          </p:cNvSpPr>
          <p:nvPr/>
        </p:nvSpPr>
        <p:spPr bwMode="auto">
          <a:xfrm>
            <a:off x="458788" y="473075"/>
            <a:ext cx="3175" cy="3175"/>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1" name="Freeform 1120"/>
          <p:cNvSpPr>
            <a:spLocks/>
          </p:cNvSpPr>
          <p:nvPr/>
        </p:nvSpPr>
        <p:spPr bwMode="auto">
          <a:xfrm>
            <a:off x="458788" y="463550"/>
            <a:ext cx="3175" cy="3175"/>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2" name="Freeform 1134"/>
          <p:cNvSpPr>
            <a:spLocks/>
          </p:cNvSpPr>
          <p:nvPr/>
        </p:nvSpPr>
        <p:spPr bwMode="auto">
          <a:xfrm>
            <a:off x="703263" y="514350"/>
            <a:ext cx="3175" cy="6350"/>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3" name="Freeform 1141"/>
          <p:cNvSpPr>
            <a:spLocks/>
          </p:cNvSpPr>
          <p:nvPr/>
        </p:nvSpPr>
        <p:spPr bwMode="auto">
          <a:xfrm>
            <a:off x="706438" y="479425"/>
            <a:ext cx="1587" cy="6350"/>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4" name="Freeform 1148"/>
          <p:cNvSpPr>
            <a:spLocks/>
          </p:cNvSpPr>
          <p:nvPr/>
        </p:nvSpPr>
        <p:spPr bwMode="auto">
          <a:xfrm>
            <a:off x="693738" y="460375"/>
            <a:ext cx="3175" cy="3175"/>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5" name="Freeform 1150"/>
          <p:cNvSpPr>
            <a:spLocks/>
          </p:cNvSpPr>
          <p:nvPr/>
        </p:nvSpPr>
        <p:spPr bwMode="auto">
          <a:xfrm>
            <a:off x="684213" y="447675"/>
            <a:ext cx="1587" cy="3175"/>
          </a:xfrm>
          <a:custGeom>
            <a:avLst/>
            <a:gdLst/>
            <a:ahLst/>
            <a:cxnLst>
              <a:cxn ang="0">
                <a:pos x="0" y="2"/>
              </a:cxn>
              <a:cxn ang="0">
                <a:pos x="0" y="0"/>
              </a:cxn>
              <a:cxn ang="0">
                <a:pos x="0" y="2"/>
              </a:cxn>
            </a:cxnLst>
            <a:rect l="0" t="0" r="r" b="b"/>
            <a:pathLst>
              <a:path h="2">
                <a:moveTo>
                  <a:pt x="0" y="2"/>
                </a:moveTo>
                <a:lnTo>
                  <a:pt x="0" y="0"/>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6" name="Freeform 1152"/>
          <p:cNvSpPr>
            <a:spLocks/>
          </p:cNvSpPr>
          <p:nvPr/>
        </p:nvSpPr>
        <p:spPr bwMode="auto">
          <a:xfrm>
            <a:off x="684213" y="447675"/>
            <a:ext cx="3175" cy="3175"/>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7" name="Freeform 1154"/>
          <p:cNvSpPr>
            <a:spLocks/>
          </p:cNvSpPr>
          <p:nvPr/>
        </p:nvSpPr>
        <p:spPr bwMode="auto">
          <a:xfrm>
            <a:off x="665163" y="43497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8" name="Freeform 1156"/>
          <p:cNvSpPr>
            <a:spLocks/>
          </p:cNvSpPr>
          <p:nvPr/>
        </p:nvSpPr>
        <p:spPr bwMode="auto">
          <a:xfrm>
            <a:off x="665163" y="431800"/>
            <a:ext cx="3175" cy="3175"/>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9" name="Freeform 1163"/>
          <p:cNvSpPr>
            <a:spLocks/>
          </p:cNvSpPr>
          <p:nvPr/>
        </p:nvSpPr>
        <p:spPr bwMode="auto">
          <a:xfrm>
            <a:off x="611188" y="415925"/>
            <a:ext cx="6350" cy="3175"/>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0" name="Freeform 1172"/>
          <p:cNvSpPr>
            <a:spLocks/>
          </p:cNvSpPr>
          <p:nvPr/>
        </p:nvSpPr>
        <p:spPr bwMode="auto">
          <a:xfrm>
            <a:off x="582613" y="476250"/>
            <a:ext cx="3175" cy="3175"/>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1" name="Freeform 1177"/>
          <p:cNvSpPr>
            <a:spLocks/>
          </p:cNvSpPr>
          <p:nvPr/>
        </p:nvSpPr>
        <p:spPr bwMode="auto">
          <a:xfrm>
            <a:off x="557213" y="534988"/>
            <a:ext cx="3175" cy="3175"/>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2" name="Freeform 1180"/>
          <p:cNvSpPr>
            <a:spLocks/>
          </p:cNvSpPr>
          <p:nvPr/>
        </p:nvSpPr>
        <p:spPr bwMode="auto">
          <a:xfrm>
            <a:off x="560388" y="530225"/>
            <a:ext cx="3175" cy="476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3" name="Line 1187"/>
          <p:cNvSpPr>
            <a:spLocks noChangeShapeType="1"/>
          </p:cNvSpPr>
          <p:nvPr/>
        </p:nvSpPr>
        <p:spPr bwMode="auto">
          <a:xfrm>
            <a:off x="569913" y="520700"/>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4" name="Line 1188"/>
          <p:cNvSpPr>
            <a:spLocks noChangeShapeType="1"/>
          </p:cNvSpPr>
          <p:nvPr/>
        </p:nvSpPr>
        <p:spPr bwMode="auto">
          <a:xfrm>
            <a:off x="569913" y="520700"/>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5" name="Freeform 1208"/>
          <p:cNvSpPr>
            <a:spLocks/>
          </p:cNvSpPr>
          <p:nvPr/>
        </p:nvSpPr>
        <p:spPr bwMode="auto">
          <a:xfrm>
            <a:off x="595313" y="557213"/>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6" name="Freeform 1210"/>
          <p:cNvSpPr>
            <a:spLocks/>
          </p:cNvSpPr>
          <p:nvPr/>
        </p:nvSpPr>
        <p:spPr bwMode="auto">
          <a:xfrm>
            <a:off x="595313" y="557213"/>
            <a:ext cx="3175" cy="3175"/>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7" name="Freeform 1214"/>
          <p:cNvSpPr>
            <a:spLocks/>
          </p:cNvSpPr>
          <p:nvPr/>
        </p:nvSpPr>
        <p:spPr bwMode="auto">
          <a:xfrm>
            <a:off x="595313" y="557213"/>
            <a:ext cx="3175"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8" name="Rectangle 1215"/>
          <p:cNvSpPr>
            <a:spLocks noChangeArrowheads="1"/>
          </p:cNvSpPr>
          <p:nvPr/>
        </p:nvSpPr>
        <p:spPr bwMode="auto">
          <a:xfrm>
            <a:off x="595313" y="627063"/>
            <a:ext cx="1587" cy="1587"/>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289" name="Freeform 1217"/>
          <p:cNvSpPr>
            <a:spLocks/>
          </p:cNvSpPr>
          <p:nvPr/>
        </p:nvSpPr>
        <p:spPr bwMode="auto">
          <a:xfrm>
            <a:off x="595313" y="6270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0" name="Freeform 1219"/>
          <p:cNvSpPr>
            <a:spLocks/>
          </p:cNvSpPr>
          <p:nvPr/>
        </p:nvSpPr>
        <p:spPr bwMode="auto">
          <a:xfrm>
            <a:off x="731838" y="541338"/>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1" name="Freeform 1221"/>
          <p:cNvSpPr>
            <a:spLocks/>
          </p:cNvSpPr>
          <p:nvPr/>
        </p:nvSpPr>
        <p:spPr bwMode="auto">
          <a:xfrm>
            <a:off x="731838" y="541338"/>
            <a:ext cx="3175" cy="3175"/>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2" name="Freeform 1234"/>
          <p:cNvSpPr>
            <a:spLocks/>
          </p:cNvSpPr>
          <p:nvPr/>
        </p:nvSpPr>
        <p:spPr bwMode="auto">
          <a:xfrm>
            <a:off x="722313" y="550863"/>
            <a:ext cx="3175" cy="1587"/>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3" name="Line 1237"/>
          <p:cNvSpPr>
            <a:spLocks noChangeShapeType="1"/>
          </p:cNvSpPr>
          <p:nvPr/>
        </p:nvSpPr>
        <p:spPr bwMode="auto">
          <a:xfrm>
            <a:off x="728663" y="544513"/>
            <a:ext cx="1587"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4" name="Line 1238"/>
          <p:cNvSpPr>
            <a:spLocks noChangeShapeType="1"/>
          </p:cNvSpPr>
          <p:nvPr/>
        </p:nvSpPr>
        <p:spPr bwMode="auto">
          <a:xfrm>
            <a:off x="728663" y="544513"/>
            <a:ext cx="1587"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5" name="Freeform 1240"/>
          <p:cNvSpPr>
            <a:spLocks/>
          </p:cNvSpPr>
          <p:nvPr/>
        </p:nvSpPr>
        <p:spPr bwMode="auto">
          <a:xfrm>
            <a:off x="728663" y="541338"/>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6" name="Freeform 1243"/>
          <p:cNvSpPr>
            <a:spLocks/>
          </p:cNvSpPr>
          <p:nvPr/>
        </p:nvSpPr>
        <p:spPr bwMode="auto">
          <a:xfrm>
            <a:off x="728663" y="538163"/>
            <a:ext cx="3175" cy="3175"/>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7" name="Freeform 1246"/>
          <p:cNvSpPr>
            <a:spLocks/>
          </p:cNvSpPr>
          <p:nvPr/>
        </p:nvSpPr>
        <p:spPr bwMode="auto">
          <a:xfrm>
            <a:off x="725488" y="547688"/>
            <a:ext cx="3175" cy="3175"/>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8" name="Freeform 1250"/>
          <p:cNvSpPr>
            <a:spLocks/>
          </p:cNvSpPr>
          <p:nvPr/>
        </p:nvSpPr>
        <p:spPr bwMode="auto">
          <a:xfrm>
            <a:off x="731838" y="53022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9" name="Freeform 1252"/>
          <p:cNvSpPr>
            <a:spLocks/>
          </p:cNvSpPr>
          <p:nvPr/>
        </p:nvSpPr>
        <p:spPr bwMode="auto">
          <a:xfrm>
            <a:off x="731838" y="527050"/>
            <a:ext cx="3175" cy="7938"/>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0" name="Freeform 1255"/>
          <p:cNvSpPr>
            <a:spLocks/>
          </p:cNvSpPr>
          <p:nvPr/>
        </p:nvSpPr>
        <p:spPr bwMode="auto">
          <a:xfrm>
            <a:off x="712788" y="550863"/>
            <a:ext cx="3175" cy="1587"/>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1" name="Rectangle 1256"/>
          <p:cNvSpPr>
            <a:spLocks noChangeArrowheads="1"/>
          </p:cNvSpPr>
          <p:nvPr/>
        </p:nvSpPr>
        <p:spPr bwMode="auto">
          <a:xfrm>
            <a:off x="722313" y="550863"/>
            <a:ext cx="1587" cy="1587"/>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02" name="Freeform 1258"/>
          <p:cNvSpPr>
            <a:spLocks/>
          </p:cNvSpPr>
          <p:nvPr/>
        </p:nvSpPr>
        <p:spPr bwMode="auto">
          <a:xfrm>
            <a:off x="722313" y="5508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3" name="Freeform 1266"/>
          <p:cNvSpPr>
            <a:spLocks/>
          </p:cNvSpPr>
          <p:nvPr/>
        </p:nvSpPr>
        <p:spPr bwMode="auto">
          <a:xfrm>
            <a:off x="728663" y="534988"/>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4" name="Freeform 1269"/>
          <p:cNvSpPr>
            <a:spLocks/>
          </p:cNvSpPr>
          <p:nvPr/>
        </p:nvSpPr>
        <p:spPr bwMode="auto">
          <a:xfrm>
            <a:off x="728663" y="530225"/>
            <a:ext cx="3175" cy="476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5" name="Line 1270"/>
          <p:cNvSpPr>
            <a:spLocks noChangeShapeType="1"/>
          </p:cNvSpPr>
          <p:nvPr/>
        </p:nvSpPr>
        <p:spPr bwMode="auto">
          <a:xfrm>
            <a:off x="728663" y="530225"/>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6" name="Line 1271"/>
          <p:cNvSpPr>
            <a:spLocks noChangeShapeType="1"/>
          </p:cNvSpPr>
          <p:nvPr/>
        </p:nvSpPr>
        <p:spPr bwMode="auto">
          <a:xfrm>
            <a:off x="728663" y="530225"/>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7" name="Rectangle 1272"/>
          <p:cNvSpPr>
            <a:spLocks noChangeArrowheads="1"/>
          </p:cNvSpPr>
          <p:nvPr/>
        </p:nvSpPr>
        <p:spPr bwMode="auto">
          <a:xfrm>
            <a:off x="728663" y="530225"/>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08" name="Rectangle 1273"/>
          <p:cNvSpPr>
            <a:spLocks noChangeArrowheads="1"/>
          </p:cNvSpPr>
          <p:nvPr/>
        </p:nvSpPr>
        <p:spPr bwMode="auto">
          <a:xfrm>
            <a:off x="728663" y="530225"/>
            <a:ext cx="1587" cy="1588"/>
          </a:xfrm>
          <a:prstGeom prst="rect">
            <a:avLst/>
          </a:prstGeom>
          <a:no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09" name="Line 1274"/>
          <p:cNvSpPr>
            <a:spLocks noChangeShapeType="1"/>
          </p:cNvSpPr>
          <p:nvPr/>
        </p:nvSpPr>
        <p:spPr bwMode="auto">
          <a:xfrm>
            <a:off x="728663" y="527050"/>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0" name="Line 1275"/>
          <p:cNvSpPr>
            <a:spLocks noChangeShapeType="1"/>
          </p:cNvSpPr>
          <p:nvPr/>
        </p:nvSpPr>
        <p:spPr bwMode="auto">
          <a:xfrm>
            <a:off x="728663" y="527050"/>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1" name="Freeform 1277"/>
          <p:cNvSpPr>
            <a:spLocks/>
          </p:cNvSpPr>
          <p:nvPr/>
        </p:nvSpPr>
        <p:spPr bwMode="auto">
          <a:xfrm>
            <a:off x="728663" y="523875"/>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2" name="Freeform 1287"/>
          <p:cNvSpPr>
            <a:spLocks/>
          </p:cNvSpPr>
          <p:nvPr/>
        </p:nvSpPr>
        <p:spPr bwMode="auto">
          <a:xfrm>
            <a:off x="719138" y="514350"/>
            <a:ext cx="3175" cy="3175"/>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3" name="Freeform 1290"/>
          <p:cNvSpPr>
            <a:spLocks/>
          </p:cNvSpPr>
          <p:nvPr/>
        </p:nvSpPr>
        <p:spPr bwMode="auto">
          <a:xfrm>
            <a:off x="719138" y="517525"/>
            <a:ext cx="3175" cy="3175"/>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4" name="Rectangle 1335"/>
          <p:cNvSpPr>
            <a:spLocks noChangeArrowheads="1"/>
          </p:cNvSpPr>
          <p:nvPr/>
        </p:nvSpPr>
        <p:spPr bwMode="auto">
          <a:xfrm>
            <a:off x="468313" y="5080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5" name="Rectangle 1336"/>
          <p:cNvSpPr>
            <a:spLocks noChangeArrowheads="1"/>
          </p:cNvSpPr>
          <p:nvPr/>
        </p:nvSpPr>
        <p:spPr bwMode="auto">
          <a:xfrm>
            <a:off x="474663" y="4953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6" name="Rectangle 1337"/>
          <p:cNvSpPr>
            <a:spLocks noChangeArrowheads="1"/>
          </p:cNvSpPr>
          <p:nvPr/>
        </p:nvSpPr>
        <p:spPr bwMode="auto">
          <a:xfrm>
            <a:off x="474663" y="4953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7" name="Rectangle 1340"/>
          <p:cNvSpPr>
            <a:spLocks noChangeArrowheads="1"/>
          </p:cNvSpPr>
          <p:nvPr/>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8" name="Rectangle 1341"/>
          <p:cNvSpPr>
            <a:spLocks noChangeArrowheads="1"/>
          </p:cNvSpPr>
          <p:nvPr/>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9" name="Rectangle 1342"/>
          <p:cNvSpPr>
            <a:spLocks noChangeArrowheads="1"/>
          </p:cNvSpPr>
          <p:nvPr/>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20" name="Rectangle 1343"/>
          <p:cNvSpPr>
            <a:spLocks noChangeArrowheads="1"/>
          </p:cNvSpPr>
          <p:nvPr/>
        </p:nvSpPr>
        <p:spPr bwMode="auto">
          <a:xfrm>
            <a:off x="468313" y="5080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21" name="Rectangle 1344"/>
          <p:cNvSpPr>
            <a:spLocks noChangeArrowheads="1"/>
          </p:cNvSpPr>
          <p:nvPr/>
        </p:nvSpPr>
        <p:spPr bwMode="auto">
          <a:xfrm>
            <a:off x="465138" y="485775"/>
            <a:ext cx="1587" cy="3175"/>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22" name="Rectangle 1028"/>
          <p:cNvSpPr>
            <a:spLocks noGrp="1" noChangeArrowheads="1"/>
          </p:cNvSpPr>
          <p:nvPr>
            <p:ph type="dt" sz="half" idx="10"/>
          </p:nvPr>
        </p:nvSpPr>
        <p:spPr>
          <a:xfrm>
            <a:off x="5679440" y="6107067"/>
            <a:ext cx="2814397" cy="306564"/>
          </a:xfrm>
          <a:prstGeom prst="rect">
            <a:avLst/>
          </a:prstGeom>
        </p:spPr>
        <p:txBody>
          <a:bodyPr lIns="0" tIns="0" rIns="0" bIns="0" anchor="ctr"/>
          <a:lstStyle>
            <a:lvl1pPr algn="r">
              <a:defRPr b="0" i="0">
                <a:solidFill>
                  <a:schemeClr val="tx1"/>
                </a:solidFill>
                <a:latin typeface="Arial"/>
                <a:cs typeface="Arial"/>
              </a:defRPr>
            </a:lvl1pPr>
          </a:lstStyle>
          <a:p>
            <a:pPr>
              <a:defRPr/>
            </a:pPr>
            <a:endParaRPr lang="en-US" dirty="0"/>
          </a:p>
        </p:txBody>
      </p:sp>
      <p:sp>
        <p:nvSpPr>
          <p:cNvPr id="330" name="Title 329"/>
          <p:cNvSpPr>
            <a:spLocks noGrp="1"/>
          </p:cNvSpPr>
          <p:nvPr>
            <p:ph type="title" hasCustomPrompt="1"/>
          </p:nvPr>
        </p:nvSpPr>
        <p:spPr>
          <a:xfrm>
            <a:off x="1512623" y="1189789"/>
            <a:ext cx="6971806" cy="1822161"/>
          </a:xfrm>
        </p:spPr>
        <p:txBody>
          <a:bodyPr lIns="0" tIns="0" rIns="0" bIns="0" anchor="b">
            <a:normAutofit/>
          </a:bodyPr>
          <a:lstStyle>
            <a:lvl1pPr>
              <a:lnSpc>
                <a:spcPct val="100000"/>
              </a:lnSpc>
              <a:spcBef>
                <a:spcPts val="0"/>
              </a:spcBef>
              <a:defRPr sz="3600" b="1" baseline="0">
                <a:solidFill>
                  <a:srgbClr val="021F43"/>
                </a:solidFill>
              </a:defRPr>
            </a:lvl1pPr>
          </a:lstStyle>
          <a:p>
            <a:r>
              <a:rPr lang="en-US" dirty="0"/>
              <a:t>Presentation Title Up to Three Lines at this size</a:t>
            </a:r>
          </a:p>
        </p:txBody>
      </p:sp>
      <p:sp>
        <p:nvSpPr>
          <p:cNvPr id="332" name="Text Placeholder 331"/>
          <p:cNvSpPr>
            <a:spLocks noGrp="1"/>
          </p:cNvSpPr>
          <p:nvPr>
            <p:ph type="body" sz="quarter" idx="13" hasCustomPrompt="1"/>
          </p:nvPr>
        </p:nvSpPr>
        <p:spPr>
          <a:xfrm>
            <a:off x="1525172" y="3000005"/>
            <a:ext cx="6959257" cy="875885"/>
          </a:xfrm>
        </p:spPr>
        <p:txBody>
          <a:bodyPr lIns="0" tIns="0" rIns="0" bIns="0" anchor="t">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Subtitle</a:t>
            </a:r>
            <a:br>
              <a:rPr lang="en-US" dirty="0"/>
            </a:br>
            <a:r>
              <a:rPr lang="en-US" dirty="0"/>
              <a:t>up to Two Lines</a:t>
            </a:r>
          </a:p>
        </p:txBody>
      </p:sp>
      <p:sp>
        <p:nvSpPr>
          <p:cNvPr id="69" name="Text Placeholder 331"/>
          <p:cNvSpPr>
            <a:spLocks noGrp="1"/>
          </p:cNvSpPr>
          <p:nvPr>
            <p:ph type="body" sz="quarter" idx="14" hasCustomPrompt="1"/>
          </p:nvPr>
        </p:nvSpPr>
        <p:spPr>
          <a:xfrm>
            <a:off x="5682073" y="4612641"/>
            <a:ext cx="2821170" cy="1479998"/>
          </a:xfrm>
        </p:spPr>
        <p:txBody>
          <a:bodyPr lIns="0" tIns="0" rIns="0" bIns="0"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Presenter Information</a:t>
            </a:r>
          </a:p>
          <a:p>
            <a:pPr lvl="0"/>
            <a:r>
              <a:rPr lang="en-US" dirty="0"/>
              <a:t>Location</a:t>
            </a:r>
          </a:p>
        </p:txBody>
      </p:sp>
      <p:sp>
        <p:nvSpPr>
          <p:cNvPr id="2" name="Footer Placeholder 1"/>
          <p:cNvSpPr>
            <a:spLocks noGrp="1"/>
          </p:cNvSpPr>
          <p:nvPr>
            <p:ph type="ftr" sz="quarter" idx="15"/>
          </p:nvPr>
        </p:nvSpPr>
        <p:spPr>
          <a:xfrm>
            <a:off x="1439761" y="6417310"/>
            <a:ext cx="7064988" cy="301124"/>
          </a:xfrm>
        </p:spPr>
        <p:txBody>
          <a:bodyPr rIns="0" anchor="t" anchorCtr="0">
            <a:normAutofit/>
          </a:bodyPr>
          <a:lstStyle>
            <a:lvl1pPr>
              <a:defRPr b="0"/>
            </a:lvl1pPr>
          </a:lstStyle>
          <a:p>
            <a:pPr algn="r">
              <a:defRPr/>
            </a:pPr>
            <a:r>
              <a:rPr lang="en-US" dirty="0"/>
              <a:t>Confidential &amp; for IFC Staff Only Working Draft – Discussion Paper Only</a:t>
            </a:r>
          </a:p>
        </p:txBody>
      </p:sp>
      <p:sp>
        <p:nvSpPr>
          <p:cNvPr id="73" name="Rectangle 72"/>
          <p:cNvSpPr/>
          <p:nvPr/>
        </p:nvSpPr>
        <p:spPr bwMode="auto">
          <a:xfrm>
            <a:off x="6714067" y="4308323"/>
            <a:ext cx="2429933" cy="182880"/>
          </a:xfrm>
          <a:prstGeom prst="rect">
            <a:avLst/>
          </a:prstGeom>
          <a:solidFill>
            <a:srgbClr val="00AD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accent3"/>
              </a:solidFill>
              <a:effectLst/>
              <a:latin typeface="Arial Regular" charset="0"/>
              <a:cs typeface="Times New Roman" pitchFamily="18" charset="0"/>
            </a:endParaRPr>
          </a:p>
        </p:txBody>
      </p:sp>
      <p:sp>
        <p:nvSpPr>
          <p:cNvPr id="72" name="Rectangle 71"/>
          <p:cNvSpPr/>
          <p:nvPr/>
        </p:nvSpPr>
        <p:spPr bwMode="auto">
          <a:xfrm>
            <a:off x="0" y="4309534"/>
            <a:ext cx="6976533" cy="18288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bg1"/>
              </a:solidFill>
              <a:effectLst/>
              <a:latin typeface="Arial Regular" charset="0"/>
              <a:cs typeface="Times New Roman" pitchFamily="18" charset="0"/>
            </a:endParaRPr>
          </a:p>
        </p:txBody>
      </p:sp>
      <p:pic>
        <p:nvPicPr>
          <p:cNvPr id="67" name="Picture 6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7023" y="4908459"/>
            <a:ext cx="3764482" cy="958822"/>
          </a:xfrm>
          <a:prstGeom prst="rect">
            <a:avLst/>
          </a:prstGeom>
        </p:spPr>
      </p:pic>
    </p:spTree>
    <p:extLst>
      <p:ext uri="{BB962C8B-B14F-4D97-AF65-F5344CB8AC3E}">
        <p14:creationId xmlns:p14="http://schemas.microsoft.com/office/powerpoint/2010/main" val="3784193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6934" y="301626"/>
            <a:ext cx="8462029" cy="756707"/>
          </a:xfrm>
        </p:spPr>
        <p:txBody>
          <a:bodyPr anchor="b">
            <a:normAutofit/>
          </a:bodyPr>
          <a:lstStyle>
            <a:lvl1pPr>
              <a:defRPr sz="2200" b="0" i="0">
                <a:solidFill>
                  <a:schemeClr val="tx1"/>
                </a:solidFill>
              </a:defRPr>
            </a:lvl1pPr>
          </a:lstStyle>
          <a:p>
            <a:r>
              <a:rPr lang="en-US" dirty="0"/>
              <a:t>Table of contents </a:t>
            </a:r>
            <a:br>
              <a:rPr lang="en-US" dirty="0"/>
            </a:br>
            <a:r>
              <a:rPr lang="en-US" dirty="0"/>
              <a:t>Or Agenda Slide</a:t>
            </a:r>
          </a:p>
        </p:txBody>
      </p:sp>
      <p:sp>
        <p:nvSpPr>
          <p:cNvPr id="4" name="Slide Number Placeholder 3"/>
          <p:cNvSpPr>
            <a:spLocks noGrp="1"/>
          </p:cNvSpPr>
          <p:nvPr>
            <p:ph type="sldNum" sz="quarter" idx="11"/>
          </p:nvPr>
        </p:nvSpPr>
        <p:spPr/>
        <p:txBody>
          <a:bodyPr/>
          <a:lstStyle/>
          <a:p>
            <a:pPr>
              <a:defRPr/>
            </a:pPr>
            <a:fld id="{A91C009A-D183-4B06-A7F0-ADEC358427FA}" type="slidenum">
              <a:rPr lang="en-US" smtClean="0"/>
              <a:pPr>
                <a:defRPr/>
              </a:pPr>
              <a:t>‹#›</a:t>
            </a:fld>
            <a:endParaRPr lang="en-US" dirty="0"/>
          </a:p>
        </p:txBody>
      </p:sp>
      <p:sp>
        <p:nvSpPr>
          <p:cNvPr id="7" name="Text Placeholder 6"/>
          <p:cNvSpPr>
            <a:spLocks noGrp="1"/>
          </p:cNvSpPr>
          <p:nvPr>
            <p:ph type="body" sz="quarter" idx="13" hasCustomPrompt="1"/>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dirty="0"/>
              <a:t>Introduction: (press Tab key)  	Slides XX to XX</a:t>
            </a:r>
          </a:p>
          <a:p>
            <a:pPr lvl="0"/>
            <a:r>
              <a:rPr lang="en-US" dirty="0"/>
              <a:t>Section Title: (press Tab key)   	Slides XX to XX</a:t>
            </a:r>
          </a:p>
          <a:p>
            <a:pPr lvl="0"/>
            <a:r>
              <a:rPr lang="en-US" dirty="0"/>
              <a:t>Conclusion:  (press Tab key)  	Slides XX to XX</a:t>
            </a:r>
          </a:p>
        </p:txBody>
      </p:sp>
      <p:sp>
        <p:nvSpPr>
          <p:cNvPr id="9" name="Rectangle 8"/>
          <p:cNvSpPr/>
          <p:nvPr userDrawn="1"/>
        </p:nvSpPr>
        <p:spPr bwMode="auto">
          <a:xfrm>
            <a:off x="0" y="1100091"/>
            <a:ext cx="9144000" cy="176260"/>
          </a:xfrm>
          <a:prstGeom prst="rect">
            <a:avLst/>
          </a:prstGeom>
          <a:solidFill>
            <a:srgbClr val="00AD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dirty="0">
              <a:ln>
                <a:noFill/>
              </a:ln>
              <a:solidFill>
                <a:schemeClr val="bg1"/>
              </a:solidFill>
              <a:effectLst/>
              <a:latin typeface="Arial Regular" charset="0"/>
              <a:cs typeface="Times New Roman" pitchFamily="18" charset="0"/>
            </a:endParaRPr>
          </a:p>
        </p:txBody>
      </p:sp>
    </p:spTree>
    <p:extLst>
      <p:ext uri="{BB962C8B-B14F-4D97-AF65-F5344CB8AC3E}">
        <p14:creationId xmlns:p14="http://schemas.microsoft.com/office/powerpoint/2010/main" val="3497462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259" name="Freeform 1682"/>
          <p:cNvSpPr>
            <a:spLocks/>
          </p:cNvSpPr>
          <p:nvPr userDrawn="1"/>
        </p:nvSpPr>
        <p:spPr bwMode="auto">
          <a:xfrm flipH="1">
            <a:off x="6380163" y="615950"/>
            <a:ext cx="1014412" cy="1895475"/>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i="0" dirty="0">
              <a:latin typeface="Arial Regular" charset="0"/>
            </a:endParaRPr>
          </a:p>
        </p:txBody>
      </p:sp>
      <p:sp>
        <p:nvSpPr>
          <p:cNvPr id="260" name="Freeform 1683"/>
          <p:cNvSpPr>
            <a:spLocks/>
          </p:cNvSpPr>
          <p:nvPr userDrawn="1"/>
        </p:nvSpPr>
        <p:spPr bwMode="auto">
          <a:xfrm flipH="1">
            <a:off x="7410450" y="3175"/>
            <a:ext cx="712788" cy="5842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i="0" dirty="0">
              <a:latin typeface="Arial Regular" charset="0"/>
            </a:endParaRPr>
          </a:p>
        </p:txBody>
      </p:sp>
      <p:sp>
        <p:nvSpPr>
          <p:cNvPr id="265" name="Line 1086"/>
          <p:cNvSpPr>
            <a:spLocks noChangeShapeType="1"/>
          </p:cNvSpPr>
          <p:nvPr userDrawn="1"/>
        </p:nvSpPr>
        <p:spPr bwMode="auto">
          <a:xfrm>
            <a:off x="484188" y="617538"/>
            <a:ext cx="1587"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66" name="Line 1087"/>
          <p:cNvSpPr>
            <a:spLocks noChangeShapeType="1"/>
          </p:cNvSpPr>
          <p:nvPr userDrawn="1"/>
        </p:nvSpPr>
        <p:spPr bwMode="auto">
          <a:xfrm>
            <a:off x="484188" y="617538"/>
            <a:ext cx="1587"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67" name="Rectangle 1088"/>
          <p:cNvSpPr>
            <a:spLocks noChangeArrowheads="1"/>
          </p:cNvSpPr>
          <p:nvPr userDrawn="1"/>
        </p:nvSpPr>
        <p:spPr bwMode="auto">
          <a:xfrm>
            <a:off x="484188" y="617538"/>
            <a:ext cx="1587" cy="1587"/>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268" name="Rectangle 1089"/>
          <p:cNvSpPr>
            <a:spLocks noChangeArrowheads="1"/>
          </p:cNvSpPr>
          <p:nvPr userDrawn="1"/>
        </p:nvSpPr>
        <p:spPr bwMode="auto">
          <a:xfrm>
            <a:off x="484188" y="617538"/>
            <a:ext cx="1587" cy="1587"/>
          </a:xfrm>
          <a:prstGeom prst="rect">
            <a:avLst/>
          </a:prstGeom>
          <a:no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269" name="Freeform 1098"/>
          <p:cNvSpPr>
            <a:spLocks/>
          </p:cNvSpPr>
          <p:nvPr userDrawn="1"/>
        </p:nvSpPr>
        <p:spPr bwMode="auto">
          <a:xfrm>
            <a:off x="487363" y="617538"/>
            <a:ext cx="3175" cy="1587"/>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0" name="Freeform 1115"/>
          <p:cNvSpPr>
            <a:spLocks/>
          </p:cNvSpPr>
          <p:nvPr userDrawn="1"/>
        </p:nvSpPr>
        <p:spPr bwMode="auto">
          <a:xfrm>
            <a:off x="458788" y="473075"/>
            <a:ext cx="3175" cy="3175"/>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1" name="Freeform 1120"/>
          <p:cNvSpPr>
            <a:spLocks/>
          </p:cNvSpPr>
          <p:nvPr userDrawn="1"/>
        </p:nvSpPr>
        <p:spPr bwMode="auto">
          <a:xfrm>
            <a:off x="458788" y="463550"/>
            <a:ext cx="3175" cy="3175"/>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2" name="Freeform 1134"/>
          <p:cNvSpPr>
            <a:spLocks/>
          </p:cNvSpPr>
          <p:nvPr userDrawn="1"/>
        </p:nvSpPr>
        <p:spPr bwMode="auto">
          <a:xfrm>
            <a:off x="703263" y="514350"/>
            <a:ext cx="3175" cy="6350"/>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3" name="Freeform 1141"/>
          <p:cNvSpPr>
            <a:spLocks/>
          </p:cNvSpPr>
          <p:nvPr userDrawn="1"/>
        </p:nvSpPr>
        <p:spPr bwMode="auto">
          <a:xfrm>
            <a:off x="706438" y="479425"/>
            <a:ext cx="1587" cy="6350"/>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4" name="Freeform 1148"/>
          <p:cNvSpPr>
            <a:spLocks/>
          </p:cNvSpPr>
          <p:nvPr userDrawn="1"/>
        </p:nvSpPr>
        <p:spPr bwMode="auto">
          <a:xfrm>
            <a:off x="693738" y="460375"/>
            <a:ext cx="3175" cy="3175"/>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5" name="Freeform 1150"/>
          <p:cNvSpPr>
            <a:spLocks/>
          </p:cNvSpPr>
          <p:nvPr userDrawn="1"/>
        </p:nvSpPr>
        <p:spPr bwMode="auto">
          <a:xfrm>
            <a:off x="684213" y="447675"/>
            <a:ext cx="1587" cy="3175"/>
          </a:xfrm>
          <a:custGeom>
            <a:avLst/>
            <a:gdLst/>
            <a:ahLst/>
            <a:cxnLst>
              <a:cxn ang="0">
                <a:pos x="0" y="2"/>
              </a:cxn>
              <a:cxn ang="0">
                <a:pos x="0" y="0"/>
              </a:cxn>
              <a:cxn ang="0">
                <a:pos x="0" y="2"/>
              </a:cxn>
            </a:cxnLst>
            <a:rect l="0" t="0" r="r" b="b"/>
            <a:pathLst>
              <a:path h="2">
                <a:moveTo>
                  <a:pt x="0" y="2"/>
                </a:moveTo>
                <a:lnTo>
                  <a:pt x="0" y="0"/>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6" name="Freeform 1152"/>
          <p:cNvSpPr>
            <a:spLocks/>
          </p:cNvSpPr>
          <p:nvPr userDrawn="1"/>
        </p:nvSpPr>
        <p:spPr bwMode="auto">
          <a:xfrm>
            <a:off x="684213" y="447675"/>
            <a:ext cx="3175" cy="3175"/>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7" name="Freeform 1154"/>
          <p:cNvSpPr>
            <a:spLocks/>
          </p:cNvSpPr>
          <p:nvPr userDrawn="1"/>
        </p:nvSpPr>
        <p:spPr bwMode="auto">
          <a:xfrm>
            <a:off x="665163" y="43497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8" name="Freeform 1156"/>
          <p:cNvSpPr>
            <a:spLocks/>
          </p:cNvSpPr>
          <p:nvPr userDrawn="1"/>
        </p:nvSpPr>
        <p:spPr bwMode="auto">
          <a:xfrm>
            <a:off x="665163" y="431800"/>
            <a:ext cx="3175" cy="3175"/>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9" name="Freeform 1163"/>
          <p:cNvSpPr>
            <a:spLocks/>
          </p:cNvSpPr>
          <p:nvPr userDrawn="1"/>
        </p:nvSpPr>
        <p:spPr bwMode="auto">
          <a:xfrm>
            <a:off x="611188" y="415925"/>
            <a:ext cx="6350" cy="3175"/>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0" name="Freeform 1172"/>
          <p:cNvSpPr>
            <a:spLocks/>
          </p:cNvSpPr>
          <p:nvPr userDrawn="1"/>
        </p:nvSpPr>
        <p:spPr bwMode="auto">
          <a:xfrm>
            <a:off x="582613" y="476250"/>
            <a:ext cx="3175" cy="3175"/>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1" name="Freeform 1177"/>
          <p:cNvSpPr>
            <a:spLocks/>
          </p:cNvSpPr>
          <p:nvPr userDrawn="1"/>
        </p:nvSpPr>
        <p:spPr bwMode="auto">
          <a:xfrm>
            <a:off x="557213" y="534988"/>
            <a:ext cx="3175" cy="3175"/>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2" name="Freeform 1180"/>
          <p:cNvSpPr>
            <a:spLocks/>
          </p:cNvSpPr>
          <p:nvPr userDrawn="1"/>
        </p:nvSpPr>
        <p:spPr bwMode="auto">
          <a:xfrm>
            <a:off x="560388" y="530225"/>
            <a:ext cx="3175" cy="476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3" name="Line 1187"/>
          <p:cNvSpPr>
            <a:spLocks noChangeShapeType="1"/>
          </p:cNvSpPr>
          <p:nvPr userDrawn="1"/>
        </p:nvSpPr>
        <p:spPr bwMode="auto">
          <a:xfrm>
            <a:off x="569913" y="520700"/>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4" name="Line 1188"/>
          <p:cNvSpPr>
            <a:spLocks noChangeShapeType="1"/>
          </p:cNvSpPr>
          <p:nvPr userDrawn="1"/>
        </p:nvSpPr>
        <p:spPr bwMode="auto">
          <a:xfrm>
            <a:off x="569913" y="520700"/>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5" name="Freeform 1208"/>
          <p:cNvSpPr>
            <a:spLocks/>
          </p:cNvSpPr>
          <p:nvPr userDrawn="1"/>
        </p:nvSpPr>
        <p:spPr bwMode="auto">
          <a:xfrm>
            <a:off x="595313" y="557213"/>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6" name="Freeform 1210"/>
          <p:cNvSpPr>
            <a:spLocks/>
          </p:cNvSpPr>
          <p:nvPr userDrawn="1"/>
        </p:nvSpPr>
        <p:spPr bwMode="auto">
          <a:xfrm>
            <a:off x="595313" y="557213"/>
            <a:ext cx="3175" cy="3175"/>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7" name="Freeform 1214"/>
          <p:cNvSpPr>
            <a:spLocks/>
          </p:cNvSpPr>
          <p:nvPr userDrawn="1"/>
        </p:nvSpPr>
        <p:spPr bwMode="auto">
          <a:xfrm>
            <a:off x="595313" y="557213"/>
            <a:ext cx="3175"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8" name="Rectangle 1215"/>
          <p:cNvSpPr>
            <a:spLocks noChangeArrowheads="1"/>
          </p:cNvSpPr>
          <p:nvPr userDrawn="1"/>
        </p:nvSpPr>
        <p:spPr bwMode="auto">
          <a:xfrm>
            <a:off x="595313" y="627063"/>
            <a:ext cx="1587" cy="1587"/>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289" name="Freeform 1217"/>
          <p:cNvSpPr>
            <a:spLocks/>
          </p:cNvSpPr>
          <p:nvPr userDrawn="1"/>
        </p:nvSpPr>
        <p:spPr bwMode="auto">
          <a:xfrm>
            <a:off x="595313" y="6270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0" name="Freeform 1219"/>
          <p:cNvSpPr>
            <a:spLocks/>
          </p:cNvSpPr>
          <p:nvPr userDrawn="1"/>
        </p:nvSpPr>
        <p:spPr bwMode="auto">
          <a:xfrm>
            <a:off x="731838" y="541338"/>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1" name="Freeform 1221"/>
          <p:cNvSpPr>
            <a:spLocks/>
          </p:cNvSpPr>
          <p:nvPr userDrawn="1"/>
        </p:nvSpPr>
        <p:spPr bwMode="auto">
          <a:xfrm>
            <a:off x="731838" y="541338"/>
            <a:ext cx="3175" cy="3175"/>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2" name="Freeform 1234"/>
          <p:cNvSpPr>
            <a:spLocks/>
          </p:cNvSpPr>
          <p:nvPr userDrawn="1"/>
        </p:nvSpPr>
        <p:spPr bwMode="auto">
          <a:xfrm>
            <a:off x="722313" y="550863"/>
            <a:ext cx="3175" cy="1587"/>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3" name="Line 1237"/>
          <p:cNvSpPr>
            <a:spLocks noChangeShapeType="1"/>
          </p:cNvSpPr>
          <p:nvPr userDrawn="1"/>
        </p:nvSpPr>
        <p:spPr bwMode="auto">
          <a:xfrm>
            <a:off x="728663" y="544513"/>
            <a:ext cx="1587"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4" name="Line 1238"/>
          <p:cNvSpPr>
            <a:spLocks noChangeShapeType="1"/>
          </p:cNvSpPr>
          <p:nvPr userDrawn="1"/>
        </p:nvSpPr>
        <p:spPr bwMode="auto">
          <a:xfrm>
            <a:off x="728663" y="544513"/>
            <a:ext cx="1587"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5" name="Freeform 1240"/>
          <p:cNvSpPr>
            <a:spLocks/>
          </p:cNvSpPr>
          <p:nvPr userDrawn="1"/>
        </p:nvSpPr>
        <p:spPr bwMode="auto">
          <a:xfrm>
            <a:off x="728663" y="541338"/>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6" name="Freeform 1243"/>
          <p:cNvSpPr>
            <a:spLocks/>
          </p:cNvSpPr>
          <p:nvPr userDrawn="1"/>
        </p:nvSpPr>
        <p:spPr bwMode="auto">
          <a:xfrm>
            <a:off x="728663" y="538163"/>
            <a:ext cx="3175" cy="3175"/>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7" name="Freeform 1246"/>
          <p:cNvSpPr>
            <a:spLocks/>
          </p:cNvSpPr>
          <p:nvPr userDrawn="1"/>
        </p:nvSpPr>
        <p:spPr bwMode="auto">
          <a:xfrm>
            <a:off x="725488" y="547688"/>
            <a:ext cx="3175" cy="3175"/>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8" name="Freeform 1250"/>
          <p:cNvSpPr>
            <a:spLocks/>
          </p:cNvSpPr>
          <p:nvPr userDrawn="1"/>
        </p:nvSpPr>
        <p:spPr bwMode="auto">
          <a:xfrm>
            <a:off x="731838" y="53022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9" name="Freeform 1252"/>
          <p:cNvSpPr>
            <a:spLocks/>
          </p:cNvSpPr>
          <p:nvPr userDrawn="1"/>
        </p:nvSpPr>
        <p:spPr bwMode="auto">
          <a:xfrm>
            <a:off x="731838" y="527050"/>
            <a:ext cx="3175" cy="7938"/>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0" name="Freeform 1255"/>
          <p:cNvSpPr>
            <a:spLocks/>
          </p:cNvSpPr>
          <p:nvPr userDrawn="1"/>
        </p:nvSpPr>
        <p:spPr bwMode="auto">
          <a:xfrm>
            <a:off x="712788" y="550863"/>
            <a:ext cx="3175" cy="1587"/>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1" name="Rectangle 1256"/>
          <p:cNvSpPr>
            <a:spLocks noChangeArrowheads="1"/>
          </p:cNvSpPr>
          <p:nvPr userDrawn="1"/>
        </p:nvSpPr>
        <p:spPr bwMode="auto">
          <a:xfrm>
            <a:off x="722313" y="550863"/>
            <a:ext cx="1587" cy="1587"/>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02" name="Freeform 1258"/>
          <p:cNvSpPr>
            <a:spLocks/>
          </p:cNvSpPr>
          <p:nvPr userDrawn="1"/>
        </p:nvSpPr>
        <p:spPr bwMode="auto">
          <a:xfrm>
            <a:off x="722313" y="5508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3" name="Freeform 1266"/>
          <p:cNvSpPr>
            <a:spLocks/>
          </p:cNvSpPr>
          <p:nvPr userDrawn="1"/>
        </p:nvSpPr>
        <p:spPr bwMode="auto">
          <a:xfrm>
            <a:off x="728663" y="534988"/>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4" name="Freeform 1269"/>
          <p:cNvSpPr>
            <a:spLocks/>
          </p:cNvSpPr>
          <p:nvPr userDrawn="1"/>
        </p:nvSpPr>
        <p:spPr bwMode="auto">
          <a:xfrm>
            <a:off x="728663" y="530225"/>
            <a:ext cx="3175" cy="476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5" name="Line 1270"/>
          <p:cNvSpPr>
            <a:spLocks noChangeShapeType="1"/>
          </p:cNvSpPr>
          <p:nvPr userDrawn="1"/>
        </p:nvSpPr>
        <p:spPr bwMode="auto">
          <a:xfrm>
            <a:off x="728663" y="530225"/>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6" name="Line 1271"/>
          <p:cNvSpPr>
            <a:spLocks noChangeShapeType="1"/>
          </p:cNvSpPr>
          <p:nvPr userDrawn="1"/>
        </p:nvSpPr>
        <p:spPr bwMode="auto">
          <a:xfrm>
            <a:off x="728663" y="530225"/>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7" name="Rectangle 1272"/>
          <p:cNvSpPr>
            <a:spLocks noChangeArrowheads="1"/>
          </p:cNvSpPr>
          <p:nvPr userDrawn="1"/>
        </p:nvSpPr>
        <p:spPr bwMode="auto">
          <a:xfrm>
            <a:off x="728663" y="530225"/>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08" name="Rectangle 1273"/>
          <p:cNvSpPr>
            <a:spLocks noChangeArrowheads="1"/>
          </p:cNvSpPr>
          <p:nvPr userDrawn="1"/>
        </p:nvSpPr>
        <p:spPr bwMode="auto">
          <a:xfrm>
            <a:off x="728663" y="530225"/>
            <a:ext cx="1587" cy="1588"/>
          </a:xfrm>
          <a:prstGeom prst="rect">
            <a:avLst/>
          </a:prstGeom>
          <a:no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09" name="Line 1274"/>
          <p:cNvSpPr>
            <a:spLocks noChangeShapeType="1"/>
          </p:cNvSpPr>
          <p:nvPr userDrawn="1"/>
        </p:nvSpPr>
        <p:spPr bwMode="auto">
          <a:xfrm>
            <a:off x="728663" y="527050"/>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0" name="Line 1275"/>
          <p:cNvSpPr>
            <a:spLocks noChangeShapeType="1"/>
          </p:cNvSpPr>
          <p:nvPr userDrawn="1"/>
        </p:nvSpPr>
        <p:spPr bwMode="auto">
          <a:xfrm>
            <a:off x="728663" y="527050"/>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1" name="Freeform 1277"/>
          <p:cNvSpPr>
            <a:spLocks/>
          </p:cNvSpPr>
          <p:nvPr userDrawn="1"/>
        </p:nvSpPr>
        <p:spPr bwMode="auto">
          <a:xfrm>
            <a:off x="728663" y="523875"/>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2" name="Freeform 1287"/>
          <p:cNvSpPr>
            <a:spLocks/>
          </p:cNvSpPr>
          <p:nvPr userDrawn="1"/>
        </p:nvSpPr>
        <p:spPr bwMode="auto">
          <a:xfrm>
            <a:off x="719138" y="514350"/>
            <a:ext cx="3175" cy="3175"/>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3" name="Freeform 1290"/>
          <p:cNvSpPr>
            <a:spLocks/>
          </p:cNvSpPr>
          <p:nvPr userDrawn="1"/>
        </p:nvSpPr>
        <p:spPr bwMode="auto">
          <a:xfrm>
            <a:off x="719138" y="517525"/>
            <a:ext cx="3175" cy="3175"/>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4" name="Rectangle 1335"/>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5" name="Rectangle 1336"/>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6" name="Rectangle 1337"/>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7" name="Rectangle 1340"/>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8" name="Rectangle 1341"/>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9" name="Rectangle 1342"/>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20" name="Rectangle 1343"/>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21" name="Rectangle 1344"/>
          <p:cNvSpPr>
            <a:spLocks noChangeArrowheads="1"/>
          </p:cNvSpPr>
          <p:nvPr userDrawn="1"/>
        </p:nvSpPr>
        <p:spPr bwMode="auto">
          <a:xfrm>
            <a:off x="465138" y="485775"/>
            <a:ext cx="1587" cy="3175"/>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24" name="Title 323"/>
          <p:cNvSpPr>
            <a:spLocks noGrp="1"/>
          </p:cNvSpPr>
          <p:nvPr>
            <p:ph type="title" hasCustomPrompt="1"/>
          </p:nvPr>
        </p:nvSpPr>
        <p:spPr>
          <a:xfrm>
            <a:off x="343401" y="301625"/>
            <a:ext cx="8439652" cy="1031875"/>
          </a:xfrm>
        </p:spPr>
        <p:txBody>
          <a:bodyPr/>
          <a:lstStyle>
            <a:lvl1pPr>
              <a:defRPr b="0" i="0" cap="none" baseline="0">
                <a:solidFill>
                  <a:srgbClr val="021F43"/>
                </a:solidFill>
                <a:latin typeface="+mn-lt"/>
                <a:cs typeface="Andes ExtraLight"/>
              </a:defRPr>
            </a:lvl1pPr>
          </a:lstStyle>
          <a:p>
            <a:r>
              <a:rPr lang="en-US" dirty="0"/>
              <a:t>SLIDE TITLE</a:t>
            </a:r>
            <a:br>
              <a:rPr lang="en-US" dirty="0"/>
            </a:br>
            <a:r>
              <a:rPr lang="en-US" dirty="0"/>
              <a:t>UP TO THREE LINES </a:t>
            </a:r>
            <a:br>
              <a:rPr lang="en-US" dirty="0"/>
            </a:br>
            <a:r>
              <a:rPr lang="en-US" dirty="0"/>
              <a:t>MAY BE ALL CAPS OR TITLE CASE</a:t>
            </a:r>
          </a:p>
        </p:txBody>
      </p:sp>
      <p:sp>
        <p:nvSpPr>
          <p:cNvPr id="331" name="Content Placeholder 330"/>
          <p:cNvSpPr>
            <a:spLocks noGrp="1"/>
          </p:cNvSpPr>
          <p:nvPr>
            <p:ph sz="quarter" idx="10" hasCustomPrompt="1"/>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dirty="0"/>
              <a:t>Paragraph content</a:t>
            </a:r>
          </a:p>
          <a:p>
            <a:pPr lvl="1"/>
            <a:r>
              <a:rPr lang="en-US" dirty="0"/>
              <a:t>Bullets </a:t>
            </a:r>
          </a:p>
          <a:p>
            <a:pPr lvl="2"/>
            <a:r>
              <a:rPr lang="en-US" dirty="0"/>
              <a:t>Bullets</a:t>
            </a:r>
          </a:p>
          <a:p>
            <a:pPr lvl="3"/>
            <a:r>
              <a:rPr lang="en-US" dirty="0"/>
              <a:t>Bullets</a:t>
            </a:r>
          </a:p>
          <a:p>
            <a:pPr lvl="4"/>
            <a:r>
              <a:rPr lang="en-US" dirty="0"/>
              <a:t>Bullets</a:t>
            </a:r>
          </a:p>
        </p:txBody>
      </p:sp>
      <p:sp>
        <p:nvSpPr>
          <p:cNvPr id="7" name="Footer Placeholder 6"/>
          <p:cNvSpPr>
            <a:spLocks noGrp="1"/>
          </p:cNvSpPr>
          <p:nvPr>
            <p:ph type="ftr" sz="quarter" idx="12"/>
          </p:nvPr>
        </p:nvSpPr>
        <p:spPr>
          <a:xfrm>
            <a:off x="1002632" y="6356350"/>
            <a:ext cx="5708314" cy="365125"/>
          </a:xfrm>
          <a:prstGeom prst="rect">
            <a:avLst/>
          </a:prstGeom>
        </p:spPr>
        <p:txBody>
          <a:bodyPr/>
          <a:lstStyle/>
          <a:p>
            <a:r>
              <a:rPr lang="en-US" dirty="0"/>
              <a:t>Confidential &amp; for IFC Staff Only Working Draft – Discussion Paper Only</a:t>
            </a:r>
          </a:p>
        </p:txBody>
      </p:sp>
      <p:sp>
        <p:nvSpPr>
          <p:cNvPr id="8" name="Slide Number Placeholder 7"/>
          <p:cNvSpPr>
            <a:spLocks noGrp="1"/>
          </p:cNvSpPr>
          <p:nvPr>
            <p:ph type="sldNum" sz="quarter" idx="13"/>
          </p:nvPr>
        </p:nvSpPr>
        <p:spPr/>
        <p:txBody>
          <a:bodyPr/>
          <a:lstStyle/>
          <a:p>
            <a:pPr>
              <a:defRPr/>
            </a:pPr>
            <a:fld id="{A91C009A-D183-4B06-A7F0-ADEC358427FA}" type="slidenum">
              <a:rPr lang="en-US" smtClean="0"/>
              <a:pPr>
                <a:defRPr/>
              </a:pPr>
              <a:t>‹#›</a:t>
            </a:fld>
            <a:endParaRPr lang="en-US" dirty="0"/>
          </a:p>
        </p:txBody>
      </p:sp>
    </p:spTree>
    <p:extLst>
      <p:ext uri="{BB962C8B-B14F-4D97-AF65-F5344CB8AC3E}">
        <p14:creationId xmlns:p14="http://schemas.microsoft.com/office/powerpoint/2010/main" val="3705036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259" name="Freeform 1682"/>
          <p:cNvSpPr>
            <a:spLocks/>
          </p:cNvSpPr>
          <p:nvPr userDrawn="1"/>
        </p:nvSpPr>
        <p:spPr bwMode="auto">
          <a:xfrm flipH="1">
            <a:off x="6380163" y="615950"/>
            <a:ext cx="1014412" cy="1895475"/>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i="0" dirty="0">
              <a:latin typeface="Arial Regular" charset="0"/>
            </a:endParaRPr>
          </a:p>
        </p:txBody>
      </p:sp>
      <p:sp>
        <p:nvSpPr>
          <p:cNvPr id="260" name="Freeform 1683"/>
          <p:cNvSpPr>
            <a:spLocks/>
          </p:cNvSpPr>
          <p:nvPr userDrawn="1"/>
        </p:nvSpPr>
        <p:spPr bwMode="auto">
          <a:xfrm flipH="1">
            <a:off x="7410450" y="3175"/>
            <a:ext cx="712788" cy="5842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i="0" dirty="0">
              <a:latin typeface="Arial Regular" charset="0"/>
            </a:endParaRPr>
          </a:p>
        </p:txBody>
      </p:sp>
      <p:sp>
        <p:nvSpPr>
          <p:cNvPr id="265" name="Line 1086"/>
          <p:cNvSpPr>
            <a:spLocks noChangeShapeType="1"/>
          </p:cNvSpPr>
          <p:nvPr userDrawn="1"/>
        </p:nvSpPr>
        <p:spPr bwMode="auto">
          <a:xfrm>
            <a:off x="484188" y="617538"/>
            <a:ext cx="1587"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66" name="Line 1087"/>
          <p:cNvSpPr>
            <a:spLocks noChangeShapeType="1"/>
          </p:cNvSpPr>
          <p:nvPr userDrawn="1"/>
        </p:nvSpPr>
        <p:spPr bwMode="auto">
          <a:xfrm>
            <a:off x="484188" y="617538"/>
            <a:ext cx="1587"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67" name="Rectangle 1088"/>
          <p:cNvSpPr>
            <a:spLocks noChangeArrowheads="1"/>
          </p:cNvSpPr>
          <p:nvPr userDrawn="1"/>
        </p:nvSpPr>
        <p:spPr bwMode="auto">
          <a:xfrm>
            <a:off x="484188" y="617538"/>
            <a:ext cx="1587" cy="1587"/>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268" name="Rectangle 1089"/>
          <p:cNvSpPr>
            <a:spLocks noChangeArrowheads="1"/>
          </p:cNvSpPr>
          <p:nvPr userDrawn="1"/>
        </p:nvSpPr>
        <p:spPr bwMode="auto">
          <a:xfrm>
            <a:off x="484188" y="617538"/>
            <a:ext cx="1587" cy="1587"/>
          </a:xfrm>
          <a:prstGeom prst="rect">
            <a:avLst/>
          </a:prstGeom>
          <a:no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269" name="Freeform 1098"/>
          <p:cNvSpPr>
            <a:spLocks/>
          </p:cNvSpPr>
          <p:nvPr userDrawn="1"/>
        </p:nvSpPr>
        <p:spPr bwMode="auto">
          <a:xfrm>
            <a:off x="487363" y="617538"/>
            <a:ext cx="3175" cy="1587"/>
          </a:xfrm>
          <a:custGeom>
            <a:avLst/>
            <a:gdLst/>
            <a:ahLst/>
            <a:cxnLst>
              <a:cxn ang="0">
                <a:pos x="0" y="0"/>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0" name="Freeform 1115"/>
          <p:cNvSpPr>
            <a:spLocks/>
          </p:cNvSpPr>
          <p:nvPr userDrawn="1"/>
        </p:nvSpPr>
        <p:spPr bwMode="auto">
          <a:xfrm>
            <a:off x="458788" y="473075"/>
            <a:ext cx="3175" cy="3175"/>
          </a:xfrm>
          <a:custGeom>
            <a:avLst/>
            <a:gdLst/>
            <a:ahLst/>
            <a:cxnLst>
              <a:cxn ang="0">
                <a:pos x="0" y="2"/>
              </a:cxn>
              <a:cxn ang="0">
                <a:pos x="0" y="2"/>
              </a:cxn>
              <a:cxn ang="0">
                <a:pos x="0" y="2"/>
              </a:cxn>
              <a:cxn ang="0">
                <a:pos x="0" y="2"/>
              </a:cxn>
              <a:cxn ang="0">
                <a:pos x="0" y="2"/>
              </a:cxn>
              <a:cxn ang="0">
                <a:pos x="0" y="2"/>
              </a:cxn>
              <a:cxn ang="0">
                <a:pos x="2" y="2"/>
              </a:cxn>
              <a:cxn ang="0">
                <a:pos x="2" y="2"/>
              </a:cxn>
              <a:cxn ang="0">
                <a:pos x="2" y="0"/>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2" y="2"/>
              </a:cxn>
              <a:cxn ang="0">
                <a:pos x="0" y="2"/>
              </a:cxn>
              <a:cxn ang="0">
                <a:pos x="0" y="2"/>
              </a:cxn>
              <a:cxn ang="0">
                <a:pos x="0" y="2"/>
              </a:cxn>
              <a:cxn ang="0">
                <a:pos x="0" y="2"/>
              </a:cxn>
              <a:cxn ang="0">
                <a:pos x="0" y="2"/>
              </a:cxn>
              <a:cxn ang="0">
                <a:pos x="0" y="2"/>
              </a:cxn>
              <a:cxn ang="0">
                <a:pos x="0" y="2"/>
              </a:cxn>
              <a:cxn ang="0">
                <a:pos x="2" y="2"/>
              </a:cxn>
              <a:cxn ang="0">
                <a:pos x="0" y="2"/>
              </a:cxn>
              <a:cxn ang="0">
                <a:pos x="2" y="2"/>
              </a:cxn>
              <a:cxn ang="0">
                <a:pos x="2" y="2"/>
              </a:cxn>
              <a:cxn ang="0">
                <a:pos x="2" y="2"/>
              </a:cxn>
              <a:cxn ang="0">
                <a:pos x="0" y="2"/>
              </a:cxn>
              <a:cxn ang="0">
                <a:pos x="0"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0"/>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2" y="2"/>
                </a:lnTo>
                <a:lnTo>
                  <a:pt x="2" y="2"/>
                </a:lnTo>
                <a:lnTo>
                  <a:pt x="2" y="2"/>
                </a:lnTo>
                <a:lnTo>
                  <a:pt x="2" y="2"/>
                </a:lnTo>
                <a:lnTo>
                  <a:pt x="0" y="2"/>
                </a:lnTo>
                <a:lnTo>
                  <a:pt x="2"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0" y="2"/>
                </a:lnTo>
                <a:lnTo>
                  <a:pt x="2" y="2"/>
                </a:lnTo>
                <a:lnTo>
                  <a:pt x="2" y="2"/>
                </a:lnTo>
                <a:lnTo>
                  <a:pt x="2" y="2"/>
                </a:lnTo>
                <a:lnTo>
                  <a:pt x="2" y="2"/>
                </a:lnTo>
                <a:lnTo>
                  <a:pt x="2" y="2"/>
                </a:lnTo>
                <a:lnTo>
                  <a:pt x="2" y="2"/>
                </a:lnTo>
                <a:lnTo>
                  <a:pt x="2"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1" name="Freeform 1120"/>
          <p:cNvSpPr>
            <a:spLocks/>
          </p:cNvSpPr>
          <p:nvPr userDrawn="1"/>
        </p:nvSpPr>
        <p:spPr bwMode="auto">
          <a:xfrm>
            <a:off x="458788" y="463550"/>
            <a:ext cx="3175" cy="3175"/>
          </a:xfrm>
          <a:custGeom>
            <a:avLst/>
            <a:gdLst/>
            <a:ahLst/>
            <a:cxnLst>
              <a:cxn ang="0">
                <a:pos x="0" y="0"/>
              </a:cxn>
              <a:cxn ang="0">
                <a:pos x="0" y="2"/>
              </a:cxn>
              <a:cxn ang="0">
                <a:pos x="0" y="2"/>
              </a:cxn>
              <a:cxn ang="0">
                <a:pos x="0" y="2"/>
              </a:cxn>
              <a:cxn ang="0">
                <a:pos x="2" y="2"/>
              </a:cxn>
              <a:cxn ang="0">
                <a:pos x="2" y="0"/>
              </a:cxn>
              <a:cxn ang="0">
                <a:pos x="2" y="0"/>
              </a:cxn>
              <a:cxn ang="0">
                <a:pos x="2" y="0"/>
              </a:cxn>
              <a:cxn ang="0">
                <a:pos x="0" y="0"/>
              </a:cxn>
              <a:cxn ang="0">
                <a:pos x="0" y="2"/>
              </a:cxn>
              <a:cxn ang="0">
                <a:pos x="0" y="2"/>
              </a:cxn>
              <a:cxn ang="0">
                <a:pos x="2" y="0"/>
              </a:cxn>
              <a:cxn ang="0">
                <a:pos x="2" y="0"/>
              </a:cxn>
              <a:cxn ang="0">
                <a:pos x="2" y="0"/>
              </a:cxn>
              <a:cxn ang="0">
                <a:pos x="2" y="2"/>
              </a:cxn>
              <a:cxn ang="0">
                <a:pos x="0" y="2"/>
              </a:cxn>
              <a:cxn ang="0">
                <a:pos x="0" y="2"/>
              </a:cxn>
              <a:cxn ang="0">
                <a:pos x="0" y="2"/>
              </a:cxn>
              <a:cxn ang="0">
                <a:pos x="0" y="2"/>
              </a:cxn>
              <a:cxn ang="0">
                <a:pos x="0" y="2"/>
              </a:cxn>
              <a:cxn ang="0">
                <a:pos x="0" y="2"/>
              </a:cxn>
              <a:cxn ang="0">
                <a:pos x="0" y="2"/>
              </a:cxn>
              <a:cxn ang="0">
                <a:pos x="0" y="2"/>
              </a:cxn>
              <a:cxn ang="0">
                <a:pos x="2" y="2"/>
              </a:cxn>
              <a:cxn ang="0">
                <a:pos x="0" y="2"/>
              </a:cxn>
              <a:cxn ang="0">
                <a:pos x="0" y="2"/>
              </a:cxn>
              <a:cxn ang="0">
                <a:pos x="2" y="2"/>
              </a:cxn>
              <a:cxn ang="0">
                <a:pos x="2" y="2"/>
              </a:cxn>
              <a:cxn ang="0">
                <a:pos x="2" y="0"/>
              </a:cxn>
              <a:cxn ang="0">
                <a:pos x="0" y="0"/>
              </a:cxn>
              <a:cxn ang="0">
                <a:pos x="0" y="0"/>
              </a:cxn>
            </a:cxnLst>
            <a:rect l="0" t="0" r="r" b="b"/>
            <a:pathLst>
              <a:path w="2" h="2">
                <a:moveTo>
                  <a:pt x="0" y="0"/>
                </a:moveTo>
                <a:lnTo>
                  <a:pt x="0" y="2"/>
                </a:lnTo>
                <a:lnTo>
                  <a:pt x="0" y="2"/>
                </a:lnTo>
                <a:lnTo>
                  <a:pt x="0" y="2"/>
                </a:lnTo>
                <a:lnTo>
                  <a:pt x="2" y="2"/>
                </a:lnTo>
                <a:lnTo>
                  <a:pt x="2" y="0"/>
                </a:lnTo>
                <a:lnTo>
                  <a:pt x="2" y="0"/>
                </a:lnTo>
                <a:lnTo>
                  <a:pt x="2" y="0"/>
                </a:lnTo>
                <a:lnTo>
                  <a:pt x="0" y="0"/>
                </a:lnTo>
                <a:lnTo>
                  <a:pt x="0" y="2"/>
                </a:lnTo>
                <a:lnTo>
                  <a:pt x="0" y="2"/>
                </a:lnTo>
                <a:lnTo>
                  <a:pt x="2" y="0"/>
                </a:lnTo>
                <a:lnTo>
                  <a:pt x="2" y="0"/>
                </a:lnTo>
                <a:lnTo>
                  <a:pt x="2" y="0"/>
                </a:lnTo>
                <a:lnTo>
                  <a:pt x="2" y="2"/>
                </a:lnTo>
                <a:lnTo>
                  <a:pt x="0" y="2"/>
                </a:lnTo>
                <a:lnTo>
                  <a:pt x="0" y="2"/>
                </a:lnTo>
                <a:lnTo>
                  <a:pt x="0" y="2"/>
                </a:lnTo>
                <a:lnTo>
                  <a:pt x="0" y="2"/>
                </a:lnTo>
                <a:lnTo>
                  <a:pt x="0" y="2"/>
                </a:lnTo>
                <a:lnTo>
                  <a:pt x="0" y="2"/>
                </a:lnTo>
                <a:lnTo>
                  <a:pt x="0" y="2"/>
                </a:lnTo>
                <a:lnTo>
                  <a:pt x="0" y="2"/>
                </a:lnTo>
                <a:lnTo>
                  <a:pt x="2" y="2"/>
                </a:lnTo>
                <a:lnTo>
                  <a:pt x="0" y="2"/>
                </a:lnTo>
                <a:lnTo>
                  <a:pt x="0" y="2"/>
                </a:lnTo>
                <a:lnTo>
                  <a:pt x="2" y="2"/>
                </a:lnTo>
                <a:lnTo>
                  <a:pt x="2" y="2"/>
                </a:lnTo>
                <a:lnTo>
                  <a:pt x="2"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2" name="Freeform 1134"/>
          <p:cNvSpPr>
            <a:spLocks/>
          </p:cNvSpPr>
          <p:nvPr userDrawn="1"/>
        </p:nvSpPr>
        <p:spPr bwMode="auto">
          <a:xfrm>
            <a:off x="703263" y="514350"/>
            <a:ext cx="3175" cy="6350"/>
          </a:xfrm>
          <a:custGeom>
            <a:avLst/>
            <a:gdLst/>
            <a:ahLst/>
            <a:cxnLst>
              <a:cxn ang="0">
                <a:pos x="2" y="4"/>
              </a:cxn>
              <a:cxn ang="0">
                <a:pos x="2" y="4"/>
              </a:cxn>
              <a:cxn ang="0">
                <a:pos x="2" y="4"/>
              </a:cxn>
              <a:cxn ang="0">
                <a:pos x="2" y="2"/>
              </a:cxn>
              <a:cxn ang="0">
                <a:pos x="2" y="0"/>
              </a:cxn>
              <a:cxn ang="0">
                <a:pos x="2" y="0"/>
              </a:cxn>
              <a:cxn ang="0">
                <a:pos x="2" y="0"/>
              </a:cxn>
              <a:cxn ang="0">
                <a:pos x="0" y="2"/>
              </a:cxn>
              <a:cxn ang="0">
                <a:pos x="2" y="4"/>
              </a:cxn>
              <a:cxn ang="0">
                <a:pos x="2" y="2"/>
              </a:cxn>
              <a:cxn ang="0">
                <a:pos x="2" y="2"/>
              </a:cxn>
              <a:cxn ang="0">
                <a:pos x="2" y="0"/>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0" y="2"/>
              </a:cxn>
              <a:cxn ang="0">
                <a:pos x="2" y="4"/>
              </a:cxn>
            </a:cxnLst>
            <a:rect l="0" t="0" r="r" b="b"/>
            <a:pathLst>
              <a:path w="2" h="4">
                <a:moveTo>
                  <a:pt x="2" y="4"/>
                </a:moveTo>
                <a:lnTo>
                  <a:pt x="2" y="4"/>
                </a:lnTo>
                <a:lnTo>
                  <a:pt x="2" y="4"/>
                </a:lnTo>
                <a:lnTo>
                  <a:pt x="2" y="2"/>
                </a:lnTo>
                <a:lnTo>
                  <a:pt x="2" y="0"/>
                </a:lnTo>
                <a:lnTo>
                  <a:pt x="2" y="0"/>
                </a:lnTo>
                <a:lnTo>
                  <a:pt x="2" y="0"/>
                </a:lnTo>
                <a:lnTo>
                  <a:pt x="0" y="2"/>
                </a:lnTo>
                <a:lnTo>
                  <a:pt x="2" y="4"/>
                </a:lnTo>
                <a:lnTo>
                  <a:pt x="2" y="2"/>
                </a:lnTo>
                <a:lnTo>
                  <a:pt x="2" y="2"/>
                </a:lnTo>
                <a:lnTo>
                  <a:pt x="2" y="0"/>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0" y="2"/>
                </a:lnTo>
                <a:lnTo>
                  <a:pt x="2" y="4"/>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3" name="Freeform 1141"/>
          <p:cNvSpPr>
            <a:spLocks/>
          </p:cNvSpPr>
          <p:nvPr userDrawn="1"/>
        </p:nvSpPr>
        <p:spPr bwMode="auto">
          <a:xfrm>
            <a:off x="706438" y="479425"/>
            <a:ext cx="1587" cy="6350"/>
          </a:xfrm>
          <a:custGeom>
            <a:avLst/>
            <a:gdLst/>
            <a:ahLst/>
            <a:cxnLst>
              <a:cxn ang="0">
                <a:pos x="0" y="4"/>
              </a:cxn>
              <a:cxn ang="0">
                <a:pos x="0" y="2"/>
              </a:cxn>
              <a:cxn ang="0">
                <a:pos x="0" y="0"/>
              </a:cxn>
              <a:cxn ang="0">
                <a:pos x="0" y="0"/>
              </a:cxn>
              <a:cxn ang="0">
                <a:pos x="0" y="2"/>
              </a:cxn>
              <a:cxn ang="0">
                <a:pos x="0" y="2"/>
              </a:cxn>
              <a:cxn ang="0">
                <a:pos x="0" y="4"/>
              </a:cxn>
              <a:cxn ang="0">
                <a:pos x="0" y="2"/>
              </a:cxn>
              <a:cxn ang="0">
                <a:pos x="0" y="2"/>
              </a:cxn>
              <a:cxn ang="0">
                <a:pos x="0" y="2"/>
              </a:cxn>
              <a:cxn ang="0">
                <a:pos x="0" y="2"/>
              </a:cxn>
              <a:cxn ang="0">
                <a:pos x="0" y="2"/>
              </a:cxn>
              <a:cxn ang="0">
                <a:pos x="0" y="2"/>
              </a:cxn>
              <a:cxn ang="0">
                <a:pos x="0" y="2"/>
              </a:cxn>
              <a:cxn ang="0">
                <a:pos x="0" y="4"/>
              </a:cxn>
            </a:cxnLst>
            <a:rect l="0" t="0" r="r" b="b"/>
            <a:pathLst>
              <a:path h="4">
                <a:moveTo>
                  <a:pt x="0" y="4"/>
                </a:moveTo>
                <a:lnTo>
                  <a:pt x="0" y="2"/>
                </a:lnTo>
                <a:lnTo>
                  <a:pt x="0" y="0"/>
                </a:lnTo>
                <a:lnTo>
                  <a:pt x="0" y="0"/>
                </a:lnTo>
                <a:lnTo>
                  <a:pt x="0" y="2"/>
                </a:lnTo>
                <a:lnTo>
                  <a:pt x="0" y="2"/>
                </a:lnTo>
                <a:lnTo>
                  <a:pt x="0" y="4"/>
                </a:lnTo>
                <a:lnTo>
                  <a:pt x="0" y="2"/>
                </a:lnTo>
                <a:lnTo>
                  <a:pt x="0" y="2"/>
                </a:lnTo>
                <a:lnTo>
                  <a:pt x="0" y="2"/>
                </a:lnTo>
                <a:lnTo>
                  <a:pt x="0" y="2"/>
                </a:lnTo>
                <a:lnTo>
                  <a:pt x="0" y="2"/>
                </a:lnTo>
                <a:lnTo>
                  <a:pt x="0" y="2"/>
                </a:lnTo>
                <a:lnTo>
                  <a:pt x="0" y="2"/>
                </a:lnTo>
                <a:lnTo>
                  <a:pt x="0" y="4"/>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4" name="Freeform 1148"/>
          <p:cNvSpPr>
            <a:spLocks/>
          </p:cNvSpPr>
          <p:nvPr userDrawn="1"/>
        </p:nvSpPr>
        <p:spPr bwMode="auto">
          <a:xfrm>
            <a:off x="693738" y="460375"/>
            <a:ext cx="3175" cy="3175"/>
          </a:xfrm>
          <a:custGeom>
            <a:avLst/>
            <a:gdLst/>
            <a:ahLst/>
            <a:cxnLst>
              <a:cxn ang="0">
                <a:pos x="2" y="2"/>
              </a:cxn>
              <a:cxn ang="0">
                <a:pos x="2" y="0"/>
              </a:cxn>
              <a:cxn ang="0">
                <a:pos x="2" y="0"/>
              </a:cxn>
              <a:cxn ang="0">
                <a:pos x="2" y="0"/>
              </a:cxn>
              <a:cxn ang="0">
                <a:pos x="2" y="0"/>
              </a:cxn>
              <a:cxn ang="0">
                <a:pos x="0" y="0"/>
              </a:cxn>
              <a:cxn ang="0">
                <a:pos x="0" y="0"/>
              </a:cxn>
              <a:cxn ang="0">
                <a:pos x="0" y="2"/>
              </a:cxn>
              <a:cxn ang="0">
                <a:pos x="0" y="2"/>
              </a:cxn>
              <a:cxn ang="0">
                <a:pos x="0" y="2"/>
              </a:cxn>
              <a:cxn ang="0">
                <a:pos x="2" y="2"/>
              </a:cxn>
              <a:cxn ang="0">
                <a:pos x="2" y="2"/>
              </a:cxn>
              <a:cxn ang="0">
                <a:pos x="2" y="0"/>
              </a:cxn>
              <a:cxn ang="0">
                <a:pos x="2" y="0"/>
              </a:cxn>
              <a:cxn ang="0">
                <a:pos x="2" y="0"/>
              </a:cxn>
              <a:cxn ang="0">
                <a:pos x="0" y="2"/>
              </a:cxn>
              <a:cxn ang="0">
                <a:pos x="2" y="2"/>
              </a:cxn>
              <a:cxn ang="0">
                <a:pos x="2" y="0"/>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Lst>
            <a:rect l="0" t="0" r="r" b="b"/>
            <a:pathLst>
              <a:path w="2" h="2">
                <a:moveTo>
                  <a:pt x="2" y="2"/>
                </a:moveTo>
                <a:lnTo>
                  <a:pt x="2" y="0"/>
                </a:lnTo>
                <a:lnTo>
                  <a:pt x="2" y="0"/>
                </a:lnTo>
                <a:lnTo>
                  <a:pt x="2" y="0"/>
                </a:lnTo>
                <a:lnTo>
                  <a:pt x="2" y="0"/>
                </a:lnTo>
                <a:lnTo>
                  <a:pt x="0" y="0"/>
                </a:lnTo>
                <a:lnTo>
                  <a:pt x="0" y="0"/>
                </a:lnTo>
                <a:lnTo>
                  <a:pt x="0" y="2"/>
                </a:lnTo>
                <a:lnTo>
                  <a:pt x="0" y="2"/>
                </a:lnTo>
                <a:lnTo>
                  <a:pt x="0" y="2"/>
                </a:lnTo>
                <a:lnTo>
                  <a:pt x="2" y="2"/>
                </a:lnTo>
                <a:lnTo>
                  <a:pt x="2" y="2"/>
                </a:lnTo>
                <a:lnTo>
                  <a:pt x="2" y="0"/>
                </a:lnTo>
                <a:lnTo>
                  <a:pt x="2" y="0"/>
                </a:lnTo>
                <a:lnTo>
                  <a:pt x="2" y="0"/>
                </a:lnTo>
                <a:lnTo>
                  <a:pt x="0" y="2"/>
                </a:lnTo>
                <a:lnTo>
                  <a:pt x="2" y="2"/>
                </a:lnTo>
                <a:lnTo>
                  <a:pt x="2" y="0"/>
                </a:lnTo>
                <a:lnTo>
                  <a:pt x="0" y="2"/>
                </a:lnTo>
                <a:lnTo>
                  <a:pt x="2" y="2"/>
                </a:lnTo>
                <a:lnTo>
                  <a:pt x="0" y="2"/>
                </a:lnTo>
                <a:lnTo>
                  <a:pt x="0" y="2"/>
                </a:lnTo>
                <a:lnTo>
                  <a:pt x="0" y="2"/>
                </a:lnTo>
                <a:lnTo>
                  <a:pt x="0" y="2"/>
                </a:lnTo>
                <a:lnTo>
                  <a:pt x="0" y="2"/>
                </a:lnTo>
                <a:lnTo>
                  <a:pt x="0" y="2"/>
                </a:lnTo>
                <a:lnTo>
                  <a:pt x="0" y="2"/>
                </a:lnTo>
                <a:lnTo>
                  <a:pt x="0" y="2"/>
                </a:lnTo>
                <a:lnTo>
                  <a:pt x="0" y="2"/>
                </a:lnTo>
                <a:lnTo>
                  <a:pt x="2" y="2"/>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5" name="Freeform 1150"/>
          <p:cNvSpPr>
            <a:spLocks/>
          </p:cNvSpPr>
          <p:nvPr userDrawn="1"/>
        </p:nvSpPr>
        <p:spPr bwMode="auto">
          <a:xfrm>
            <a:off x="684213" y="447675"/>
            <a:ext cx="1587" cy="3175"/>
          </a:xfrm>
          <a:custGeom>
            <a:avLst/>
            <a:gdLst/>
            <a:ahLst/>
            <a:cxnLst>
              <a:cxn ang="0">
                <a:pos x="0" y="2"/>
              </a:cxn>
              <a:cxn ang="0">
                <a:pos x="0" y="0"/>
              </a:cxn>
              <a:cxn ang="0">
                <a:pos x="0" y="2"/>
              </a:cxn>
            </a:cxnLst>
            <a:rect l="0" t="0" r="r" b="b"/>
            <a:pathLst>
              <a:path h="2">
                <a:moveTo>
                  <a:pt x="0" y="2"/>
                </a:moveTo>
                <a:lnTo>
                  <a:pt x="0" y="0"/>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6" name="Freeform 1152"/>
          <p:cNvSpPr>
            <a:spLocks/>
          </p:cNvSpPr>
          <p:nvPr userDrawn="1"/>
        </p:nvSpPr>
        <p:spPr bwMode="auto">
          <a:xfrm>
            <a:off x="684213" y="447675"/>
            <a:ext cx="3175" cy="3175"/>
          </a:xfrm>
          <a:custGeom>
            <a:avLst/>
            <a:gdLst/>
            <a:ahLst/>
            <a:cxnLst>
              <a:cxn ang="0">
                <a:pos x="2" y="0"/>
              </a:cxn>
              <a:cxn ang="0">
                <a:pos x="0" y="0"/>
              </a:cxn>
              <a:cxn ang="0">
                <a:pos x="0" y="0"/>
              </a:cxn>
              <a:cxn ang="0">
                <a:pos x="0" y="0"/>
              </a:cxn>
              <a:cxn ang="0">
                <a:pos x="0" y="2"/>
              </a:cxn>
              <a:cxn ang="0">
                <a:pos x="2" y="2"/>
              </a:cxn>
              <a:cxn ang="0">
                <a:pos x="2" y="0"/>
              </a:cxn>
              <a:cxn ang="0">
                <a:pos x="0" y="0"/>
              </a:cxn>
              <a:cxn ang="0">
                <a:pos x="0" y="0"/>
              </a:cxn>
              <a:cxn ang="0">
                <a:pos x="0" y="0"/>
              </a:cxn>
              <a:cxn ang="0">
                <a:pos x="0" y="2"/>
              </a:cxn>
              <a:cxn ang="0">
                <a:pos x="2" y="2"/>
              </a:cxn>
              <a:cxn ang="0">
                <a:pos x="2" y="0"/>
              </a:cxn>
            </a:cxnLst>
            <a:rect l="0" t="0" r="r" b="b"/>
            <a:pathLst>
              <a:path w="2" h="2">
                <a:moveTo>
                  <a:pt x="2" y="0"/>
                </a:moveTo>
                <a:lnTo>
                  <a:pt x="0" y="0"/>
                </a:lnTo>
                <a:lnTo>
                  <a:pt x="0" y="0"/>
                </a:lnTo>
                <a:lnTo>
                  <a:pt x="0" y="0"/>
                </a:lnTo>
                <a:lnTo>
                  <a:pt x="0" y="2"/>
                </a:lnTo>
                <a:lnTo>
                  <a:pt x="2" y="2"/>
                </a:lnTo>
                <a:lnTo>
                  <a:pt x="2" y="0"/>
                </a:lnTo>
                <a:lnTo>
                  <a:pt x="0" y="0"/>
                </a:lnTo>
                <a:lnTo>
                  <a:pt x="0" y="0"/>
                </a:lnTo>
                <a:lnTo>
                  <a:pt x="0" y="0"/>
                </a:lnTo>
                <a:lnTo>
                  <a:pt x="0" y="2"/>
                </a:lnTo>
                <a:lnTo>
                  <a:pt x="2" y="2"/>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7" name="Freeform 1154"/>
          <p:cNvSpPr>
            <a:spLocks/>
          </p:cNvSpPr>
          <p:nvPr userDrawn="1"/>
        </p:nvSpPr>
        <p:spPr bwMode="auto">
          <a:xfrm>
            <a:off x="665163" y="43497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8" name="Freeform 1156"/>
          <p:cNvSpPr>
            <a:spLocks/>
          </p:cNvSpPr>
          <p:nvPr userDrawn="1"/>
        </p:nvSpPr>
        <p:spPr bwMode="auto">
          <a:xfrm>
            <a:off x="665163" y="431800"/>
            <a:ext cx="3175" cy="3175"/>
          </a:xfrm>
          <a:custGeom>
            <a:avLst/>
            <a:gdLst/>
            <a:ahLst/>
            <a:cxnLst>
              <a:cxn ang="0">
                <a:pos x="2" y="2"/>
              </a:cxn>
              <a:cxn ang="0">
                <a:pos x="0" y="0"/>
              </a:cxn>
              <a:cxn ang="0">
                <a:pos x="0" y="0"/>
              </a:cxn>
              <a:cxn ang="0">
                <a:pos x="0" y="2"/>
              </a:cxn>
              <a:cxn ang="0">
                <a:pos x="2" y="2"/>
              </a:cxn>
              <a:cxn ang="0">
                <a:pos x="2" y="2"/>
              </a:cxn>
              <a:cxn ang="0">
                <a:pos x="2" y="2"/>
              </a:cxn>
              <a:cxn ang="0">
                <a:pos x="0" y="0"/>
              </a:cxn>
              <a:cxn ang="0">
                <a:pos x="0" y="0"/>
              </a:cxn>
              <a:cxn ang="0">
                <a:pos x="0" y="2"/>
              </a:cxn>
              <a:cxn ang="0">
                <a:pos x="2" y="2"/>
              </a:cxn>
              <a:cxn ang="0">
                <a:pos x="2" y="2"/>
              </a:cxn>
              <a:cxn ang="0">
                <a:pos x="2" y="2"/>
              </a:cxn>
            </a:cxnLst>
            <a:rect l="0" t="0" r="r" b="b"/>
            <a:pathLst>
              <a:path w="2" h="2">
                <a:moveTo>
                  <a:pt x="2" y="2"/>
                </a:moveTo>
                <a:lnTo>
                  <a:pt x="0" y="0"/>
                </a:lnTo>
                <a:lnTo>
                  <a:pt x="0" y="0"/>
                </a:lnTo>
                <a:lnTo>
                  <a:pt x="0" y="2"/>
                </a:lnTo>
                <a:lnTo>
                  <a:pt x="2" y="2"/>
                </a:lnTo>
                <a:lnTo>
                  <a:pt x="2" y="2"/>
                </a:lnTo>
                <a:lnTo>
                  <a:pt x="2" y="2"/>
                </a:lnTo>
                <a:lnTo>
                  <a:pt x="0" y="0"/>
                </a:lnTo>
                <a:lnTo>
                  <a:pt x="0" y="0"/>
                </a:lnTo>
                <a:lnTo>
                  <a:pt x="0" y="2"/>
                </a:lnTo>
                <a:lnTo>
                  <a:pt x="2" y="2"/>
                </a:lnTo>
                <a:lnTo>
                  <a:pt x="2" y="2"/>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79" name="Freeform 1163"/>
          <p:cNvSpPr>
            <a:spLocks/>
          </p:cNvSpPr>
          <p:nvPr userDrawn="1"/>
        </p:nvSpPr>
        <p:spPr bwMode="auto">
          <a:xfrm>
            <a:off x="611188" y="415925"/>
            <a:ext cx="6350" cy="3175"/>
          </a:xfrm>
          <a:custGeom>
            <a:avLst/>
            <a:gdLst/>
            <a:ahLst/>
            <a:cxnLst>
              <a:cxn ang="0">
                <a:pos x="2" y="2"/>
              </a:cxn>
              <a:cxn ang="0">
                <a:pos x="2" y="2"/>
              </a:cxn>
              <a:cxn ang="0">
                <a:pos x="4" y="2"/>
              </a:cxn>
              <a:cxn ang="0">
                <a:pos x="4" y="0"/>
              </a:cxn>
              <a:cxn ang="0">
                <a:pos x="4" y="0"/>
              </a:cxn>
              <a:cxn ang="0">
                <a:pos x="2" y="0"/>
              </a:cxn>
              <a:cxn ang="0">
                <a:pos x="2" y="0"/>
              </a:cxn>
              <a:cxn ang="0">
                <a:pos x="0" y="2"/>
              </a:cxn>
              <a:cxn ang="0">
                <a:pos x="2" y="2"/>
              </a:cxn>
              <a:cxn ang="0">
                <a:pos x="2" y="0"/>
              </a:cxn>
              <a:cxn ang="0">
                <a:pos x="4" y="2"/>
              </a:cxn>
              <a:cxn ang="0">
                <a:pos x="4" y="0"/>
              </a:cxn>
              <a:cxn ang="0">
                <a:pos x="4" y="0"/>
              </a:cxn>
              <a:cxn ang="0">
                <a:pos x="2" y="0"/>
              </a:cxn>
              <a:cxn ang="0">
                <a:pos x="2" y="0"/>
              </a:cxn>
              <a:cxn ang="0">
                <a:pos x="0" y="0"/>
              </a:cxn>
              <a:cxn ang="0">
                <a:pos x="2" y="2"/>
              </a:cxn>
            </a:cxnLst>
            <a:rect l="0" t="0" r="r" b="b"/>
            <a:pathLst>
              <a:path w="4" h="2">
                <a:moveTo>
                  <a:pt x="2" y="2"/>
                </a:moveTo>
                <a:lnTo>
                  <a:pt x="2" y="2"/>
                </a:lnTo>
                <a:lnTo>
                  <a:pt x="4" y="2"/>
                </a:lnTo>
                <a:lnTo>
                  <a:pt x="4" y="0"/>
                </a:lnTo>
                <a:lnTo>
                  <a:pt x="4" y="0"/>
                </a:lnTo>
                <a:lnTo>
                  <a:pt x="2" y="0"/>
                </a:lnTo>
                <a:lnTo>
                  <a:pt x="2" y="0"/>
                </a:lnTo>
                <a:lnTo>
                  <a:pt x="0" y="2"/>
                </a:lnTo>
                <a:lnTo>
                  <a:pt x="2" y="2"/>
                </a:lnTo>
                <a:lnTo>
                  <a:pt x="2" y="0"/>
                </a:lnTo>
                <a:lnTo>
                  <a:pt x="4" y="2"/>
                </a:lnTo>
                <a:lnTo>
                  <a:pt x="4" y="0"/>
                </a:lnTo>
                <a:lnTo>
                  <a:pt x="4" y="0"/>
                </a:lnTo>
                <a:lnTo>
                  <a:pt x="2" y="0"/>
                </a:lnTo>
                <a:lnTo>
                  <a:pt x="2" y="0"/>
                </a:lnTo>
                <a:lnTo>
                  <a:pt x="0" y="0"/>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0" name="Freeform 1172"/>
          <p:cNvSpPr>
            <a:spLocks/>
          </p:cNvSpPr>
          <p:nvPr userDrawn="1"/>
        </p:nvSpPr>
        <p:spPr bwMode="auto">
          <a:xfrm>
            <a:off x="582613" y="476250"/>
            <a:ext cx="3175" cy="3175"/>
          </a:xfrm>
          <a:custGeom>
            <a:avLst/>
            <a:gdLst/>
            <a:ahLst/>
            <a:cxnLst>
              <a:cxn ang="0">
                <a:pos x="0" y="2"/>
              </a:cxn>
              <a:cxn ang="0">
                <a:pos x="0" y="2"/>
              </a:cxn>
              <a:cxn ang="0">
                <a:pos x="2" y="2"/>
              </a:cxn>
              <a:cxn ang="0">
                <a:pos x="0" y="0"/>
              </a:cxn>
              <a:cxn ang="0">
                <a:pos x="0" y="0"/>
              </a:cxn>
              <a:cxn ang="0">
                <a:pos x="0" y="0"/>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w="2" h="2">
                <a:moveTo>
                  <a:pt x="0" y="2"/>
                </a:moveTo>
                <a:lnTo>
                  <a:pt x="0" y="2"/>
                </a:lnTo>
                <a:lnTo>
                  <a:pt x="2" y="2"/>
                </a:lnTo>
                <a:lnTo>
                  <a:pt x="0" y="0"/>
                </a:lnTo>
                <a:lnTo>
                  <a:pt x="0" y="0"/>
                </a:lnTo>
                <a:lnTo>
                  <a:pt x="0" y="0"/>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1" name="Freeform 1177"/>
          <p:cNvSpPr>
            <a:spLocks/>
          </p:cNvSpPr>
          <p:nvPr userDrawn="1"/>
        </p:nvSpPr>
        <p:spPr bwMode="auto">
          <a:xfrm>
            <a:off x="557213" y="534988"/>
            <a:ext cx="3175" cy="3175"/>
          </a:xfrm>
          <a:custGeom>
            <a:avLst/>
            <a:gdLst/>
            <a:ahLst/>
            <a:cxnLst>
              <a:cxn ang="0">
                <a:pos x="0" y="2"/>
              </a:cxn>
              <a:cxn ang="0">
                <a:pos x="2" y="2"/>
              </a:cxn>
              <a:cxn ang="0">
                <a:pos x="2" y="2"/>
              </a:cxn>
              <a:cxn ang="0">
                <a:pos x="2" y="0"/>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 ang="0">
                <a:pos x="2" y="2"/>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2"/>
              </a:cxn>
              <a:cxn ang="0">
                <a:pos x="2" y="0"/>
              </a:cxn>
              <a:cxn ang="0">
                <a:pos x="2" y="0"/>
              </a:cxn>
              <a:cxn ang="0">
                <a:pos x="0" y="0"/>
              </a:cxn>
              <a:cxn ang="0">
                <a:pos x="0" y="0"/>
              </a:cxn>
              <a:cxn ang="0">
                <a:pos x="0" y="2"/>
              </a:cxn>
            </a:cxnLst>
            <a:rect l="0" t="0" r="r" b="b"/>
            <a:pathLst>
              <a:path w="2" h="2">
                <a:moveTo>
                  <a:pt x="0" y="2"/>
                </a:moveTo>
                <a:lnTo>
                  <a:pt x="2" y="2"/>
                </a:lnTo>
                <a:lnTo>
                  <a:pt x="2" y="2"/>
                </a:lnTo>
                <a:lnTo>
                  <a:pt x="2" y="0"/>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lnTo>
                  <a:pt x="2" y="2"/>
                </a:lnTo>
                <a:lnTo>
                  <a:pt x="2" y="0"/>
                </a:lnTo>
                <a:lnTo>
                  <a:pt x="2" y="0"/>
                </a:lnTo>
                <a:lnTo>
                  <a:pt x="2" y="0"/>
                </a:lnTo>
                <a:lnTo>
                  <a:pt x="2" y="0"/>
                </a:lnTo>
                <a:lnTo>
                  <a:pt x="2" y="0"/>
                </a:lnTo>
                <a:lnTo>
                  <a:pt x="2" y="0"/>
                </a:lnTo>
                <a:lnTo>
                  <a:pt x="2" y="0"/>
                </a:lnTo>
                <a:lnTo>
                  <a:pt x="2" y="0"/>
                </a:lnTo>
                <a:lnTo>
                  <a:pt x="2" y="0"/>
                </a:lnTo>
                <a:lnTo>
                  <a:pt x="2" y="0"/>
                </a:lnTo>
                <a:lnTo>
                  <a:pt x="2" y="0"/>
                </a:lnTo>
                <a:lnTo>
                  <a:pt x="2" y="2"/>
                </a:lnTo>
                <a:lnTo>
                  <a:pt x="2" y="0"/>
                </a:lnTo>
                <a:lnTo>
                  <a:pt x="2"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2" name="Freeform 1180"/>
          <p:cNvSpPr>
            <a:spLocks/>
          </p:cNvSpPr>
          <p:nvPr userDrawn="1"/>
        </p:nvSpPr>
        <p:spPr bwMode="auto">
          <a:xfrm>
            <a:off x="560388" y="530225"/>
            <a:ext cx="3175" cy="4763"/>
          </a:xfrm>
          <a:custGeom>
            <a:avLst/>
            <a:gdLst/>
            <a:ahLst/>
            <a:cxnLst>
              <a:cxn ang="0">
                <a:pos x="0" y="3"/>
              </a:cxn>
              <a:cxn ang="0">
                <a:pos x="0" y="3"/>
              </a:cxn>
              <a:cxn ang="0">
                <a:pos x="2" y="3"/>
              </a:cxn>
              <a:cxn ang="0">
                <a:pos x="2" y="3"/>
              </a:cxn>
              <a:cxn ang="0">
                <a:pos x="0" y="0"/>
              </a:cxn>
              <a:cxn ang="0">
                <a:pos x="0" y="0"/>
              </a:cxn>
              <a:cxn ang="0">
                <a:pos x="0" y="0"/>
              </a:cxn>
              <a:cxn ang="0">
                <a:pos x="0" y="3"/>
              </a:cxn>
              <a:cxn ang="0">
                <a:pos x="0" y="3"/>
              </a:cxn>
              <a:cxn ang="0">
                <a:pos x="0" y="3"/>
              </a:cxn>
              <a:cxn ang="0">
                <a:pos x="0" y="3"/>
              </a:cxn>
              <a:cxn ang="0">
                <a:pos x="0" y="0"/>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Lst>
            <a:rect l="0" t="0" r="r" b="b"/>
            <a:pathLst>
              <a:path w="2" h="3">
                <a:moveTo>
                  <a:pt x="0" y="3"/>
                </a:moveTo>
                <a:lnTo>
                  <a:pt x="0" y="3"/>
                </a:lnTo>
                <a:lnTo>
                  <a:pt x="2" y="3"/>
                </a:lnTo>
                <a:lnTo>
                  <a:pt x="2" y="3"/>
                </a:lnTo>
                <a:lnTo>
                  <a:pt x="0" y="0"/>
                </a:lnTo>
                <a:lnTo>
                  <a:pt x="0" y="0"/>
                </a:lnTo>
                <a:lnTo>
                  <a:pt x="0" y="0"/>
                </a:lnTo>
                <a:lnTo>
                  <a:pt x="0" y="3"/>
                </a:lnTo>
                <a:lnTo>
                  <a:pt x="0" y="3"/>
                </a:lnTo>
                <a:lnTo>
                  <a:pt x="0" y="3"/>
                </a:lnTo>
                <a:lnTo>
                  <a:pt x="0" y="3"/>
                </a:lnTo>
                <a:lnTo>
                  <a:pt x="0" y="0"/>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3" name="Line 1187"/>
          <p:cNvSpPr>
            <a:spLocks noChangeShapeType="1"/>
          </p:cNvSpPr>
          <p:nvPr userDrawn="1"/>
        </p:nvSpPr>
        <p:spPr bwMode="auto">
          <a:xfrm>
            <a:off x="569913" y="520700"/>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4" name="Line 1188"/>
          <p:cNvSpPr>
            <a:spLocks noChangeShapeType="1"/>
          </p:cNvSpPr>
          <p:nvPr userDrawn="1"/>
        </p:nvSpPr>
        <p:spPr bwMode="auto">
          <a:xfrm>
            <a:off x="569913" y="520700"/>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5" name="Freeform 1208"/>
          <p:cNvSpPr>
            <a:spLocks/>
          </p:cNvSpPr>
          <p:nvPr userDrawn="1"/>
        </p:nvSpPr>
        <p:spPr bwMode="auto">
          <a:xfrm>
            <a:off x="595313" y="557213"/>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6" name="Freeform 1210"/>
          <p:cNvSpPr>
            <a:spLocks/>
          </p:cNvSpPr>
          <p:nvPr userDrawn="1"/>
        </p:nvSpPr>
        <p:spPr bwMode="auto">
          <a:xfrm>
            <a:off x="595313" y="557213"/>
            <a:ext cx="3175" cy="3175"/>
          </a:xfrm>
          <a:custGeom>
            <a:avLst/>
            <a:gdLst/>
            <a:ahLst/>
            <a:cxnLst>
              <a:cxn ang="0">
                <a:pos x="0" y="2"/>
              </a:cxn>
              <a:cxn ang="0">
                <a:pos x="0" y="2"/>
              </a:cxn>
              <a:cxn ang="0">
                <a:pos x="2" y="2"/>
              </a:cxn>
              <a:cxn ang="0">
                <a:pos x="2" y="0"/>
              </a:cxn>
              <a:cxn ang="0">
                <a:pos x="2" y="0"/>
              </a:cxn>
              <a:cxn ang="0">
                <a:pos x="0" y="0"/>
              </a:cxn>
              <a:cxn ang="0">
                <a:pos x="0" y="0"/>
              </a:cxn>
              <a:cxn ang="0">
                <a:pos x="0" y="0"/>
              </a:cxn>
              <a:cxn ang="0">
                <a:pos x="0" y="2"/>
              </a:cxn>
              <a:cxn ang="0">
                <a:pos x="0" y="2"/>
              </a:cxn>
              <a:cxn ang="0">
                <a:pos x="2" y="2"/>
              </a:cxn>
              <a:cxn ang="0">
                <a:pos x="2" y="0"/>
              </a:cxn>
              <a:cxn ang="0">
                <a:pos x="2" y="0"/>
              </a:cxn>
              <a:cxn ang="0">
                <a:pos x="0" y="0"/>
              </a:cxn>
              <a:cxn ang="0">
                <a:pos x="0" y="0"/>
              </a:cxn>
              <a:cxn ang="0">
                <a:pos x="0" y="0"/>
              </a:cxn>
              <a:cxn ang="0">
                <a:pos x="0" y="2"/>
              </a:cxn>
            </a:cxnLst>
            <a:rect l="0" t="0" r="r" b="b"/>
            <a:pathLst>
              <a:path w="2" h="2">
                <a:moveTo>
                  <a:pt x="0" y="2"/>
                </a:moveTo>
                <a:lnTo>
                  <a:pt x="0" y="2"/>
                </a:lnTo>
                <a:lnTo>
                  <a:pt x="2" y="2"/>
                </a:lnTo>
                <a:lnTo>
                  <a:pt x="2" y="0"/>
                </a:lnTo>
                <a:lnTo>
                  <a:pt x="2" y="0"/>
                </a:lnTo>
                <a:lnTo>
                  <a:pt x="0" y="0"/>
                </a:lnTo>
                <a:lnTo>
                  <a:pt x="0" y="0"/>
                </a:lnTo>
                <a:lnTo>
                  <a:pt x="0" y="0"/>
                </a:lnTo>
                <a:lnTo>
                  <a:pt x="0" y="2"/>
                </a:lnTo>
                <a:lnTo>
                  <a:pt x="0" y="2"/>
                </a:lnTo>
                <a:lnTo>
                  <a:pt x="2" y="2"/>
                </a:lnTo>
                <a:lnTo>
                  <a:pt x="2" y="0"/>
                </a:lnTo>
                <a:lnTo>
                  <a:pt x="2" y="0"/>
                </a:lnTo>
                <a:lnTo>
                  <a:pt x="0" y="0"/>
                </a:lnTo>
                <a:lnTo>
                  <a:pt x="0" y="0"/>
                </a:lnTo>
                <a:lnTo>
                  <a:pt x="0" y="0"/>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7" name="Freeform 1214"/>
          <p:cNvSpPr>
            <a:spLocks/>
          </p:cNvSpPr>
          <p:nvPr userDrawn="1"/>
        </p:nvSpPr>
        <p:spPr bwMode="auto">
          <a:xfrm>
            <a:off x="595313" y="557213"/>
            <a:ext cx="3175" cy="3175"/>
          </a:xfrm>
          <a:custGeom>
            <a:avLst/>
            <a:gdLst/>
            <a:ahLst/>
            <a:cxnLst>
              <a:cxn ang="0">
                <a:pos x="0" y="2"/>
              </a:cxn>
              <a:cxn ang="0">
                <a:pos x="2" y="2"/>
              </a:cxn>
              <a:cxn ang="0">
                <a:pos x="0" y="0"/>
              </a:cxn>
              <a:cxn ang="0">
                <a:pos x="0" y="2"/>
              </a:cxn>
              <a:cxn ang="0">
                <a:pos x="0" y="2"/>
              </a:cxn>
            </a:cxnLst>
            <a:rect l="0" t="0" r="r" b="b"/>
            <a:pathLst>
              <a:path w="2" h="2">
                <a:moveTo>
                  <a:pt x="0" y="2"/>
                </a:moveTo>
                <a:lnTo>
                  <a:pt x="2"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88" name="Rectangle 1215"/>
          <p:cNvSpPr>
            <a:spLocks noChangeArrowheads="1"/>
          </p:cNvSpPr>
          <p:nvPr userDrawn="1"/>
        </p:nvSpPr>
        <p:spPr bwMode="auto">
          <a:xfrm>
            <a:off x="595313" y="627063"/>
            <a:ext cx="1587" cy="1587"/>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289" name="Freeform 1217"/>
          <p:cNvSpPr>
            <a:spLocks/>
          </p:cNvSpPr>
          <p:nvPr userDrawn="1"/>
        </p:nvSpPr>
        <p:spPr bwMode="auto">
          <a:xfrm>
            <a:off x="595313" y="6270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0" name="Freeform 1219"/>
          <p:cNvSpPr>
            <a:spLocks/>
          </p:cNvSpPr>
          <p:nvPr userDrawn="1"/>
        </p:nvSpPr>
        <p:spPr bwMode="auto">
          <a:xfrm>
            <a:off x="731838" y="541338"/>
            <a:ext cx="1587" cy="1587"/>
          </a:xfrm>
          <a:custGeom>
            <a:avLst/>
            <a:gdLst/>
            <a:ahLst/>
            <a:cxnLst>
              <a:cxn ang="0">
                <a:pos x="0" y="0"/>
              </a:cxn>
              <a:cxn ang="0">
                <a:pos x="0" y="0"/>
              </a:cxn>
              <a:cxn ang="0">
                <a:pos x="0" y="0"/>
              </a:cxn>
            </a:cxnLst>
            <a:rect l="0" t="0" r="r" b="b"/>
            <a:pathLst>
              <a:path>
                <a:moveTo>
                  <a:pt x="0" y="0"/>
                </a:move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1" name="Freeform 1221"/>
          <p:cNvSpPr>
            <a:spLocks/>
          </p:cNvSpPr>
          <p:nvPr userDrawn="1"/>
        </p:nvSpPr>
        <p:spPr bwMode="auto">
          <a:xfrm>
            <a:off x="731838" y="541338"/>
            <a:ext cx="3175" cy="3175"/>
          </a:xfrm>
          <a:custGeom>
            <a:avLst/>
            <a:gdLst/>
            <a:ahLst/>
            <a:cxnLst>
              <a:cxn ang="0">
                <a:pos x="2" y="0"/>
              </a:cxn>
              <a:cxn ang="0">
                <a:pos x="2" y="0"/>
              </a:cxn>
              <a:cxn ang="0">
                <a:pos x="2" y="0"/>
              </a:cxn>
              <a:cxn ang="0">
                <a:pos x="0" y="0"/>
              </a:cxn>
              <a:cxn ang="0">
                <a:pos x="0" y="0"/>
              </a:cxn>
              <a:cxn ang="0">
                <a:pos x="0" y="2"/>
              </a:cxn>
              <a:cxn ang="0">
                <a:pos x="2" y="0"/>
              </a:cxn>
              <a:cxn ang="0">
                <a:pos x="2" y="0"/>
              </a:cxn>
              <a:cxn ang="0">
                <a:pos x="2" y="0"/>
              </a:cxn>
              <a:cxn ang="0">
                <a:pos x="0" y="0"/>
              </a:cxn>
              <a:cxn ang="0">
                <a:pos x="0" y="0"/>
              </a:cxn>
              <a:cxn ang="0">
                <a:pos x="0" y="2"/>
              </a:cxn>
              <a:cxn ang="0">
                <a:pos x="2" y="0"/>
              </a:cxn>
            </a:cxnLst>
            <a:rect l="0" t="0" r="r" b="b"/>
            <a:pathLst>
              <a:path w="2" h="2">
                <a:moveTo>
                  <a:pt x="2" y="0"/>
                </a:moveTo>
                <a:lnTo>
                  <a:pt x="2" y="0"/>
                </a:lnTo>
                <a:lnTo>
                  <a:pt x="2" y="0"/>
                </a:lnTo>
                <a:lnTo>
                  <a:pt x="0" y="0"/>
                </a:lnTo>
                <a:lnTo>
                  <a:pt x="0" y="0"/>
                </a:lnTo>
                <a:lnTo>
                  <a:pt x="0" y="2"/>
                </a:lnTo>
                <a:lnTo>
                  <a:pt x="2" y="0"/>
                </a:lnTo>
                <a:lnTo>
                  <a:pt x="2" y="0"/>
                </a:lnTo>
                <a:lnTo>
                  <a:pt x="2" y="0"/>
                </a:lnTo>
                <a:lnTo>
                  <a:pt x="0" y="0"/>
                </a:lnTo>
                <a:lnTo>
                  <a:pt x="0" y="0"/>
                </a:lnTo>
                <a:lnTo>
                  <a:pt x="0" y="2"/>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2" name="Freeform 1234"/>
          <p:cNvSpPr>
            <a:spLocks/>
          </p:cNvSpPr>
          <p:nvPr userDrawn="1"/>
        </p:nvSpPr>
        <p:spPr bwMode="auto">
          <a:xfrm>
            <a:off x="722313" y="550863"/>
            <a:ext cx="3175" cy="1587"/>
          </a:xfrm>
          <a:custGeom>
            <a:avLst/>
            <a:gdLst/>
            <a:ahLst/>
            <a:cxnLst>
              <a:cxn ang="0">
                <a:pos x="0" y="0"/>
              </a:cxn>
              <a:cxn ang="0">
                <a:pos x="0" y="0"/>
              </a:cxn>
              <a:cxn ang="0">
                <a:pos x="2" y="0"/>
              </a:cxn>
              <a:cxn ang="0">
                <a:pos x="2" y="0"/>
              </a:cxn>
              <a:cxn ang="0">
                <a:pos x="2" y="0"/>
              </a:cxn>
              <a:cxn ang="0">
                <a:pos x="2" y="0"/>
              </a:cxn>
              <a:cxn ang="0">
                <a:pos x="0" y="0"/>
              </a:cxn>
              <a:cxn ang="0">
                <a:pos x="0" y="0"/>
              </a:cxn>
              <a:cxn ang="0">
                <a:pos x="0" y="0"/>
              </a:cxn>
              <a:cxn ang="0">
                <a:pos x="0" y="0"/>
              </a:cxn>
              <a:cxn ang="0">
                <a:pos x="0" y="0"/>
              </a:cxn>
              <a:cxn ang="0">
                <a:pos x="0" y="0"/>
              </a:cxn>
              <a:cxn ang="0">
                <a:pos x="2" y="0"/>
              </a:cxn>
              <a:cxn ang="0">
                <a:pos x="2" y="0"/>
              </a:cxn>
              <a:cxn ang="0">
                <a:pos x="2" y="0"/>
              </a:cxn>
              <a:cxn ang="0">
                <a:pos x="0" y="0"/>
              </a:cxn>
              <a:cxn ang="0">
                <a:pos x="0"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w="2">
                <a:moveTo>
                  <a:pt x="0" y="0"/>
                </a:moveTo>
                <a:lnTo>
                  <a:pt x="0" y="0"/>
                </a:lnTo>
                <a:lnTo>
                  <a:pt x="2" y="0"/>
                </a:lnTo>
                <a:lnTo>
                  <a:pt x="2" y="0"/>
                </a:lnTo>
                <a:lnTo>
                  <a:pt x="2" y="0"/>
                </a:lnTo>
                <a:lnTo>
                  <a:pt x="2" y="0"/>
                </a:lnTo>
                <a:lnTo>
                  <a:pt x="0" y="0"/>
                </a:lnTo>
                <a:lnTo>
                  <a:pt x="0" y="0"/>
                </a:lnTo>
                <a:lnTo>
                  <a:pt x="0" y="0"/>
                </a:lnTo>
                <a:lnTo>
                  <a:pt x="0" y="0"/>
                </a:lnTo>
                <a:lnTo>
                  <a:pt x="0" y="0"/>
                </a:lnTo>
                <a:lnTo>
                  <a:pt x="0" y="0"/>
                </a:lnTo>
                <a:lnTo>
                  <a:pt x="2" y="0"/>
                </a:lnTo>
                <a:lnTo>
                  <a:pt x="2" y="0"/>
                </a:lnTo>
                <a:lnTo>
                  <a:pt x="2" y="0"/>
                </a:lnTo>
                <a:lnTo>
                  <a:pt x="0" y="0"/>
                </a:lnTo>
                <a:lnTo>
                  <a:pt x="0"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3" name="Line 1237"/>
          <p:cNvSpPr>
            <a:spLocks noChangeShapeType="1"/>
          </p:cNvSpPr>
          <p:nvPr userDrawn="1"/>
        </p:nvSpPr>
        <p:spPr bwMode="auto">
          <a:xfrm>
            <a:off x="728663" y="544513"/>
            <a:ext cx="1587"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4" name="Line 1238"/>
          <p:cNvSpPr>
            <a:spLocks noChangeShapeType="1"/>
          </p:cNvSpPr>
          <p:nvPr userDrawn="1"/>
        </p:nvSpPr>
        <p:spPr bwMode="auto">
          <a:xfrm>
            <a:off x="728663" y="544513"/>
            <a:ext cx="1587" cy="1587"/>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5" name="Freeform 1240"/>
          <p:cNvSpPr>
            <a:spLocks/>
          </p:cNvSpPr>
          <p:nvPr userDrawn="1"/>
        </p:nvSpPr>
        <p:spPr bwMode="auto">
          <a:xfrm>
            <a:off x="728663" y="541338"/>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6" name="Freeform 1243"/>
          <p:cNvSpPr>
            <a:spLocks/>
          </p:cNvSpPr>
          <p:nvPr userDrawn="1"/>
        </p:nvSpPr>
        <p:spPr bwMode="auto">
          <a:xfrm>
            <a:off x="728663" y="538163"/>
            <a:ext cx="3175" cy="3175"/>
          </a:xfrm>
          <a:custGeom>
            <a:avLst/>
            <a:gdLst/>
            <a:ahLst/>
            <a:cxnLst>
              <a:cxn ang="0">
                <a:pos x="2" y="2"/>
              </a:cxn>
              <a:cxn ang="0">
                <a:pos x="2" y="2"/>
              </a:cxn>
              <a:cxn ang="0">
                <a:pos x="2" y="2"/>
              </a:cxn>
              <a:cxn ang="0">
                <a:pos x="2" y="2"/>
              </a:cxn>
              <a:cxn ang="0">
                <a:pos x="0" y="2"/>
              </a:cxn>
              <a:cxn ang="0">
                <a:pos x="0" y="2"/>
              </a:cxn>
              <a:cxn ang="0">
                <a:pos x="2"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2" y="2"/>
              </a:cxn>
              <a:cxn ang="0">
                <a:pos x="2" y="2"/>
              </a:cxn>
              <a:cxn ang="0">
                <a:pos x="2" y="2"/>
              </a:cxn>
              <a:cxn ang="0">
                <a:pos x="2" y="2"/>
              </a:cxn>
              <a:cxn ang="0">
                <a:pos x="2" y="2"/>
              </a:cxn>
              <a:cxn ang="0">
                <a:pos x="0" y="0"/>
              </a:cxn>
              <a:cxn ang="0">
                <a:pos x="0" y="2"/>
              </a:cxn>
              <a:cxn ang="0">
                <a:pos x="0" y="2"/>
              </a:cxn>
              <a:cxn ang="0">
                <a:pos x="0" y="2"/>
              </a:cxn>
              <a:cxn ang="0">
                <a:pos x="2" y="2"/>
              </a:cxn>
            </a:cxnLst>
            <a:rect l="0" t="0" r="r" b="b"/>
            <a:pathLst>
              <a:path w="2" h="2">
                <a:moveTo>
                  <a:pt x="2" y="2"/>
                </a:moveTo>
                <a:lnTo>
                  <a:pt x="2" y="2"/>
                </a:lnTo>
                <a:lnTo>
                  <a:pt x="2" y="2"/>
                </a:lnTo>
                <a:lnTo>
                  <a:pt x="2" y="2"/>
                </a:lnTo>
                <a:lnTo>
                  <a:pt x="0" y="2"/>
                </a:lnTo>
                <a:lnTo>
                  <a:pt x="0" y="2"/>
                </a:lnTo>
                <a:lnTo>
                  <a:pt x="2"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2" y="2"/>
                </a:lnTo>
                <a:lnTo>
                  <a:pt x="2" y="2"/>
                </a:lnTo>
                <a:lnTo>
                  <a:pt x="2" y="2"/>
                </a:lnTo>
                <a:lnTo>
                  <a:pt x="2" y="2"/>
                </a:lnTo>
                <a:lnTo>
                  <a:pt x="2" y="2"/>
                </a:lnTo>
                <a:lnTo>
                  <a:pt x="0" y="0"/>
                </a:lnTo>
                <a:lnTo>
                  <a:pt x="0" y="2"/>
                </a:lnTo>
                <a:lnTo>
                  <a:pt x="0" y="2"/>
                </a:lnTo>
                <a:lnTo>
                  <a:pt x="0" y="2"/>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7" name="Freeform 1246"/>
          <p:cNvSpPr>
            <a:spLocks/>
          </p:cNvSpPr>
          <p:nvPr userDrawn="1"/>
        </p:nvSpPr>
        <p:spPr bwMode="auto">
          <a:xfrm>
            <a:off x="725488" y="547688"/>
            <a:ext cx="3175" cy="3175"/>
          </a:xfrm>
          <a:custGeom>
            <a:avLst/>
            <a:gdLst/>
            <a:ahLst/>
            <a:cxnLst>
              <a:cxn ang="0">
                <a:pos x="0" y="2"/>
              </a:cxn>
              <a:cxn ang="0">
                <a:pos x="0" y="2"/>
              </a:cxn>
              <a:cxn ang="0">
                <a:pos x="2" y="0"/>
              </a:cxn>
              <a:cxn ang="0">
                <a:pos x="2" y="0"/>
              </a:cxn>
              <a:cxn ang="0">
                <a:pos x="0" y="0"/>
              </a:cxn>
              <a:cxn ang="0">
                <a:pos x="0" y="0"/>
              </a:cxn>
              <a:cxn ang="0">
                <a:pos x="0" y="2"/>
              </a:cxn>
              <a:cxn ang="0">
                <a:pos x="0" y="2"/>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2"/>
              </a:cxn>
              <a:cxn ang="0">
                <a:pos x="0" y="2"/>
              </a:cxn>
            </a:cxnLst>
            <a:rect l="0" t="0" r="r" b="b"/>
            <a:pathLst>
              <a:path w="2" h="2">
                <a:moveTo>
                  <a:pt x="0" y="2"/>
                </a:moveTo>
                <a:lnTo>
                  <a:pt x="0" y="2"/>
                </a:lnTo>
                <a:lnTo>
                  <a:pt x="2" y="0"/>
                </a:lnTo>
                <a:lnTo>
                  <a:pt x="2" y="0"/>
                </a:lnTo>
                <a:lnTo>
                  <a:pt x="0" y="0"/>
                </a:lnTo>
                <a:lnTo>
                  <a:pt x="0" y="0"/>
                </a:lnTo>
                <a:lnTo>
                  <a:pt x="0" y="2"/>
                </a:lnTo>
                <a:lnTo>
                  <a:pt x="0" y="2"/>
                </a:lnTo>
                <a:lnTo>
                  <a:pt x="2" y="0"/>
                </a:lnTo>
                <a:lnTo>
                  <a:pt x="2"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8" name="Freeform 1250"/>
          <p:cNvSpPr>
            <a:spLocks/>
          </p:cNvSpPr>
          <p:nvPr userDrawn="1"/>
        </p:nvSpPr>
        <p:spPr bwMode="auto">
          <a:xfrm>
            <a:off x="731838" y="530225"/>
            <a:ext cx="3175" cy="1588"/>
          </a:xfrm>
          <a:custGeom>
            <a:avLst/>
            <a:gdLst/>
            <a:ahLst/>
            <a:cxnLst>
              <a:cxn ang="0">
                <a:pos x="2" y="0"/>
              </a:cxn>
              <a:cxn ang="0">
                <a:pos x="0" y="0"/>
              </a:cxn>
              <a:cxn ang="0">
                <a:pos x="2" y="0"/>
              </a:cxn>
            </a:cxnLst>
            <a:rect l="0" t="0" r="r" b="b"/>
            <a:pathLst>
              <a:path w="2">
                <a:moveTo>
                  <a:pt x="2" y="0"/>
                </a:moveTo>
                <a:lnTo>
                  <a:pt x="0" y="0"/>
                </a:lnTo>
                <a:lnTo>
                  <a:pt x="2"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299" name="Freeform 1252"/>
          <p:cNvSpPr>
            <a:spLocks/>
          </p:cNvSpPr>
          <p:nvPr userDrawn="1"/>
        </p:nvSpPr>
        <p:spPr bwMode="auto">
          <a:xfrm>
            <a:off x="731838" y="527050"/>
            <a:ext cx="3175" cy="7938"/>
          </a:xfrm>
          <a:custGeom>
            <a:avLst/>
            <a:gdLst/>
            <a:ahLst/>
            <a:cxnLst>
              <a:cxn ang="0">
                <a:pos x="2" y="2"/>
              </a:cxn>
              <a:cxn ang="0">
                <a:pos x="2" y="2"/>
              </a:cxn>
              <a:cxn ang="0">
                <a:pos x="0" y="0"/>
              </a:cxn>
              <a:cxn ang="0">
                <a:pos x="0" y="2"/>
              </a:cxn>
              <a:cxn ang="0">
                <a:pos x="0" y="2"/>
              </a:cxn>
              <a:cxn ang="0">
                <a:pos x="2" y="5"/>
              </a:cxn>
              <a:cxn ang="0">
                <a:pos x="2" y="2"/>
              </a:cxn>
              <a:cxn ang="0">
                <a:pos x="2" y="2"/>
              </a:cxn>
              <a:cxn ang="0">
                <a:pos x="0" y="0"/>
              </a:cxn>
              <a:cxn ang="0">
                <a:pos x="0" y="2"/>
              </a:cxn>
              <a:cxn ang="0">
                <a:pos x="0" y="2"/>
              </a:cxn>
              <a:cxn ang="0">
                <a:pos x="2" y="5"/>
              </a:cxn>
              <a:cxn ang="0">
                <a:pos x="2" y="2"/>
              </a:cxn>
            </a:cxnLst>
            <a:rect l="0" t="0" r="r" b="b"/>
            <a:pathLst>
              <a:path w="2" h="5">
                <a:moveTo>
                  <a:pt x="2" y="2"/>
                </a:moveTo>
                <a:lnTo>
                  <a:pt x="2" y="2"/>
                </a:lnTo>
                <a:lnTo>
                  <a:pt x="0" y="0"/>
                </a:lnTo>
                <a:lnTo>
                  <a:pt x="0" y="2"/>
                </a:lnTo>
                <a:lnTo>
                  <a:pt x="0" y="2"/>
                </a:lnTo>
                <a:lnTo>
                  <a:pt x="2" y="5"/>
                </a:lnTo>
                <a:lnTo>
                  <a:pt x="2" y="2"/>
                </a:lnTo>
                <a:lnTo>
                  <a:pt x="2" y="2"/>
                </a:lnTo>
                <a:lnTo>
                  <a:pt x="0" y="0"/>
                </a:lnTo>
                <a:lnTo>
                  <a:pt x="0" y="2"/>
                </a:lnTo>
                <a:lnTo>
                  <a:pt x="0" y="2"/>
                </a:lnTo>
                <a:lnTo>
                  <a:pt x="2" y="5"/>
                </a:lnTo>
                <a:lnTo>
                  <a:pt x="2"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0" name="Freeform 1255"/>
          <p:cNvSpPr>
            <a:spLocks/>
          </p:cNvSpPr>
          <p:nvPr userDrawn="1"/>
        </p:nvSpPr>
        <p:spPr bwMode="auto">
          <a:xfrm>
            <a:off x="712788" y="550863"/>
            <a:ext cx="3175" cy="1587"/>
          </a:xfrm>
          <a:custGeom>
            <a:avLst/>
            <a:gdLst/>
            <a:ahLst/>
            <a:cxnLst>
              <a:cxn ang="0">
                <a:pos x="0" y="0"/>
              </a:cxn>
              <a:cxn ang="0">
                <a:pos x="2" y="0"/>
              </a:cxn>
              <a:cxn ang="0">
                <a:pos x="2" y="0"/>
              </a:cxn>
              <a:cxn ang="0">
                <a:pos x="2" y="0"/>
              </a:cxn>
              <a:cxn ang="0">
                <a:pos x="2" y="0"/>
              </a:cxn>
              <a:cxn ang="0">
                <a:pos x="0" y="0"/>
              </a:cxn>
              <a:cxn ang="0">
                <a:pos x="0" y="0"/>
              </a:cxn>
              <a:cxn ang="0">
                <a:pos x="0" y="0"/>
              </a:cxn>
              <a:cxn ang="0">
                <a:pos x="0"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 ang="0">
                <a:pos x="0" y="0"/>
              </a:cxn>
              <a:cxn ang="0">
                <a:pos x="0" y="0"/>
              </a:cxn>
            </a:cxnLst>
            <a:rect l="0" t="0" r="r" b="b"/>
            <a:pathLst>
              <a:path w="2">
                <a:moveTo>
                  <a:pt x="0" y="0"/>
                </a:moveTo>
                <a:lnTo>
                  <a:pt x="2" y="0"/>
                </a:lnTo>
                <a:lnTo>
                  <a:pt x="2" y="0"/>
                </a:lnTo>
                <a:lnTo>
                  <a:pt x="2" y="0"/>
                </a:lnTo>
                <a:lnTo>
                  <a:pt x="2" y="0"/>
                </a:lnTo>
                <a:lnTo>
                  <a:pt x="0" y="0"/>
                </a:lnTo>
                <a:lnTo>
                  <a:pt x="0" y="0"/>
                </a:lnTo>
                <a:lnTo>
                  <a:pt x="0" y="0"/>
                </a:lnTo>
                <a:lnTo>
                  <a:pt x="0"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1" name="Rectangle 1256"/>
          <p:cNvSpPr>
            <a:spLocks noChangeArrowheads="1"/>
          </p:cNvSpPr>
          <p:nvPr userDrawn="1"/>
        </p:nvSpPr>
        <p:spPr bwMode="auto">
          <a:xfrm>
            <a:off x="722313" y="550863"/>
            <a:ext cx="1587" cy="1587"/>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02" name="Freeform 1258"/>
          <p:cNvSpPr>
            <a:spLocks/>
          </p:cNvSpPr>
          <p:nvPr userDrawn="1"/>
        </p:nvSpPr>
        <p:spPr bwMode="auto">
          <a:xfrm>
            <a:off x="722313" y="550863"/>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3" name="Freeform 1266"/>
          <p:cNvSpPr>
            <a:spLocks/>
          </p:cNvSpPr>
          <p:nvPr userDrawn="1"/>
        </p:nvSpPr>
        <p:spPr bwMode="auto">
          <a:xfrm>
            <a:off x="728663" y="534988"/>
            <a:ext cx="1587" cy="1587"/>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4" name="Freeform 1269"/>
          <p:cNvSpPr>
            <a:spLocks/>
          </p:cNvSpPr>
          <p:nvPr userDrawn="1"/>
        </p:nvSpPr>
        <p:spPr bwMode="auto">
          <a:xfrm>
            <a:off x="728663" y="530225"/>
            <a:ext cx="3175" cy="4763"/>
          </a:xfrm>
          <a:custGeom>
            <a:avLst/>
            <a:gdLst/>
            <a:ahLst/>
            <a:cxnLst>
              <a:cxn ang="0">
                <a:pos x="0" y="3"/>
              </a:cxn>
              <a:cxn ang="0">
                <a:pos x="2" y="0"/>
              </a:cxn>
              <a:cxn ang="0">
                <a:pos x="2" y="0"/>
              </a:cxn>
              <a:cxn ang="0">
                <a:pos x="2" y="0"/>
              </a:cxn>
              <a:cxn ang="0">
                <a:pos x="2" y="0"/>
              </a:cxn>
              <a:cxn ang="0">
                <a:pos x="0" y="0"/>
              </a:cxn>
              <a:cxn ang="0">
                <a:pos x="0" y="0"/>
              </a:cxn>
              <a:cxn ang="0">
                <a:pos x="0" y="3"/>
              </a:cxn>
              <a:cxn ang="0">
                <a:pos x="0" y="3"/>
              </a:cxn>
              <a:cxn ang="0">
                <a:pos x="2" y="0"/>
              </a:cxn>
              <a:cxn ang="0">
                <a:pos x="2" y="0"/>
              </a:cxn>
              <a:cxn ang="0">
                <a:pos x="0" y="0"/>
              </a:cxn>
              <a:cxn ang="0">
                <a:pos x="0" y="0"/>
              </a:cxn>
              <a:cxn ang="0">
                <a:pos x="0" y="0"/>
              </a:cxn>
              <a:cxn ang="0">
                <a:pos x="0" y="0"/>
              </a:cxn>
              <a:cxn ang="0">
                <a:pos x="0" y="0"/>
              </a:cxn>
              <a:cxn ang="0">
                <a:pos x="0" y="0"/>
              </a:cxn>
              <a:cxn ang="0">
                <a:pos x="0" y="0"/>
              </a:cxn>
              <a:cxn ang="0">
                <a:pos x="0" y="0"/>
              </a:cxn>
              <a:cxn ang="0">
                <a:pos x="0" y="3"/>
              </a:cxn>
              <a:cxn ang="0">
                <a:pos x="0" y="3"/>
              </a:cxn>
            </a:cxnLst>
            <a:rect l="0" t="0" r="r" b="b"/>
            <a:pathLst>
              <a:path w="2" h="3">
                <a:moveTo>
                  <a:pt x="0" y="3"/>
                </a:moveTo>
                <a:lnTo>
                  <a:pt x="2" y="0"/>
                </a:lnTo>
                <a:lnTo>
                  <a:pt x="2" y="0"/>
                </a:lnTo>
                <a:lnTo>
                  <a:pt x="2" y="0"/>
                </a:lnTo>
                <a:lnTo>
                  <a:pt x="2" y="0"/>
                </a:lnTo>
                <a:lnTo>
                  <a:pt x="0" y="0"/>
                </a:lnTo>
                <a:lnTo>
                  <a:pt x="0" y="0"/>
                </a:lnTo>
                <a:lnTo>
                  <a:pt x="0" y="3"/>
                </a:lnTo>
                <a:lnTo>
                  <a:pt x="0" y="3"/>
                </a:lnTo>
                <a:lnTo>
                  <a:pt x="2" y="0"/>
                </a:lnTo>
                <a:lnTo>
                  <a:pt x="2" y="0"/>
                </a:lnTo>
                <a:lnTo>
                  <a:pt x="0" y="0"/>
                </a:lnTo>
                <a:lnTo>
                  <a:pt x="0" y="0"/>
                </a:lnTo>
                <a:lnTo>
                  <a:pt x="0" y="0"/>
                </a:lnTo>
                <a:lnTo>
                  <a:pt x="0" y="0"/>
                </a:lnTo>
                <a:lnTo>
                  <a:pt x="0" y="0"/>
                </a:lnTo>
                <a:lnTo>
                  <a:pt x="0" y="0"/>
                </a:lnTo>
                <a:lnTo>
                  <a:pt x="0" y="0"/>
                </a:lnTo>
                <a:lnTo>
                  <a:pt x="0" y="0"/>
                </a:lnTo>
                <a:lnTo>
                  <a:pt x="0" y="3"/>
                </a:lnTo>
                <a:lnTo>
                  <a:pt x="0" y="3"/>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5" name="Line 1270"/>
          <p:cNvSpPr>
            <a:spLocks noChangeShapeType="1"/>
          </p:cNvSpPr>
          <p:nvPr userDrawn="1"/>
        </p:nvSpPr>
        <p:spPr bwMode="auto">
          <a:xfrm>
            <a:off x="728663" y="530225"/>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6" name="Line 1271"/>
          <p:cNvSpPr>
            <a:spLocks noChangeShapeType="1"/>
          </p:cNvSpPr>
          <p:nvPr userDrawn="1"/>
        </p:nvSpPr>
        <p:spPr bwMode="auto">
          <a:xfrm>
            <a:off x="728663" y="530225"/>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07" name="Rectangle 1272"/>
          <p:cNvSpPr>
            <a:spLocks noChangeArrowheads="1"/>
          </p:cNvSpPr>
          <p:nvPr userDrawn="1"/>
        </p:nvSpPr>
        <p:spPr bwMode="auto">
          <a:xfrm>
            <a:off x="728663" y="530225"/>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08" name="Rectangle 1273"/>
          <p:cNvSpPr>
            <a:spLocks noChangeArrowheads="1"/>
          </p:cNvSpPr>
          <p:nvPr userDrawn="1"/>
        </p:nvSpPr>
        <p:spPr bwMode="auto">
          <a:xfrm>
            <a:off x="728663" y="530225"/>
            <a:ext cx="1587" cy="1588"/>
          </a:xfrm>
          <a:prstGeom prst="rect">
            <a:avLst/>
          </a:prstGeom>
          <a:no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09" name="Line 1274"/>
          <p:cNvSpPr>
            <a:spLocks noChangeShapeType="1"/>
          </p:cNvSpPr>
          <p:nvPr userDrawn="1"/>
        </p:nvSpPr>
        <p:spPr bwMode="auto">
          <a:xfrm>
            <a:off x="728663" y="527050"/>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0" name="Line 1275"/>
          <p:cNvSpPr>
            <a:spLocks noChangeShapeType="1"/>
          </p:cNvSpPr>
          <p:nvPr userDrawn="1"/>
        </p:nvSpPr>
        <p:spPr bwMode="auto">
          <a:xfrm>
            <a:off x="728663" y="527050"/>
            <a:ext cx="1587" cy="1588"/>
          </a:xfrm>
          <a:prstGeom prst="line">
            <a:avLst/>
          </a:pr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1" name="Freeform 1277"/>
          <p:cNvSpPr>
            <a:spLocks/>
          </p:cNvSpPr>
          <p:nvPr userDrawn="1"/>
        </p:nvSpPr>
        <p:spPr bwMode="auto">
          <a:xfrm>
            <a:off x="728663" y="523875"/>
            <a:ext cx="1587"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2" name="Freeform 1287"/>
          <p:cNvSpPr>
            <a:spLocks/>
          </p:cNvSpPr>
          <p:nvPr userDrawn="1"/>
        </p:nvSpPr>
        <p:spPr bwMode="auto">
          <a:xfrm>
            <a:off x="719138" y="514350"/>
            <a:ext cx="3175" cy="3175"/>
          </a:xfrm>
          <a:custGeom>
            <a:avLst/>
            <a:gdLst/>
            <a:ahLst/>
            <a:cxnLst>
              <a:cxn ang="0">
                <a:pos x="0" y="0"/>
              </a:cxn>
              <a:cxn ang="0">
                <a:pos x="0" y="2"/>
              </a:cxn>
              <a:cxn ang="0">
                <a:pos x="2" y="2"/>
              </a:cxn>
              <a:cxn ang="0">
                <a:pos x="2" y="2"/>
              </a:cxn>
              <a:cxn ang="0">
                <a:pos x="2" y="2"/>
              </a:cxn>
              <a:cxn ang="0">
                <a:pos x="2" y="0"/>
              </a:cxn>
              <a:cxn ang="0">
                <a:pos x="0" y="0"/>
              </a:cxn>
              <a:cxn ang="0">
                <a:pos x="0" y="0"/>
              </a:cxn>
              <a:cxn ang="0">
                <a:pos x="0" y="2"/>
              </a:cxn>
              <a:cxn ang="0">
                <a:pos x="0" y="2"/>
              </a:cxn>
              <a:cxn ang="0">
                <a:pos x="0" y="2"/>
              </a:cxn>
              <a:cxn ang="0">
                <a:pos x="0" y="2"/>
              </a:cxn>
              <a:cxn ang="0">
                <a:pos x="2" y="2"/>
              </a:cxn>
              <a:cxn ang="0">
                <a:pos x="2" y="2"/>
              </a:cxn>
              <a:cxn ang="0">
                <a:pos x="0" y="0"/>
              </a:cxn>
              <a:cxn ang="0">
                <a:pos x="0" y="0"/>
              </a:cxn>
              <a:cxn ang="0">
                <a:pos x="0" y="0"/>
              </a:cxn>
            </a:cxnLst>
            <a:rect l="0" t="0" r="r" b="b"/>
            <a:pathLst>
              <a:path w="2" h="2">
                <a:moveTo>
                  <a:pt x="0" y="0"/>
                </a:moveTo>
                <a:lnTo>
                  <a:pt x="0" y="2"/>
                </a:lnTo>
                <a:lnTo>
                  <a:pt x="2" y="2"/>
                </a:lnTo>
                <a:lnTo>
                  <a:pt x="2" y="2"/>
                </a:lnTo>
                <a:lnTo>
                  <a:pt x="2" y="2"/>
                </a:lnTo>
                <a:lnTo>
                  <a:pt x="2" y="0"/>
                </a:lnTo>
                <a:lnTo>
                  <a:pt x="0" y="0"/>
                </a:lnTo>
                <a:lnTo>
                  <a:pt x="0" y="0"/>
                </a:lnTo>
                <a:lnTo>
                  <a:pt x="0" y="2"/>
                </a:lnTo>
                <a:lnTo>
                  <a:pt x="0" y="2"/>
                </a:lnTo>
                <a:lnTo>
                  <a:pt x="0" y="2"/>
                </a:lnTo>
                <a:lnTo>
                  <a:pt x="0" y="2"/>
                </a:lnTo>
                <a:lnTo>
                  <a:pt x="2" y="2"/>
                </a:lnTo>
                <a:lnTo>
                  <a:pt x="2" y="2"/>
                </a:lnTo>
                <a:lnTo>
                  <a:pt x="0" y="0"/>
                </a:lnTo>
                <a:lnTo>
                  <a:pt x="0" y="0"/>
                </a:lnTo>
                <a:lnTo>
                  <a:pt x="0" y="0"/>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3" name="Freeform 1290"/>
          <p:cNvSpPr>
            <a:spLocks/>
          </p:cNvSpPr>
          <p:nvPr userDrawn="1"/>
        </p:nvSpPr>
        <p:spPr bwMode="auto">
          <a:xfrm>
            <a:off x="719138" y="517525"/>
            <a:ext cx="3175" cy="3175"/>
          </a:xfrm>
          <a:custGeom>
            <a:avLst/>
            <a:gdLst/>
            <a:ahLst/>
            <a:cxnLst>
              <a:cxn ang="0">
                <a:pos x="0" y="2"/>
              </a:cxn>
              <a:cxn ang="0">
                <a:pos x="0" y="2"/>
              </a:cxn>
              <a:cxn ang="0">
                <a:pos x="2" y="2"/>
              </a:cxn>
              <a:cxn ang="0">
                <a:pos x="2" y="2"/>
              </a:cxn>
              <a:cxn ang="0">
                <a:pos x="2" y="2"/>
              </a:cxn>
              <a:cxn ang="0">
                <a:pos x="2" y="0"/>
              </a:cxn>
              <a:cxn ang="0">
                <a:pos x="0" y="0"/>
              </a:cxn>
              <a:cxn ang="0">
                <a:pos x="0" y="0"/>
              </a:cxn>
              <a:cxn ang="0">
                <a:pos x="0" y="0"/>
              </a:cxn>
              <a:cxn ang="0">
                <a:pos x="0" y="0"/>
              </a:cxn>
              <a:cxn ang="0">
                <a:pos x="2" y="0"/>
              </a:cxn>
              <a:cxn ang="0">
                <a:pos x="0" y="0"/>
              </a:cxn>
              <a:cxn ang="0">
                <a:pos x="0" y="0"/>
              </a:cxn>
              <a:cxn ang="0">
                <a:pos x="0" y="0"/>
              </a:cxn>
              <a:cxn ang="0">
                <a:pos x="0" y="0"/>
              </a:cxn>
              <a:cxn ang="0">
                <a:pos x="0" y="2"/>
              </a:cxn>
              <a:cxn ang="0">
                <a:pos x="0" y="2"/>
              </a:cxn>
              <a:cxn ang="0">
                <a:pos x="0" y="2"/>
              </a:cxn>
              <a:cxn ang="0">
                <a:pos x="0" y="0"/>
              </a:cxn>
              <a:cxn ang="0">
                <a:pos x="0" y="0"/>
              </a:cxn>
              <a:cxn ang="0">
                <a:pos x="0" y="0"/>
              </a:cxn>
              <a:cxn ang="0">
                <a:pos x="0" y="0"/>
              </a:cxn>
              <a:cxn ang="0">
                <a:pos x="0" y="0"/>
              </a:cxn>
              <a:cxn ang="0">
                <a:pos x="0" y="0"/>
              </a:cxn>
              <a:cxn ang="0">
                <a:pos x="0" y="2"/>
              </a:cxn>
              <a:cxn ang="0">
                <a:pos x="2" y="2"/>
              </a:cxn>
              <a:cxn ang="0">
                <a:pos x="2" y="0"/>
              </a:cxn>
              <a:cxn ang="0">
                <a:pos x="2" y="0"/>
              </a:cxn>
              <a:cxn ang="0">
                <a:pos x="0" y="0"/>
              </a:cxn>
              <a:cxn ang="0">
                <a:pos x="0" y="0"/>
              </a:cxn>
              <a:cxn ang="0">
                <a:pos x="0" y="2"/>
              </a:cxn>
              <a:cxn ang="0">
                <a:pos x="0" y="2"/>
              </a:cxn>
              <a:cxn ang="0">
                <a:pos x="2" y="2"/>
              </a:cxn>
              <a:cxn ang="0">
                <a:pos x="2" y="2"/>
              </a:cxn>
              <a:cxn ang="0">
                <a:pos x="0" y="2"/>
              </a:cxn>
              <a:cxn ang="0">
                <a:pos x="0" y="2"/>
              </a:cxn>
              <a:cxn ang="0">
                <a:pos x="0" y="2"/>
              </a:cxn>
            </a:cxnLst>
            <a:rect l="0" t="0" r="r" b="b"/>
            <a:pathLst>
              <a:path w="2" h="2">
                <a:moveTo>
                  <a:pt x="0" y="2"/>
                </a:moveTo>
                <a:lnTo>
                  <a:pt x="0" y="2"/>
                </a:lnTo>
                <a:lnTo>
                  <a:pt x="2" y="2"/>
                </a:lnTo>
                <a:lnTo>
                  <a:pt x="2" y="2"/>
                </a:lnTo>
                <a:lnTo>
                  <a:pt x="2" y="2"/>
                </a:lnTo>
                <a:lnTo>
                  <a:pt x="2" y="0"/>
                </a:lnTo>
                <a:lnTo>
                  <a:pt x="0" y="0"/>
                </a:lnTo>
                <a:lnTo>
                  <a:pt x="0" y="0"/>
                </a:lnTo>
                <a:lnTo>
                  <a:pt x="0" y="0"/>
                </a:lnTo>
                <a:lnTo>
                  <a:pt x="0" y="0"/>
                </a:lnTo>
                <a:lnTo>
                  <a:pt x="2" y="0"/>
                </a:lnTo>
                <a:lnTo>
                  <a:pt x="0" y="0"/>
                </a:lnTo>
                <a:lnTo>
                  <a:pt x="0" y="0"/>
                </a:lnTo>
                <a:lnTo>
                  <a:pt x="0" y="0"/>
                </a:lnTo>
                <a:lnTo>
                  <a:pt x="0" y="0"/>
                </a:lnTo>
                <a:lnTo>
                  <a:pt x="0" y="2"/>
                </a:lnTo>
                <a:lnTo>
                  <a:pt x="0" y="2"/>
                </a:lnTo>
                <a:lnTo>
                  <a:pt x="0" y="2"/>
                </a:lnTo>
                <a:lnTo>
                  <a:pt x="0" y="0"/>
                </a:lnTo>
                <a:lnTo>
                  <a:pt x="0" y="0"/>
                </a:lnTo>
                <a:lnTo>
                  <a:pt x="0" y="0"/>
                </a:lnTo>
                <a:lnTo>
                  <a:pt x="0" y="0"/>
                </a:lnTo>
                <a:lnTo>
                  <a:pt x="0" y="0"/>
                </a:lnTo>
                <a:lnTo>
                  <a:pt x="0" y="0"/>
                </a:lnTo>
                <a:lnTo>
                  <a:pt x="0" y="2"/>
                </a:lnTo>
                <a:lnTo>
                  <a:pt x="2" y="2"/>
                </a:lnTo>
                <a:lnTo>
                  <a:pt x="2" y="0"/>
                </a:lnTo>
                <a:lnTo>
                  <a:pt x="2" y="0"/>
                </a:lnTo>
                <a:lnTo>
                  <a:pt x="0" y="0"/>
                </a:lnTo>
                <a:lnTo>
                  <a:pt x="0" y="0"/>
                </a:lnTo>
                <a:lnTo>
                  <a:pt x="0" y="2"/>
                </a:lnTo>
                <a:lnTo>
                  <a:pt x="0" y="2"/>
                </a:lnTo>
                <a:lnTo>
                  <a:pt x="2" y="2"/>
                </a:lnTo>
                <a:lnTo>
                  <a:pt x="2" y="2"/>
                </a:lnTo>
                <a:lnTo>
                  <a:pt x="0" y="2"/>
                </a:lnTo>
                <a:lnTo>
                  <a:pt x="0" y="2"/>
                </a:lnTo>
                <a:lnTo>
                  <a:pt x="0" y="2"/>
                </a:lnTo>
              </a:path>
            </a:pathLst>
          </a:custGeom>
          <a:noFill/>
          <a:ln w="9525">
            <a:noFill/>
            <a:round/>
            <a:headEnd/>
            <a:tailEnd/>
          </a:ln>
        </p:spPr>
        <p:txBody>
          <a:bodyPr/>
          <a:lstStyle/>
          <a:p>
            <a:pPr>
              <a:spcBef>
                <a:spcPct val="50000"/>
              </a:spcBef>
              <a:buFontTx/>
              <a:buChar char="•"/>
              <a:defRPr/>
            </a:pPr>
            <a:endParaRPr lang="en-US" sz="1300" b="0" i="0" dirty="0">
              <a:latin typeface="Arial Regular" charset="0"/>
            </a:endParaRPr>
          </a:p>
        </p:txBody>
      </p:sp>
      <p:sp>
        <p:nvSpPr>
          <p:cNvPr id="314" name="Rectangle 1335"/>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5" name="Rectangle 1336"/>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6" name="Rectangle 1337"/>
          <p:cNvSpPr>
            <a:spLocks noChangeArrowheads="1"/>
          </p:cNvSpPr>
          <p:nvPr userDrawn="1"/>
        </p:nvSpPr>
        <p:spPr bwMode="auto">
          <a:xfrm>
            <a:off x="474663" y="4953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7" name="Rectangle 1340"/>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8" name="Rectangle 1341"/>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19" name="Rectangle 1342"/>
          <p:cNvSpPr>
            <a:spLocks noChangeArrowheads="1"/>
          </p:cNvSpPr>
          <p:nvPr userDrawn="1"/>
        </p:nvSpPr>
        <p:spPr bwMode="auto">
          <a:xfrm>
            <a:off x="468313" y="508000"/>
            <a:ext cx="1587" cy="1588"/>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20" name="Rectangle 1343"/>
          <p:cNvSpPr>
            <a:spLocks noChangeArrowheads="1"/>
          </p:cNvSpPr>
          <p:nvPr userDrawn="1"/>
        </p:nvSpPr>
        <p:spPr bwMode="auto">
          <a:xfrm>
            <a:off x="468313" y="508000"/>
            <a:ext cx="1587" cy="1588"/>
          </a:xfrm>
          <a:prstGeom prst="rect">
            <a:avLst/>
          </a:prstGeom>
          <a:solidFill>
            <a:srgbClr val="000000"/>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21" name="Rectangle 1344"/>
          <p:cNvSpPr>
            <a:spLocks noChangeArrowheads="1"/>
          </p:cNvSpPr>
          <p:nvPr userDrawn="1"/>
        </p:nvSpPr>
        <p:spPr bwMode="auto">
          <a:xfrm>
            <a:off x="465138" y="485775"/>
            <a:ext cx="1587" cy="3175"/>
          </a:xfrm>
          <a:prstGeom prst="rect">
            <a:avLst/>
          </a:prstGeom>
          <a:solidFill>
            <a:srgbClr val="FFFFFF"/>
          </a:solidFill>
          <a:ln w="9525">
            <a:noFill/>
            <a:miter lim="800000"/>
            <a:headEnd/>
            <a:tailEnd/>
          </a:ln>
        </p:spPr>
        <p:txBody>
          <a:bodyPr/>
          <a:lstStyle/>
          <a:p>
            <a:pPr>
              <a:spcBef>
                <a:spcPct val="50000"/>
              </a:spcBef>
              <a:buFontTx/>
              <a:buChar char="•"/>
              <a:defRPr/>
            </a:pPr>
            <a:endParaRPr lang="en-US" sz="1300" b="0" i="0" dirty="0">
              <a:latin typeface="Arial Regular" charset="0"/>
            </a:endParaRPr>
          </a:p>
        </p:txBody>
      </p:sp>
      <p:sp>
        <p:nvSpPr>
          <p:cNvPr id="324" name="Title 323"/>
          <p:cNvSpPr>
            <a:spLocks noGrp="1"/>
          </p:cNvSpPr>
          <p:nvPr>
            <p:ph type="title" hasCustomPrompt="1"/>
          </p:nvPr>
        </p:nvSpPr>
        <p:spPr>
          <a:xfrm>
            <a:off x="343401" y="301625"/>
            <a:ext cx="8439652" cy="1031875"/>
          </a:xfrm>
        </p:spPr>
        <p:txBody>
          <a:bodyPr anchor="t" anchorCtr="0"/>
          <a:lstStyle>
            <a:lvl1pPr>
              <a:defRPr b="0" i="0" cap="none" baseline="0">
                <a:solidFill>
                  <a:srgbClr val="021F43"/>
                </a:solidFill>
                <a:latin typeface="+mn-lt"/>
                <a:cs typeface="Andes ExtraLight"/>
              </a:defRPr>
            </a:lvl1pPr>
          </a:lstStyle>
          <a:p>
            <a:r>
              <a:rPr lang="en-US" dirty="0"/>
              <a:t>SLIDE TITLE</a:t>
            </a:r>
            <a:br>
              <a:rPr lang="en-US" dirty="0"/>
            </a:br>
            <a:r>
              <a:rPr lang="en-US" dirty="0"/>
              <a:t>UP TO THREE LINES </a:t>
            </a:r>
            <a:br>
              <a:rPr lang="en-US" dirty="0"/>
            </a:br>
            <a:r>
              <a:rPr lang="en-US" dirty="0"/>
              <a:t>MAY BE ALL CAPS OR TITLE CASE</a:t>
            </a:r>
          </a:p>
        </p:txBody>
      </p:sp>
      <p:sp>
        <p:nvSpPr>
          <p:cNvPr id="331" name="Content Placeholder 330"/>
          <p:cNvSpPr>
            <a:spLocks noGrp="1"/>
          </p:cNvSpPr>
          <p:nvPr>
            <p:ph sz="quarter" idx="10" hasCustomPrompt="1"/>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dirty="0"/>
              <a:t>Paragraph content</a:t>
            </a:r>
          </a:p>
          <a:p>
            <a:pPr lvl="1"/>
            <a:r>
              <a:rPr lang="en-US" dirty="0"/>
              <a:t>Bullets </a:t>
            </a:r>
          </a:p>
          <a:p>
            <a:pPr lvl="2"/>
            <a:r>
              <a:rPr lang="en-US" dirty="0"/>
              <a:t>Bullets</a:t>
            </a:r>
          </a:p>
          <a:p>
            <a:pPr lvl="3"/>
            <a:r>
              <a:rPr lang="en-US" dirty="0"/>
              <a:t>Bullets</a:t>
            </a:r>
          </a:p>
          <a:p>
            <a:pPr lvl="4"/>
            <a:r>
              <a:rPr lang="en-US" dirty="0"/>
              <a:t>Bullets</a:t>
            </a:r>
          </a:p>
        </p:txBody>
      </p:sp>
      <p:sp>
        <p:nvSpPr>
          <p:cNvPr id="7" name="Footer Placeholder 6"/>
          <p:cNvSpPr>
            <a:spLocks noGrp="1"/>
          </p:cNvSpPr>
          <p:nvPr>
            <p:ph type="ftr" sz="quarter" idx="12"/>
          </p:nvPr>
        </p:nvSpPr>
        <p:spPr/>
        <p:txBody>
          <a:bodyPr/>
          <a:lstStyle/>
          <a:p>
            <a:r>
              <a:rPr lang="en-US" dirty="0"/>
              <a:t>Confidential &amp; for IFC Staff Only Working Draft – Discussion Paper Only</a:t>
            </a:r>
          </a:p>
        </p:txBody>
      </p:sp>
      <p:sp>
        <p:nvSpPr>
          <p:cNvPr id="8" name="Slide Number Placeholder 7"/>
          <p:cNvSpPr>
            <a:spLocks noGrp="1"/>
          </p:cNvSpPr>
          <p:nvPr>
            <p:ph type="sldNum" sz="quarter" idx="13"/>
          </p:nvPr>
        </p:nvSpPr>
        <p:spPr/>
        <p:txBody>
          <a:bodyPr/>
          <a:lstStyle/>
          <a:p>
            <a:pPr>
              <a:defRPr/>
            </a:pPr>
            <a:fld id="{A91C009A-D183-4B06-A7F0-ADEC358427FA}" type="slidenum">
              <a:rPr lang="en-US" smtClean="0"/>
              <a:pPr>
                <a:defRPr/>
              </a:pPr>
              <a:t>‹#›</a:t>
            </a:fld>
            <a:endParaRPr lang="en-US" dirty="0"/>
          </a:p>
        </p:txBody>
      </p:sp>
    </p:spTree>
    <p:extLst>
      <p:ext uri="{BB962C8B-B14F-4D97-AF65-F5344CB8AC3E}">
        <p14:creationId xmlns:p14="http://schemas.microsoft.com/office/powerpoint/2010/main" val="4192737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259" name="Freeform 1682"/>
          <p:cNvSpPr>
            <a:spLocks/>
          </p:cNvSpPr>
          <p:nvPr userDrawn="1"/>
        </p:nvSpPr>
        <p:spPr bwMode="auto">
          <a:xfrm flipH="1">
            <a:off x="6380163" y="615950"/>
            <a:ext cx="1014412" cy="1895475"/>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i="0" dirty="0">
              <a:latin typeface="Arial Regular" charset="0"/>
            </a:endParaRPr>
          </a:p>
        </p:txBody>
      </p:sp>
      <p:sp>
        <p:nvSpPr>
          <p:cNvPr id="260" name="Freeform 1683"/>
          <p:cNvSpPr>
            <a:spLocks/>
          </p:cNvSpPr>
          <p:nvPr userDrawn="1"/>
        </p:nvSpPr>
        <p:spPr bwMode="auto">
          <a:xfrm flipH="1">
            <a:off x="7410450" y="3175"/>
            <a:ext cx="712788" cy="5842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anchor="ctr"/>
          <a:lstStyle/>
          <a:p>
            <a:pPr>
              <a:spcBef>
                <a:spcPct val="50000"/>
              </a:spcBef>
              <a:buFontTx/>
              <a:buChar char="•"/>
              <a:defRPr/>
            </a:pPr>
            <a:endParaRPr lang="en-US" sz="1300" b="0" i="0" dirty="0">
              <a:latin typeface="Arial Regular" charset="0"/>
            </a:endParaRPr>
          </a:p>
        </p:txBody>
      </p:sp>
      <p:sp>
        <p:nvSpPr>
          <p:cNvPr id="324" name="Title 323"/>
          <p:cNvSpPr>
            <a:spLocks noGrp="1"/>
          </p:cNvSpPr>
          <p:nvPr>
            <p:ph type="title" hasCustomPrompt="1"/>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dirty="0"/>
              <a:t>SLIDE TITLE UP TO </a:t>
            </a:r>
            <a:br>
              <a:rPr lang="en-US" dirty="0"/>
            </a:br>
            <a:r>
              <a:rPr lang="en-US" dirty="0"/>
              <a:t>TWO LINES MAY BE ALL CAPS OR TITLE CASE</a:t>
            </a:r>
          </a:p>
        </p:txBody>
      </p:sp>
      <p:sp>
        <p:nvSpPr>
          <p:cNvPr id="331" name="Content Placeholder 330"/>
          <p:cNvSpPr>
            <a:spLocks noGrp="1"/>
          </p:cNvSpPr>
          <p:nvPr>
            <p:ph sz="quarter" idx="10" hasCustomPrompt="1"/>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dirty="0"/>
              <a:t>Paragraph content</a:t>
            </a:r>
          </a:p>
          <a:p>
            <a:pPr lvl="1"/>
            <a:r>
              <a:rPr lang="en-US" dirty="0"/>
              <a:t>Bullets </a:t>
            </a:r>
          </a:p>
          <a:p>
            <a:pPr lvl="2"/>
            <a:r>
              <a:rPr lang="en-US" dirty="0"/>
              <a:t>Bullets</a:t>
            </a:r>
          </a:p>
          <a:p>
            <a:pPr lvl="3"/>
            <a:r>
              <a:rPr lang="en-US" dirty="0"/>
              <a:t>Bullets</a:t>
            </a:r>
          </a:p>
          <a:p>
            <a:pPr lvl="4"/>
            <a:r>
              <a:rPr lang="en-US" dirty="0"/>
              <a:t>Bullets</a:t>
            </a:r>
          </a:p>
        </p:txBody>
      </p:sp>
      <p:sp>
        <p:nvSpPr>
          <p:cNvPr id="6" name="Text Placeholder 5"/>
          <p:cNvSpPr>
            <a:spLocks noGrp="1"/>
          </p:cNvSpPr>
          <p:nvPr>
            <p:ph type="body" sz="quarter" idx="14" hasCustomPrompt="1"/>
          </p:nvPr>
        </p:nvSpPr>
        <p:spPr>
          <a:xfrm>
            <a:off x="356934" y="1025408"/>
            <a:ext cx="8435473" cy="517408"/>
          </a:xfrm>
        </p:spPr>
        <p:txBody>
          <a:bodyPr anchor="t">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dirty="0"/>
              <a:t>Graphic, Image, Smart Art Title</a:t>
            </a:r>
          </a:p>
        </p:txBody>
      </p:sp>
      <p:sp>
        <p:nvSpPr>
          <p:cNvPr id="9" name="Footer Placeholder 8"/>
          <p:cNvSpPr>
            <a:spLocks noGrp="1"/>
          </p:cNvSpPr>
          <p:nvPr>
            <p:ph type="ftr" sz="quarter" idx="16"/>
          </p:nvPr>
        </p:nvSpPr>
        <p:spPr/>
        <p:txBody>
          <a:bodyPr/>
          <a:lstStyle/>
          <a:p>
            <a:r>
              <a:rPr lang="en-US" dirty="0"/>
              <a:t>Confidential &amp; for IFC Staff Only Working Draft – Discussion Paper Only</a:t>
            </a:r>
          </a:p>
        </p:txBody>
      </p:sp>
      <p:sp>
        <p:nvSpPr>
          <p:cNvPr id="10" name="Slide Number Placeholder 9"/>
          <p:cNvSpPr>
            <a:spLocks noGrp="1"/>
          </p:cNvSpPr>
          <p:nvPr>
            <p:ph type="sldNum" sz="quarter" idx="17"/>
          </p:nvPr>
        </p:nvSpPr>
        <p:spPr>
          <a:xfrm>
            <a:off x="356934" y="6350002"/>
            <a:ext cx="552283" cy="358440"/>
          </a:xfrm>
        </p:spPr>
        <p:txBody>
          <a:bodyPr/>
          <a:lstStyle/>
          <a:p>
            <a:pPr>
              <a:defRPr/>
            </a:pPr>
            <a:fld id="{A91C009A-D183-4B06-A7F0-ADEC358427FA}" type="slidenum">
              <a:rPr lang="en-US" smtClean="0"/>
              <a:pPr>
                <a:defRPr/>
              </a:pPr>
              <a:t>‹#›</a:t>
            </a:fld>
            <a:endParaRPr lang="en-US" dirty="0"/>
          </a:p>
        </p:txBody>
      </p:sp>
    </p:spTree>
    <p:extLst>
      <p:ext uri="{BB962C8B-B14F-4D97-AF65-F5344CB8AC3E}">
        <p14:creationId xmlns:p14="http://schemas.microsoft.com/office/powerpoint/2010/main" val="2989332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5C43A6-81BC-4012-BD39-4D15BA54AE2C}" type="datetimeFigureOut">
              <a:rPr lang="en-US" smtClean="0"/>
              <a:t>4/6/22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289965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C43A6-81BC-4012-BD39-4D15BA54AE2C}" type="datetimeFigureOut">
              <a:rPr lang="en-US" smtClean="0"/>
              <a:t>4/6/22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279221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5C43A6-81BC-4012-BD39-4D15BA54AE2C}" type="datetimeFigureOut">
              <a:rPr lang="en-US" smtClean="0"/>
              <a:t>4/6/22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10458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5C43A6-81BC-4012-BD39-4D15BA54AE2C}" type="datetimeFigureOut">
              <a:rPr lang="en-US" smtClean="0"/>
              <a:t>4/6/22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73568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5C43A6-81BC-4012-BD39-4D15BA54AE2C}" type="datetimeFigureOut">
              <a:rPr lang="en-US" smtClean="0"/>
              <a:t>4/6/22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426831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C43A6-81BC-4012-BD39-4D15BA54AE2C}" type="datetimeFigureOut">
              <a:rPr lang="en-US" smtClean="0"/>
              <a:t>4/6/22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1477071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C43A6-81BC-4012-BD39-4D15BA54AE2C}" type="datetimeFigureOut">
              <a:rPr lang="en-US" smtClean="0"/>
              <a:t>4/6/22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3161521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C43A6-81BC-4012-BD39-4D15BA54AE2C}" type="datetimeFigureOut">
              <a:rPr lang="en-US" smtClean="0"/>
              <a:t>4/6/22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5CBD5D-06F3-4B1B-81E2-C89EDDA8B899}" type="slidenum">
              <a:rPr lang="en-US" smtClean="0"/>
              <a:t>‹#›</a:t>
            </a:fld>
            <a:endParaRPr lang="en-US" dirty="0"/>
          </a:p>
        </p:txBody>
      </p:sp>
    </p:spTree>
    <p:extLst>
      <p:ext uri="{BB962C8B-B14F-4D97-AF65-F5344CB8AC3E}">
        <p14:creationId xmlns:p14="http://schemas.microsoft.com/office/powerpoint/2010/main" val="22357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5C43A6-81BC-4012-BD39-4D15BA54AE2C}" type="datetimeFigureOut">
              <a:rPr lang="en-US" smtClean="0"/>
              <a:t>4/6/22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CBD5D-06F3-4B1B-81E2-C89EDDA8B899}" type="slidenum">
              <a:rPr lang="en-US" smtClean="0"/>
              <a:t>‹#›</a:t>
            </a:fld>
            <a:endParaRPr lang="en-US" dirty="0"/>
          </a:p>
        </p:txBody>
      </p:sp>
    </p:spTree>
    <p:extLst>
      <p:ext uri="{BB962C8B-B14F-4D97-AF65-F5344CB8AC3E}">
        <p14:creationId xmlns:p14="http://schemas.microsoft.com/office/powerpoint/2010/main" val="790606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8" name="Freeform 84"/>
          <p:cNvSpPr>
            <a:spLocks/>
          </p:cNvSpPr>
          <p:nvPr/>
        </p:nvSpPr>
        <p:spPr bwMode="auto">
          <a:xfrm flipH="1">
            <a:off x="8189913" y="6323013"/>
            <a:ext cx="349250" cy="534987"/>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lIns="0" tIns="0" rIns="0" bIns="0" anchor="ctr"/>
          <a:lstStyle/>
          <a:p>
            <a:pPr>
              <a:spcBef>
                <a:spcPct val="50000"/>
              </a:spcBef>
              <a:buFontTx/>
              <a:buChar char="•"/>
              <a:defRPr/>
            </a:pPr>
            <a:endParaRPr lang="en-US" sz="1300" b="0" i="0" dirty="0">
              <a:latin typeface="Arial Regular" charset="0"/>
            </a:endParaRPr>
          </a:p>
        </p:txBody>
      </p:sp>
      <p:sp>
        <p:nvSpPr>
          <p:cNvPr id="1109" name="Freeform 85"/>
          <p:cNvSpPr>
            <a:spLocks/>
          </p:cNvSpPr>
          <p:nvPr/>
        </p:nvSpPr>
        <p:spPr bwMode="auto">
          <a:xfrm flipH="1">
            <a:off x="8545513" y="6146800"/>
            <a:ext cx="246062" cy="1651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lIns="0" tIns="0" rIns="0" bIns="0" anchor="ctr"/>
          <a:lstStyle/>
          <a:p>
            <a:pPr marL="0" indent="0" algn="l">
              <a:lnSpc>
                <a:spcPct val="100000"/>
              </a:lnSpc>
              <a:spcBef>
                <a:spcPts val="0"/>
              </a:spcBef>
              <a:buFontTx/>
              <a:buNone/>
              <a:defRPr/>
            </a:pPr>
            <a:endParaRPr lang="en-US" sz="2000" b="0" i="0" baseline="0" dirty="0">
              <a:solidFill>
                <a:schemeClr val="tx2"/>
              </a:solidFill>
              <a:latin typeface="+mn-lt"/>
            </a:endParaRPr>
          </a:p>
        </p:txBody>
      </p:sp>
      <p:sp>
        <p:nvSpPr>
          <p:cNvPr id="1032" name="Rectangle 2"/>
          <p:cNvSpPr>
            <a:spLocks noGrp="1" noChangeArrowheads="1"/>
          </p:cNvSpPr>
          <p:nvPr>
            <p:ph type="title"/>
          </p:nvPr>
        </p:nvSpPr>
        <p:spPr bwMode="auto">
          <a:xfrm>
            <a:off x="356934" y="301625"/>
            <a:ext cx="8462029" cy="120808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6934" y="1697789"/>
            <a:ext cx="8479592" cy="43891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6934" y="6350002"/>
            <a:ext cx="552283" cy="35844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cs typeface="Arial"/>
              </a:defRPr>
            </a:lvl1pPr>
          </a:lstStyle>
          <a:p>
            <a:pPr>
              <a:defRPr/>
            </a:pPr>
            <a:fld id="{A91C009A-D183-4B06-A7F0-ADEC358427FA}" type="slidenum">
              <a:rPr lang="en-US" smtClean="0"/>
              <a:pPr>
                <a:defRPr/>
              </a:pPr>
              <a:t>‹#›</a:t>
            </a:fld>
            <a:endParaRPr lang="en-US" dirty="0"/>
          </a:p>
        </p:txBody>
      </p:sp>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58000" y="6190513"/>
            <a:ext cx="1969950" cy="501751"/>
          </a:xfrm>
          <a:prstGeom prst="rect">
            <a:avLst/>
          </a:prstGeom>
        </p:spPr>
      </p:pic>
    </p:spTree>
    <p:extLst>
      <p:ext uri="{BB962C8B-B14F-4D97-AF65-F5344CB8AC3E}">
        <p14:creationId xmlns:p14="http://schemas.microsoft.com/office/powerpoint/2010/main" val="3921727865"/>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dt="0"/>
  <p:txStyles>
    <p:titleStyle>
      <a:lvl1pPr marL="0" indent="0" algn="l" rtl="0" eaLnBrk="1" fontAlgn="base" hangingPunct="1">
        <a:lnSpc>
          <a:spcPct val="100000"/>
        </a:lnSpc>
        <a:spcBef>
          <a:spcPts val="0"/>
        </a:spcBef>
        <a:spcAft>
          <a:spcPct val="0"/>
        </a:spcAft>
        <a:buFont typeface="Arial"/>
        <a:buNone/>
        <a:defRPr sz="2200" b="1" i="0" cap="all" baseline="0">
          <a:solidFill>
            <a:schemeClr val="tx1"/>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0" indent="0" algn="l" rtl="0" eaLnBrk="1" fontAlgn="base" hangingPunct="1">
        <a:lnSpc>
          <a:spcPct val="150000"/>
        </a:lnSpc>
        <a:spcBef>
          <a:spcPts val="1800"/>
        </a:spcBef>
        <a:spcAft>
          <a:spcPct val="0"/>
        </a:spcAft>
        <a:buClr>
          <a:schemeClr val="tx2">
            <a:lumMod val="75000"/>
            <a:lumOff val="25000"/>
          </a:schemeClr>
        </a:buClr>
        <a:buNone/>
        <a:defRPr sz="1800" b="0" i="0" baseline="0">
          <a:solidFill>
            <a:schemeClr val="tx2">
              <a:lumMod val="65000"/>
              <a:lumOff val="35000"/>
            </a:schemeClr>
          </a:solidFill>
          <a:latin typeface="Arial"/>
          <a:ea typeface="+mn-ea"/>
          <a:cs typeface="Arial"/>
        </a:defRPr>
      </a:lvl1pPr>
      <a:lvl2pPr marL="285750" indent="-285750" algn="l" rtl="0" eaLnBrk="1" fontAlgn="base" hangingPunct="1">
        <a:lnSpc>
          <a:spcPct val="110000"/>
        </a:lnSpc>
        <a:spcBef>
          <a:spcPts val="0"/>
        </a:spcBef>
        <a:spcAft>
          <a:spcPct val="0"/>
        </a:spcAft>
        <a:buClr>
          <a:schemeClr val="tx2">
            <a:lumMod val="65000"/>
            <a:lumOff val="35000"/>
          </a:schemeClr>
        </a:buClr>
        <a:buFont typeface="Arial"/>
        <a:buChar char="•"/>
        <a:defRPr sz="1800" b="0" i="0" baseline="0">
          <a:solidFill>
            <a:schemeClr val="tx2">
              <a:lumMod val="65000"/>
              <a:lumOff val="35000"/>
            </a:schemeClr>
          </a:solidFill>
          <a:latin typeface="Arial"/>
          <a:cs typeface="Arial"/>
        </a:defRPr>
      </a:lvl2pPr>
      <a:lvl3pPr marL="285750" indent="-285750" algn="l" rtl="0" eaLnBrk="1" fontAlgn="base" hangingPunct="1">
        <a:lnSpc>
          <a:spcPct val="110000"/>
        </a:lnSpc>
        <a:spcBef>
          <a:spcPts val="0"/>
        </a:spcBef>
        <a:spcAft>
          <a:spcPct val="0"/>
        </a:spcAft>
        <a:buClr>
          <a:schemeClr val="tx1"/>
        </a:buClr>
        <a:buFont typeface="Arial"/>
        <a:buChar char="•"/>
        <a:defRPr sz="1800" b="0" i="0" baseline="0">
          <a:solidFill>
            <a:schemeClr val="tx2"/>
          </a:solidFill>
          <a:latin typeface="Arial"/>
          <a:cs typeface="Arial"/>
        </a:defRPr>
      </a:lvl3pPr>
      <a:lvl4pPr marL="832104" indent="-285750" algn="l" rtl="0" eaLnBrk="1" fontAlgn="base" hangingPunct="1">
        <a:lnSpc>
          <a:spcPct val="110000"/>
        </a:lnSpc>
        <a:spcBef>
          <a:spcPts val="0"/>
        </a:spcBef>
        <a:spcAft>
          <a:spcPct val="0"/>
        </a:spcAft>
        <a:buClr>
          <a:schemeClr val="tx2">
            <a:lumMod val="65000"/>
            <a:lumOff val="35000"/>
          </a:schemeClr>
        </a:buClr>
        <a:buFont typeface="Arial"/>
        <a:buChar char="•"/>
        <a:defRPr sz="1800" b="0" i="0" baseline="0">
          <a:solidFill>
            <a:schemeClr val="tx2">
              <a:lumMod val="65000"/>
              <a:lumOff val="35000"/>
            </a:schemeClr>
          </a:solidFill>
          <a:latin typeface="Arial"/>
          <a:cs typeface="Arial"/>
        </a:defRPr>
      </a:lvl4pPr>
      <a:lvl5pPr marL="1197864" indent="-285750" algn="l" rtl="0" eaLnBrk="1" fontAlgn="base" hangingPunct="1">
        <a:lnSpc>
          <a:spcPct val="110000"/>
        </a:lnSpc>
        <a:spcBef>
          <a:spcPts val="0"/>
        </a:spcBef>
        <a:spcAft>
          <a:spcPct val="0"/>
        </a:spcAft>
        <a:buClr>
          <a:schemeClr val="tx2">
            <a:lumMod val="65000"/>
            <a:lumOff val="35000"/>
          </a:schemeClr>
        </a:buClr>
        <a:buFont typeface="Arial"/>
        <a:buChar char="•"/>
        <a:defRPr sz="1800" b="0" i="0" baseline="0">
          <a:solidFill>
            <a:schemeClr val="tx2">
              <a:lumMod val="65000"/>
              <a:lumOff val="35000"/>
            </a:schemeClr>
          </a:solidFill>
          <a:latin typeface="Arial"/>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8" name="Freeform 84"/>
          <p:cNvSpPr>
            <a:spLocks/>
          </p:cNvSpPr>
          <p:nvPr/>
        </p:nvSpPr>
        <p:spPr bwMode="auto">
          <a:xfrm flipH="1">
            <a:off x="8189913" y="6323013"/>
            <a:ext cx="349250" cy="534987"/>
          </a:xfrm>
          <a:custGeom>
            <a:avLst/>
            <a:gdLst/>
            <a:ahLst/>
            <a:cxnLst>
              <a:cxn ang="0">
                <a:pos x="0" y="0"/>
              </a:cxn>
              <a:cxn ang="0">
                <a:pos x="38" y="110"/>
              </a:cxn>
              <a:cxn ang="0">
                <a:pos x="78" y="216"/>
              </a:cxn>
              <a:cxn ang="0">
                <a:pos x="106" y="304"/>
              </a:cxn>
              <a:cxn ang="0">
                <a:pos x="136" y="398"/>
              </a:cxn>
              <a:cxn ang="0">
                <a:pos x="164" y="506"/>
              </a:cxn>
              <a:cxn ang="0">
                <a:pos x="206" y="672"/>
              </a:cxn>
              <a:cxn ang="0">
                <a:pos x="236" y="788"/>
              </a:cxn>
              <a:cxn ang="0">
                <a:pos x="272" y="990"/>
              </a:cxn>
              <a:cxn ang="0">
                <a:pos x="286" y="1086"/>
              </a:cxn>
              <a:cxn ang="0">
                <a:pos x="302" y="1194"/>
              </a:cxn>
              <a:cxn ang="0">
                <a:pos x="638" y="1194"/>
              </a:cxn>
              <a:cxn ang="0">
                <a:pos x="624" y="1142"/>
              </a:cxn>
              <a:cxn ang="0">
                <a:pos x="598" y="1060"/>
              </a:cxn>
              <a:cxn ang="0">
                <a:pos x="572" y="980"/>
              </a:cxn>
              <a:cxn ang="0">
                <a:pos x="548" y="912"/>
              </a:cxn>
              <a:cxn ang="0">
                <a:pos x="494" y="784"/>
              </a:cxn>
              <a:cxn ang="0">
                <a:pos x="456" y="698"/>
              </a:cxn>
              <a:cxn ang="0">
                <a:pos x="424" y="626"/>
              </a:cxn>
              <a:cxn ang="0">
                <a:pos x="378" y="532"/>
              </a:cxn>
              <a:cxn ang="0">
                <a:pos x="340" y="470"/>
              </a:cxn>
              <a:cxn ang="0">
                <a:pos x="306" y="414"/>
              </a:cxn>
              <a:cxn ang="0">
                <a:pos x="268" y="342"/>
              </a:cxn>
              <a:cxn ang="0">
                <a:pos x="228" y="286"/>
              </a:cxn>
              <a:cxn ang="0">
                <a:pos x="174" y="210"/>
              </a:cxn>
              <a:cxn ang="0">
                <a:pos x="122" y="140"/>
              </a:cxn>
              <a:cxn ang="0">
                <a:pos x="58" y="52"/>
              </a:cxn>
              <a:cxn ang="0">
                <a:pos x="30" y="20"/>
              </a:cxn>
              <a:cxn ang="0">
                <a:pos x="0" y="0"/>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a:effectLst/>
        </p:spPr>
        <p:txBody>
          <a:bodyPr wrap="none" lIns="0" tIns="0" rIns="0" bIns="0" anchor="ctr"/>
          <a:lstStyle/>
          <a:p>
            <a:pPr>
              <a:spcBef>
                <a:spcPct val="50000"/>
              </a:spcBef>
              <a:buFontTx/>
              <a:buChar char="•"/>
              <a:defRPr/>
            </a:pPr>
            <a:endParaRPr lang="en-US" sz="1300" b="0" i="0" dirty="0">
              <a:latin typeface="Arial Regular" charset="0"/>
            </a:endParaRPr>
          </a:p>
        </p:txBody>
      </p:sp>
      <p:sp>
        <p:nvSpPr>
          <p:cNvPr id="1109" name="Freeform 85"/>
          <p:cNvSpPr>
            <a:spLocks/>
          </p:cNvSpPr>
          <p:nvPr/>
        </p:nvSpPr>
        <p:spPr bwMode="auto">
          <a:xfrm flipH="1">
            <a:off x="8545513" y="6146800"/>
            <a:ext cx="246062" cy="165100"/>
          </a:xfrm>
          <a:custGeom>
            <a:avLst/>
            <a:gdLst/>
            <a:ahLst/>
            <a:cxnLst>
              <a:cxn ang="0">
                <a:pos x="448" y="372"/>
              </a:cxn>
              <a:cxn ang="0">
                <a:pos x="388" y="302"/>
              </a:cxn>
              <a:cxn ang="0">
                <a:pos x="280" y="208"/>
              </a:cxn>
              <a:cxn ang="0">
                <a:pos x="210" y="142"/>
              </a:cxn>
              <a:cxn ang="0">
                <a:pos x="140" y="94"/>
              </a:cxn>
              <a:cxn ang="0">
                <a:pos x="64" y="44"/>
              </a:cxn>
              <a:cxn ang="0">
                <a:pos x="0" y="0"/>
              </a:cxn>
              <a:cxn ang="0">
                <a:pos x="280" y="0"/>
              </a:cxn>
              <a:cxn ang="0">
                <a:pos x="300" y="36"/>
              </a:cxn>
              <a:cxn ang="0">
                <a:pos x="324" y="82"/>
              </a:cxn>
              <a:cxn ang="0">
                <a:pos x="346" y="134"/>
              </a:cxn>
              <a:cxn ang="0">
                <a:pos x="378" y="206"/>
              </a:cxn>
              <a:cxn ang="0">
                <a:pos x="408" y="264"/>
              </a:cxn>
              <a:cxn ang="0">
                <a:pos x="434" y="334"/>
              </a:cxn>
              <a:cxn ang="0">
                <a:pos x="448" y="372"/>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a:effectLst/>
        </p:spPr>
        <p:txBody>
          <a:bodyPr wrap="none" lIns="0" tIns="0" rIns="0" bIns="0" anchor="ctr"/>
          <a:lstStyle/>
          <a:p>
            <a:pPr marL="0" indent="0" algn="l">
              <a:lnSpc>
                <a:spcPct val="100000"/>
              </a:lnSpc>
              <a:spcBef>
                <a:spcPts val="0"/>
              </a:spcBef>
              <a:buFontTx/>
              <a:buNone/>
              <a:defRPr/>
            </a:pPr>
            <a:endParaRPr lang="en-US" sz="2000" b="0" i="0" baseline="0" dirty="0">
              <a:solidFill>
                <a:schemeClr val="tx2"/>
              </a:solidFill>
              <a:latin typeface="+mn-lt"/>
            </a:endParaRPr>
          </a:p>
        </p:txBody>
      </p:sp>
      <p:sp>
        <p:nvSpPr>
          <p:cNvPr id="1032" name="Rectangle 2"/>
          <p:cNvSpPr>
            <a:spLocks noGrp="1" noChangeArrowheads="1"/>
          </p:cNvSpPr>
          <p:nvPr>
            <p:ph type="title"/>
          </p:nvPr>
        </p:nvSpPr>
        <p:spPr bwMode="auto">
          <a:xfrm>
            <a:off x="356934" y="301625"/>
            <a:ext cx="8462029" cy="1208087"/>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6934" y="1697789"/>
            <a:ext cx="8479592" cy="438914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6934" y="6350002"/>
            <a:ext cx="552283" cy="35844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cs typeface="Arial"/>
              </a:defRPr>
            </a:lvl1pPr>
          </a:lstStyle>
          <a:p>
            <a:pPr>
              <a:defRPr/>
            </a:pPr>
            <a:fld id="{A91C009A-D183-4B06-A7F0-ADEC358427FA}" type="slidenum">
              <a:rPr lang="en-US" smtClean="0"/>
              <a:pPr>
                <a:defRPr/>
              </a:pPr>
              <a:t>‹#›</a:t>
            </a:fld>
            <a:endParaRPr lang="en-US" dirty="0"/>
          </a:p>
        </p:txBody>
      </p:sp>
      <p:sp>
        <p:nvSpPr>
          <p:cNvPr id="8" name="TextBox 7"/>
          <p:cNvSpPr txBox="1"/>
          <p:nvPr/>
        </p:nvSpPr>
        <p:spPr>
          <a:xfrm>
            <a:off x="8683625" y="6207125"/>
            <a:ext cx="184666" cy="338554"/>
          </a:xfrm>
          <a:prstGeom prst="rect">
            <a:avLst/>
          </a:prstGeom>
          <a:noFill/>
        </p:spPr>
        <p:txBody>
          <a:bodyPr wrap="none" rtlCol="0">
            <a:spAutoFit/>
          </a:bodyPr>
          <a:lstStyle/>
          <a:p>
            <a:endParaRPr lang="en-US" b="0" i="0" dirty="0">
              <a:latin typeface="Arial Regular" charset="0"/>
            </a:endParaRPr>
          </a:p>
        </p:txBody>
      </p:sp>
      <p:sp>
        <p:nvSpPr>
          <p:cNvPr id="3" name="Footer Placeholder 2"/>
          <p:cNvSpPr>
            <a:spLocks noGrp="1"/>
          </p:cNvSpPr>
          <p:nvPr>
            <p:ph type="ftr" sz="quarter" idx="3"/>
          </p:nvPr>
        </p:nvSpPr>
        <p:spPr>
          <a:xfrm>
            <a:off x="1002632" y="6356350"/>
            <a:ext cx="5708314" cy="365125"/>
          </a:xfrm>
          <a:prstGeom prst="rect">
            <a:avLst/>
          </a:prstGeom>
        </p:spPr>
        <p:txBody>
          <a:bodyPr vert="horz" lIns="91440" tIns="45720" rIns="91440" bIns="45720" rtlCol="0" anchor="ctr"/>
          <a:lstStyle>
            <a:lvl1pPr algn="l">
              <a:defRPr sz="1200" b="0">
                <a:solidFill>
                  <a:srgbClr val="7F7F7F"/>
                </a:solidFill>
                <a:latin typeface="+mn-lt"/>
              </a:defRPr>
            </a:lvl1pPr>
          </a:lstStyle>
          <a:p>
            <a:r>
              <a:rPr lang="en-US" dirty="0"/>
              <a:t>Confidential &amp; for IFC Staff Only Working Draft – Discussion Paper Only</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58000" y="6190513"/>
            <a:ext cx="1969950" cy="501751"/>
          </a:xfrm>
          <a:prstGeom prst="rect">
            <a:avLst/>
          </a:prstGeom>
        </p:spPr>
      </p:pic>
    </p:spTree>
    <p:extLst>
      <p:ext uri="{BB962C8B-B14F-4D97-AF65-F5344CB8AC3E}">
        <p14:creationId xmlns:p14="http://schemas.microsoft.com/office/powerpoint/2010/main" val="196648973"/>
      </p:ext>
    </p:extLst>
  </p:cSld>
  <p:clrMap bg1="lt1" tx1="dk1" bg2="lt2" tx2="dk2" accent1="accent1" accent2="accent2" accent3="accent3" accent4="accent4" accent5="accent5" accent6="accent6" hlink="hlink" folHlink="folHlink"/>
  <p:sldLayoutIdLst>
    <p:sldLayoutId id="2147483679" r:id="rId1"/>
    <p:sldLayoutId id="2147483680" r:id="rId2"/>
  </p:sldLayoutIdLst>
  <p:hf hdr="0" dt="0"/>
  <p:txStyles>
    <p:titleStyle>
      <a:lvl1pPr marL="0" indent="0" algn="l" rtl="0" eaLnBrk="1" fontAlgn="base" hangingPunct="1">
        <a:lnSpc>
          <a:spcPct val="100000"/>
        </a:lnSpc>
        <a:spcBef>
          <a:spcPts val="0"/>
        </a:spcBef>
        <a:spcAft>
          <a:spcPct val="0"/>
        </a:spcAft>
        <a:buFont typeface="Arial"/>
        <a:buNone/>
        <a:defRPr sz="2200" b="1" i="0" cap="all" baseline="0">
          <a:solidFill>
            <a:schemeClr val="tx1"/>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0" indent="0" algn="l" rtl="0" eaLnBrk="1" fontAlgn="base" hangingPunct="1">
        <a:lnSpc>
          <a:spcPct val="150000"/>
        </a:lnSpc>
        <a:spcBef>
          <a:spcPts val="1800"/>
        </a:spcBef>
        <a:spcAft>
          <a:spcPct val="0"/>
        </a:spcAft>
        <a:buClr>
          <a:schemeClr val="tx2">
            <a:lumMod val="75000"/>
            <a:lumOff val="25000"/>
          </a:schemeClr>
        </a:buClr>
        <a:buNone/>
        <a:defRPr sz="1800" b="0" i="0" baseline="0">
          <a:solidFill>
            <a:schemeClr val="tx2">
              <a:lumMod val="65000"/>
              <a:lumOff val="35000"/>
            </a:schemeClr>
          </a:solidFill>
          <a:latin typeface="Arial"/>
          <a:ea typeface="+mn-ea"/>
          <a:cs typeface="Arial"/>
        </a:defRPr>
      </a:lvl1pPr>
      <a:lvl2pPr marL="285750" indent="-285750" algn="l" rtl="0" eaLnBrk="1" fontAlgn="base" hangingPunct="1">
        <a:lnSpc>
          <a:spcPct val="110000"/>
        </a:lnSpc>
        <a:spcBef>
          <a:spcPts val="0"/>
        </a:spcBef>
        <a:spcAft>
          <a:spcPct val="0"/>
        </a:spcAft>
        <a:buClr>
          <a:schemeClr val="tx2">
            <a:lumMod val="65000"/>
            <a:lumOff val="35000"/>
          </a:schemeClr>
        </a:buClr>
        <a:buFont typeface="Arial"/>
        <a:buChar char="•"/>
        <a:defRPr sz="1800" b="0" i="0" baseline="0">
          <a:solidFill>
            <a:schemeClr val="tx2">
              <a:lumMod val="65000"/>
              <a:lumOff val="35000"/>
            </a:schemeClr>
          </a:solidFill>
          <a:latin typeface="Arial"/>
          <a:cs typeface="Arial"/>
        </a:defRPr>
      </a:lvl2pPr>
      <a:lvl3pPr marL="285750" indent="-285750" algn="l" rtl="0" eaLnBrk="1" fontAlgn="base" hangingPunct="1">
        <a:lnSpc>
          <a:spcPct val="110000"/>
        </a:lnSpc>
        <a:spcBef>
          <a:spcPts val="0"/>
        </a:spcBef>
        <a:spcAft>
          <a:spcPct val="0"/>
        </a:spcAft>
        <a:buClr>
          <a:schemeClr val="tx1"/>
        </a:buClr>
        <a:buFont typeface="Arial"/>
        <a:buChar char="•"/>
        <a:defRPr sz="1800" b="0" i="0" baseline="0">
          <a:solidFill>
            <a:schemeClr val="tx2"/>
          </a:solidFill>
          <a:latin typeface="Arial"/>
          <a:cs typeface="Arial"/>
        </a:defRPr>
      </a:lvl3pPr>
      <a:lvl4pPr marL="832104" indent="-285750" algn="l" rtl="0" eaLnBrk="1" fontAlgn="base" hangingPunct="1">
        <a:lnSpc>
          <a:spcPct val="110000"/>
        </a:lnSpc>
        <a:spcBef>
          <a:spcPts val="0"/>
        </a:spcBef>
        <a:spcAft>
          <a:spcPct val="0"/>
        </a:spcAft>
        <a:buClr>
          <a:schemeClr val="tx2">
            <a:lumMod val="65000"/>
            <a:lumOff val="35000"/>
          </a:schemeClr>
        </a:buClr>
        <a:buFont typeface="Arial"/>
        <a:buChar char="•"/>
        <a:defRPr sz="1800" b="0" i="0" baseline="0">
          <a:solidFill>
            <a:schemeClr val="tx2">
              <a:lumMod val="65000"/>
              <a:lumOff val="35000"/>
            </a:schemeClr>
          </a:solidFill>
          <a:latin typeface="Arial"/>
          <a:cs typeface="Arial"/>
        </a:defRPr>
      </a:lvl4pPr>
      <a:lvl5pPr marL="1197864" indent="-285750" algn="l" rtl="0" eaLnBrk="1" fontAlgn="base" hangingPunct="1">
        <a:lnSpc>
          <a:spcPct val="110000"/>
        </a:lnSpc>
        <a:spcBef>
          <a:spcPts val="0"/>
        </a:spcBef>
        <a:spcAft>
          <a:spcPct val="0"/>
        </a:spcAft>
        <a:buClr>
          <a:schemeClr val="tx2">
            <a:lumMod val="65000"/>
            <a:lumOff val="35000"/>
          </a:schemeClr>
        </a:buClr>
        <a:buFont typeface="Arial"/>
        <a:buChar char="•"/>
        <a:defRPr sz="1800" b="0" i="0" baseline="0">
          <a:solidFill>
            <a:schemeClr val="tx2">
              <a:lumMod val="65000"/>
              <a:lumOff val="35000"/>
            </a:schemeClr>
          </a:solidFill>
          <a:latin typeface="Arial"/>
          <a:cs typeface="Arial"/>
        </a:defRPr>
      </a:lvl5pPr>
      <a:lvl6pPr marL="502920" indent="-228600" algn="l" rtl="0" eaLnBrk="1" fontAlgn="base" hangingPunct="1">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jpe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14/relationships/chartEx" Target="../charts/chartEx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00952" y="1212939"/>
            <a:ext cx="8243047" cy="2134436"/>
          </a:xfrm>
        </p:spPr>
        <p:txBody>
          <a:bodyPr/>
          <a:lstStyle/>
          <a:p>
            <a:r>
              <a:rPr lang="en-US" sz="4000" dirty="0">
                <a:solidFill>
                  <a:srgbClr val="002345"/>
                </a:solidFill>
                <a:latin typeface="Arial Bold" panose="020B0704020202020204" pitchFamily="34" charset="0"/>
                <a:cs typeface="Arial Bold" panose="020B0704020202020204" pitchFamily="34" charset="0"/>
              </a:rPr>
              <a:t>CREATING MARKETS</a:t>
            </a:r>
            <a:br>
              <a:rPr lang="en-US" sz="4000" dirty="0">
                <a:latin typeface="Arial Bold" panose="020B0704020202020204" pitchFamily="34" charset="0"/>
                <a:cs typeface="Arial Bold" panose="020B0704020202020204" pitchFamily="34" charset="0"/>
              </a:rPr>
            </a:br>
            <a:r>
              <a:rPr lang="en-US" sz="2400" dirty="0">
                <a:solidFill>
                  <a:srgbClr val="00ADE4"/>
                </a:solidFill>
                <a:latin typeface="Arial Bold" panose="020B0704020202020204" pitchFamily="34" charset="0"/>
                <a:cs typeface="Arial Bold" panose="020B0704020202020204" pitchFamily="34" charset="0"/>
              </a:rPr>
              <a:t>IFC’s Green Buildings Market Transformation Program</a:t>
            </a:r>
            <a:endParaRPr lang="en-US" sz="2400" cap="none" dirty="0">
              <a:solidFill>
                <a:srgbClr val="00ADE4"/>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368763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D3438-FEFA-49F0-B710-7D24A36F66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048" y="1666291"/>
            <a:ext cx="6756113" cy="4003854"/>
          </a:xfrm>
          <a:prstGeom prst="rect">
            <a:avLst/>
          </a:prstGeom>
        </p:spPr>
      </p:pic>
      <p:pic>
        <p:nvPicPr>
          <p:cNvPr id="4" name="Picture 3">
            <a:extLst>
              <a:ext uri="{FF2B5EF4-FFF2-40B4-BE49-F238E27FC236}">
                <a16:creationId xmlns:a16="http://schemas.microsoft.com/office/drawing/2014/main" id="{E5391643-8AA6-43D2-9CBB-04C1FA4E65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4566" y="6219431"/>
            <a:ext cx="1984586" cy="504578"/>
          </a:xfrm>
          <a:prstGeom prst="rect">
            <a:avLst/>
          </a:prstGeom>
        </p:spPr>
      </p:pic>
      <p:sp>
        <p:nvSpPr>
          <p:cNvPr id="6" name="Title 1">
            <a:extLst>
              <a:ext uri="{FF2B5EF4-FFF2-40B4-BE49-F238E27FC236}">
                <a16:creationId xmlns:a16="http://schemas.microsoft.com/office/drawing/2014/main" id="{AF8998B6-A6B2-492A-9CC3-43EC543C0882}"/>
              </a:ext>
            </a:extLst>
          </p:cNvPr>
          <p:cNvSpPr txBox="1">
            <a:spLocks/>
          </p:cNvSpPr>
          <p:nvPr/>
        </p:nvSpPr>
        <p:spPr bwMode="auto">
          <a:xfrm>
            <a:off x="285038" y="330692"/>
            <a:ext cx="8439652" cy="10318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kumimoji="0" lang="en-US" sz="2200" b="1" i="0" u="none" strike="noStrike" kern="0" cap="none" spc="0" normalizeH="0" baseline="0" noProof="0" dirty="0">
                <a:ln>
                  <a:noFill/>
                </a:ln>
                <a:solidFill>
                  <a:srgbClr val="021F43"/>
                </a:solidFill>
                <a:effectLst/>
                <a:uLnTx/>
                <a:uFillTx/>
                <a:latin typeface="Arial"/>
                <a:ea typeface="+mj-ea"/>
              </a:rPr>
              <a:t>IFC HAS A FOUR-PART STRATEGY TO SUPPORT GREATER INVESTMENT IN GREEN BUILDINGS.</a:t>
            </a:r>
            <a:endParaRPr kumimoji="0" lang="en-US" sz="2200" b="0" i="0" u="none" strike="noStrike" kern="0" cap="none" spc="0" normalizeH="0" baseline="0" noProof="0" dirty="0">
              <a:ln>
                <a:noFill/>
              </a:ln>
              <a:solidFill>
                <a:srgbClr val="021F43"/>
              </a:solidFill>
              <a:effectLst/>
              <a:uLnTx/>
              <a:uFillTx/>
              <a:latin typeface="Arial"/>
              <a:ea typeface="+mj-ea"/>
            </a:endParaRPr>
          </a:p>
        </p:txBody>
      </p:sp>
    </p:spTree>
    <p:extLst>
      <p:ext uri="{BB962C8B-B14F-4D97-AF65-F5344CB8AC3E}">
        <p14:creationId xmlns:p14="http://schemas.microsoft.com/office/powerpoint/2010/main" val="163693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5D5FB-1EFC-4CF3-AEA2-18068BFB59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206" y="2714246"/>
            <a:ext cx="2750445" cy="1915435"/>
          </a:xfrm>
          <a:prstGeom prst="rect">
            <a:avLst/>
          </a:prstGeom>
        </p:spPr>
      </p:pic>
      <p:grpSp>
        <p:nvGrpSpPr>
          <p:cNvPr id="2" name="Group 1"/>
          <p:cNvGrpSpPr/>
          <p:nvPr/>
        </p:nvGrpSpPr>
        <p:grpSpPr>
          <a:xfrm>
            <a:off x="3749451" y="2835841"/>
            <a:ext cx="1676400" cy="1676400"/>
            <a:chOff x="3597442" y="3810000"/>
            <a:chExt cx="1676400" cy="1676400"/>
          </a:xfrm>
        </p:grpSpPr>
        <p:sp>
          <p:nvSpPr>
            <p:cNvPr id="8" name="Oval 7"/>
            <p:cNvSpPr/>
            <p:nvPr/>
          </p:nvSpPr>
          <p:spPr>
            <a:xfrm>
              <a:off x="3597442" y="3810000"/>
              <a:ext cx="1676400" cy="1676400"/>
            </a:xfrm>
            <a:prstGeom prst="ellipse">
              <a:avLst/>
            </a:prstGeom>
            <a:solidFill>
              <a:srgbClr val="92D05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9" name="TextBox 8"/>
            <p:cNvSpPr txBox="1"/>
            <p:nvPr/>
          </p:nvSpPr>
          <p:spPr>
            <a:xfrm>
              <a:off x="3849214" y="4105781"/>
              <a:ext cx="1330814" cy="1015663"/>
            </a:xfrm>
            <a:prstGeom prst="rect">
              <a:avLst/>
            </a:prstGeom>
            <a:noFill/>
          </p:spPr>
          <p:txBody>
            <a:bodyPr wrap="none" rtlCol="0">
              <a:spAutoFit/>
            </a:bodyPr>
            <a:lstStyle/>
            <a:p>
              <a:r>
                <a:rPr lang="en-US" sz="6000" b="1" dirty="0">
                  <a:solidFill>
                    <a:schemeClr val="bg1"/>
                  </a:solidFill>
                </a:rPr>
                <a:t>20</a:t>
              </a:r>
              <a:r>
                <a:rPr lang="en-US" sz="4000" b="1" dirty="0">
                  <a:solidFill>
                    <a:schemeClr val="bg1"/>
                  </a:solidFill>
                </a:rPr>
                <a:t>%</a:t>
              </a:r>
            </a:p>
          </p:txBody>
        </p:sp>
      </p:grpSp>
      <p:sp>
        <p:nvSpPr>
          <p:cNvPr id="16" name="Content Placeholder 2"/>
          <p:cNvSpPr>
            <a:spLocks noGrp="1"/>
          </p:cNvSpPr>
          <p:nvPr>
            <p:ph idx="1"/>
          </p:nvPr>
        </p:nvSpPr>
        <p:spPr>
          <a:xfrm>
            <a:off x="263046" y="348367"/>
            <a:ext cx="9144000" cy="1077363"/>
          </a:xfrm>
        </p:spPr>
        <p:txBody>
          <a:bodyPr>
            <a:normAutofit/>
          </a:bodyPr>
          <a:lstStyle/>
          <a:p>
            <a:pPr marL="0" indent="0" fontAlgn="base">
              <a:spcBef>
                <a:spcPts val="0"/>
              </a:spcBef>
              <a:buNone/>
            </a:pPr>
            <a:r>
              <a:rPr lang="en-US" sz="2200" b="1" cap="all" dirty="0">
                <a:solidFill>
                  <a:srgbClr val="002060"/>
                </a:solidFill>
                <a:latin typeface="Arial" panose="020B0604020202020204" pitchFamily="34" charset="0"/>
                <a:cs typeface="Arial" panose="020B0604020202020204" pitchFamily="34" charset="0"/>
              </a:rPr>
              <a:t>WE CREATED EDGE TO RECOGNIZE THE NEED FOR A MEASURABLE SOLUTION.</a:t>
            </a:r>
          </a:p>
        </p:txBody>
      </p:sp>
      <p:sp>
        <p:nvSpPr>
          <p:cNvPr id="12" name="Rectangle 11"/>
          <p:cNvSpPr/>
          <p:nvPr/>
        </p:nvSpPr>
        <p:spPr>
          <a:xfrm>
            <a:off x="370592" y="2064754"/>
            <a:ext cx="2743200" cy="3200400"/>
          </a:xfrm>
          <a:prstGeom prst="rect">
            <a:avLst/>
          </a:prstGeom>
          <a:noFill/>
          <a:ln w="285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200218" y="2064753"/>
            <a:ext cx="2743200" cy="3200400"/>
          </a:xfrm>
          <a:prstGeom prst="rect">
            <a:avLst/>
          </a:prstGeom>
          <a:noFill/>
          <a:ln w="285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6029136" y="2064753"/>
            <a:ext cx="2743200" cy="3200400"/>
          </a:xfrm>
          <a:prstGeom prst="rect">
            <a:avLst/>
          </a:prstGeom>
          <a:noFill/>
          <a:ln w="285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2B7AC06-58F9-4462-B124-C8A384F4E51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4566" y="6219431"/>
            <a:ext cx="1984586" cy="504578"/>
          </a:xfrm>
          <a:prstGeom prst="rect">
            <a:avLst/>
          </a:prstGeom>
        </p:spPr>
      </p:pic>
      <p:pic>
        <p:nvPicPr>
          <p:cNvPr id="3" name="Picture 2">
            <a:extLst>
              <a:ext uri="{FF2B5EF4-FFF2-40B4-BE49-F238E27FC236}">
                <a16:creationId xmlns:a16="http://schemas.microsoft.com/office/drawing/2014/main" id="{6827A5D7-F1E8-42F1-B75B-E2A53987B9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9820" y="2495780"/>
            <a:ext cx="1663054" cy="2352368"/>
          </a:xfrm>
          <a:prstGeom prst="rect">
            <a:avLst/>
          </a:prstGeom>
        </p:spPr>
      </p:pic>
    </p:spTree>
    <p:extLst>
      <p:ext uri="{BB962C8B-B14F-4D97-AF65-F5344CB8AC3E}">
        <p14:creationId xmlns:p14="http://schemas.microsoft.com/office/powerpoint/2010/main" val="335036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204717" y="427038"/>
            <a:ext cx="8652680" cy="1163768"/>
          </a:xfrm>
        </p:spPr>
        <p:txBody>
          <a:bodyPr>
            <a:normAutofit/>
          </a:bodyPr>
          <a:lstStyle/>
          <a:p>
            <a:pPr marL="0" indent="0" fontAlgn="base">
              <a:spcBef>
                <a:spcPts val="0"/>
              </a:spcBef>
              <a:buNone/>
            </a:pPr>
            <a:r>
              <a:rPr lang="en-US" sz="2200" b="1" cap="all" dirty="0">
                <a:solidFill>
                  <a:srgbClr val="002060"/>
                </a:solidFill>
                <a:latin typeface="Arial" panose="020B0604020202020204" pitchFamily="34" charset="0"/>
                <a:cs typeface="Arial" panose="020B0604020202020204" pitchFamily="34" charset="0"/>
              </a:rPr>
              <a:t>THE FREE EDGE SOFTWARE MAKES IT EASY TO CUT BACK ON THE RESOUCE INTENSITY OF BUILDING DESIGNS.</a:t>
            </a:r>
            <a:endParaRPr lang="en-US" sz="2200" b="1" dirty="0">
              <a:solidFill>
                <a:srgbClr val="00206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6A887E2-6200-4332-BAA7-3A9814DA0E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566" y="6219431"/>
            <a:ext cx="1984586" cy="504578"/>
          </a:xfrm>
          <a:prstGeom prst="rect">
            <a:avLst/>
          </a:prstGeom>
        </p:spPr>
      </p:pic>
      <p:pic>
        <p:nvPicPr>
          <p:cNvPr id="4" name="Picture 3">
            <a:extLst>
              <a:ext uri="{FF2B5EF4-FFF2-40B4-BE49-F238E27FC236}">
                <a16:creationId xmlns:a16="http://schemas.microsoft.com/office/drawing/2014/main" id="{CE488A62-66E3-4CB8-8CE4-CBF4120270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2997" y="1590806"/>
            <a:ext cx="6258005" cy="4358132"/>
          </a:xfrm>
          <a:prstGeom prst="rect">
            <a:avLst/>
          </a:prstGeom>
        </p:spPr>
      </p:pic>
    </p:spTree>
    <p:extLst>
      <p:ext uri="{BB962C8B-B14F-4D97-AF65-F5344CB8AC3E}">
        <p14:creationId xmlns:p14="http://schemas.microsoft.com/office/powerpoint/2010/main" val="38236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6B879F-388F-42A4-8D90-109F235D76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 y="570640"/>
            <a:ext cx="9144000" cy="2265514"/>
          </a:xfrm>
          <a:prstGeom prst="rect">
            <a:avLst/>
          </a:prstGeom>
        </p:spPr>
      </p:pic>
      <p:pic>
        <p:nvPicPr>
          <p:cNvPr id="3" name="Picture 2">
            <a:extLst>
              <a:ext uri="{FF2B5EF4-FFF2-40B4-BE49-F238E27FC236}">
                <a16:creationId xmlns:a16="http://schemas.microsoft.com/office/drawing/2014/main" id="{BAD7EFE2-093F-482E-A524-820AC71422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852131"/>
            <a:ext cx="9144000" cy="2259503"/>
          </a:xfrm>
          <a:prstGeom prst="rect">
            <a:avLst/>
          </a:prstGeom>
        </p:spPr>
      </p:pic>
      <p:pic>
        <p:nvPicPr>
          <p:cNvPr id="4" name="Picture 3">
            <a:extLst>
              <a:ext uri="{FF2B5EF4-FFF2-40B4-BE49-F238E27FC236}">
                <a16:creationId xmlns:a16="http://schemas.microsoft.com/office/drawing/2014/main" id="{2EE16092-AB81-4432-8D1B-8394E44B74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7" y="5138244"/>
            <a:ext cx="9144000" cy="2267905"/>
          </a:xfrm>
          <a:prstGeom prst="rect">
            <a:avLst/>
          </a:prstGeom>
        </p:spPr>
      </p:pic>
      <p:sp>
        <p:nvSpPr>
          <p:cNvPr id="5" name="Content Placeholder 2">
            <a:extLst>
              <a:ext uri="{FF2B5EF4-FFF2-40B4-BE49-F238E27FC236}">
                <a16:creationId xmlns:a16="http://schemas.microsoft.com/office/drawing/2014/main" id="{65911697-B057-42AE-B357-1763505AECDA}"/>
              </a:ext>
            </a:extLst>
          </p:cNvPr>
          <p:cNvSpPr txBox="1">
            <a:spLocks/>
          </p:cNvSpPr>
          <p:nvPr/>
        </p:nvSpPr>
        <p:spPr>
          <a:xfrm>
            <a:off x="103119" y="107725"/>
            <a:ext cx="8946356" cy="11637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Font typeface="Arial" panose="020B0604020202020204" pitchFamily="34" charset="0"/>
              <a:buNone/>
            </a:pPr>
            <a:r>
              <a:rPr lang="en-US" sz="2200" b="1" cap="all" dirty="0">
                <a:solidFill>
                  <a:srgbClr val="002060"/>
                </a:solidFill>
                <a:latin typeface="Arial" panose="020B0604020202020204" pitchFamily="34" charset="0"/>
                <a:cs typeface="Arial" panose="020B0604020202020204" pitchFamily="34" charset="0"/>
              </a:rPr>
              <a:t>SEVEN MILLION SQUARE METERS HAS BEEN EDGE CERTIFIED.</a:t>
            </a:r>
            <a:endParaRPr lang="en-US" sz="2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229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 name="Group 146">
            <a:extLst>
              <a:ext uri="{FF2B5EF4-FFF2-40B4-BE49-F238E27FC236}">
                <a16:creationId xmlns:a16="http://schemas.microsoft.com/office/drawing/2014/main" id="{C1067492-07F0-46BD-AB7E-26A5869AEC2B}"/>
              </a:ext>
            </a:extLst>
          </p:cNvPr>
          <p:cNvGrpSpPr/>
          <p:nvPr/>
        </p:nvGrpSpPr>
        <p:grpSpPr>
          <a:xfrm>
            <a:off x="183198" y="1175898"/>
            <a:ext cx="8815235" cy="4986897"/>
            <a:chOff x="183198" y="1175898"/>
            <a:chExt cx="8815235" cy="4986897"/>
          </a:xfrm>
        </p:grpSpPr>
        <p:sp>
          <p:nvSpPr>
            <p:cNvPr id="98" name="Rectangle 97">
              <a:extLst>
                <a:ext uri="{FF2B5EF4-FFF2-40B4-BE49-F238E27FC236}">
                  <a16:creationId xmlns:a16="http://schemas.microsoft.com/office/drawing/2014/main" id="{76CC44AB-67C9-40A7-9A78-B8A1EDE95968}"/>
                </a:ext>
              </a:extLst>
            </p:cNvPr>
            <p:cNvSpPr/>
            <p:nvPr/>
          </p:nvSpPr>
          <p:spPr bwMode="auto">
            <a:xfrm>
              <a:off x="6900339" y="1975256"/>
              <a:ext cx="1928772" cy="1719968"/>
            </a:xfrm>
            <a:prstGeom prst="rect">
              <a:avLst/>
            </a:prstGeom>
            <a:solidFill>
              <a:sysClr val="window" lastClr="FFFFFF">
                <a:lumMod val="95000"/>
                <a:alpha val="90196"/>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base" latinLnBrk="0" hangingPunct="1">
                <a:lnSpc>
                  <a:spcPct val="100000"/>
                </a:lnSpc>
                <a:spcBef>
                  <a:spcPct val="50000"/>
                </a:spcBef>
                <a:spcAft>
                  <a:spcPct val="0"/>
                </a:spcAft>
                <a:buClrTx/>
                <a:buSzTx/>
                <a:buFontTx/>
                <a:buChar char="•"/>
                <a:tabLst/>
                <a:defRPr/>
              </a:pPr>
              <a:endParaRPr kumimoji="0" lang="en-US" sz="1300" b="0" i="0" u="none" strike="noStrike" kern="0" cap="none" spc="0" normalizeH="0" baseline="0" noProof="0">
                <a:ln>
                  <a:noFill/>
                </a:ln>
                <a:solidFill>
                  <a:srgbClr val="021F43"/>
                </a:solidFill>
                <a:effectLst/>
                <a:uLnTx/>
                <a:uFillTx/>
                <a:latin typeface="Trebuchet MS" pitchFamily="34" charset="0"/>
                <a:cs typeface="Times New Roman" pitchFamily="18" charset="0"/>
              </a:endParaRPr>
            </a:p>
          </p:txBody>
        </p:sp>
        <p:sp>
          <p:nvSpPr>
            <p:cNvPr id="99" name="Rectangle 98">
              <a:extLst>
                <a:ext uri="{FF2B5EF4-FFF2-40B4-BE49-F238E27FC236}">
                  <a16:creationId xmlns:a16="http://schemas.microsoft.com/office/drawing/2014/main" id="{D481358D-6ABC-4FEB-BC6C-38368D6A5750}"/>
                </a:ext>
              </a:extLst>
            </p:cNvPr>
            <p:cNvSpPr/>
            <p:nvPr/>
          </p:nvSpPr>
          <p:spPr bwMode="auto">
            <a:xfrm>
              <a:off x="4717906" y="1961837"/>
              <a:ext cx="1928772" cy="1719968"/>
            </a:xfrm>
            <a:prstGeom prst="rect">
              <a:avLst/>
            </a:prstGeom>
            <a:solidFill>
              <a:sysClr val="window" lastClr="FFFFFF">
                <a:lumMod val="95000"/>
                <a:alpha val="90196"/>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base" latinLnBrk="0" hangingPunct="1">
                <a:lnSpc>
                  <a:spcPct val="100000"/>
                </a:lnSpc>
                <a:spcBef>
                  <a:spcPct val="50000"/>
                </a:spcBef>
                <a:spcAft>
                  <a:spcPct val="0"/>
                </a:spcAft>
                <a:buClrTx/>
                <a:buSzTx/>
                <a:buFontTx/>
                <a:buChar char="•"/>
                <a:tabLst/>
                <a:defRPr/>
              </a:pPr>
              <a:endParaRPr kumimoji="0" lang="en-US" sz="1300" b="0" i="0" u="none" strike="noStrike" kern="0" cap="none" spc="0" normalizeH="0" baseline="0" noProof="0">
                <a:ln>
                  <a:noFill/>
                </a:ln>
                <a:solidFill>
                  <a:srgbClr val="021F43"/>
                </a:solidFill>
                <a:effectLst/>
                <a:uLnTx/>
                <a:uFillTx/>
                <a:latin typeface="Trebuchet MS" pitchFamily="34" charset="0"/>
                <a:cs typeface="Times New Roman" pitchFamily="18" charset="0"/>
              </a:endParaRPr>
            </a:p>
          </p:txBody>
        </p:sp>
        <p:sp>
          <p:nvSpPr>
            <p:cNvPr id="100" name="Rectangle 99">
              <a:extLst>
                <a:ext uri="{FF2B5EF4-FFF2-40B4-BE49-F238E27FC236}">
                  <a16:creationId xmlns:a16="http://schemas.microsoft.com/office/drawing/2014/main" id="{743ED520-FA9E-4E32-A984-F8E2A14D8DC5}"/>
                </a:ext>
              </a:extLst>
            </p:cNvPr>
            <p:cNvSpPr/>
            <p:nvPr/>
          </p:nvSpPr>
          <p:spPr bwMode="auto">
            <a:xfrm>
              <a:off x="2505487" y="1961837"/>
              <a:ext cx="1928772" cy="1719968"/>
            </a:xfrm>
            <a:prstGeom prst="rect">
              <a:avLst/>
            </a:prstGeom>
            <a:solidFill>
              <a:sysClr val="window" lastClr="FFFFFF">
                <a:lumMod val="95000"/>
                <a:alpha val="90196"/>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base" latinLnBrk="0" hangingPunct="1">
                <a:lnSpc>
                  <a:spcPct val="100000"/>
                </a:lnSpc>
                <a:spcBef>
                  <a:spcPct val="50000"/>
                </a:spcBef>
                <a:spcAft>
                  <a:spcPct val="0"/>
                </a:spcAft>
                <a:buClrTx/>
                <a:buSzTx/>
                <a:buFontTx/>
                <a:buChar char="•"/>
                <a:tabLst/>
                <a:defRPr/>
              </a:pPr>
              <a:endParaRPr kumimoji="0" lang="en-US" sz="1300" b="0" i="0" u="none" strike="noStrike" kern="0" cap="none" spc="0" normalizeH="0" baseline="0" noProof="0">
                <a:ln>
                  <a:noFill/>
                </a:ln>
                <a:solidFill>
                  <a:srgbClr val="021F43"/>
                </a:solidFill>
                <a:effectLst/>
                <a:uLnTx/>
                <a:uFillTx/>
                <a:latin typeface="Trebuchet MS" pitchFamily="34" charset="0"/>
                <a:cs typeface="Times New Roman" pitchFamily="18" charset="0"/>
              </a:endParaRPr>
            </a:p>
          </p:txBody>
        </p:sp>
        <p:sp>
          <p:nvSpPr>
            <p:cNvPr id="101" name="Rectangle 100">
              <a:extLst>
                <a:ext uri="{FF2B5EF4-FFF2-40B4-BE49-F238E27FC236}">
                  <a16:creationId xmlns:a16="http://schemas.microsoft.com/office/drawing/2014/main" id="{C07816BE-6A01-445D-AF91-83FBAF2B340D}"/>
                </a:ext>
              </a:extLst>
            </p:cNvPr>
            <p:cNvSpPr/>
            <p:nvPr/>
          </p:nvSpPr>
          <p:spPr bwMode="auto">
            <a:xfrm>
              <a:off x="262559" y="1998597"/>
              <a:ext cx="1928772" cy="1719968"/>
            </a:xfrm>
            <a:prstGeom prst="rect">
              <a:avLst/>
            </a:prstGeom>
            <a:solidFill>
              <a:sysClr val="window" lastClr="FFFFFF">
                <a:lumMod val="95000"/>
                <a:alpha val="82000"/>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base" latinLnBrk="0" hangingPunct="1">
                <a:lnSpc>
                  <a:spcPct val="100000"/>
                </a:lnSpc>
                <a:spcBef>
                  <a:spcPct val="50000"/>
                </a:spcBef>
                <a:spcAft>
                  <a:spcPct val="0"/>
                </a:spcAft>
                <a:buClrTx/>
                <a:buSzTx/>
                <a:buFontTx/>
                <a:buChar char="•"/>
                <a:tabLst/>
                <a:defRPr/>
              </a:pPr>
              <a:endParaRPr kumimoji="0" lang="en-US" sz="1300" b="0" i="0" u="none" strike="noStrike" kern="0" cap="none" spc="0" normalizeH="0" baseline="0" noProof="0">
                <a:ln>
                  <a:noFill/>
                </a:ln>
                <a:solidFill>
                  <a:srgbClr val="021F43"/>
                </a:solidFill>
                <a:effectLst/>
                <a:uLnTx/>
                <a:uFillTx/>
                <a:latin typeface="Trebuchet MS" pitchFamily="34" charset="0"/>
                <a:cs typeface="Times New Roman" pitchFamily="18" charset="0"/>
              </a:endParaRPr>
            </a:p>
          </p:txBody>
        </p:sp>
        <p:sp>
          <p:nvSpPr>
            <p:cNvPr id="102" name="Rectangle 101">
              <a:extLst>
                <a:ext uri="{FF2B5EF4-FFF2-40B4-BE49-F238E27FC236}">
                  <a16:creationId xmlns:a16="http://schemas.microsoft.com/office/drawing/2014/main" id="{FB8D9D2C-AE02-4C68-AADA-0278C77D7995}"/>
                </a:ext>
              </a:extLst>
            </p:cNvPr>
            <p:cNvSpPr/>
            <p:nvPr/>
          </p:nvSpPr>
          <p:spPr bwMode="auto">
            <a:xfrm>
              <a:off x="6870052" y="4470286"/>
              <a:ext cx="1928772" cy="1686380"/>
            </a:xfrm>
            <a:prstGeom prst="rect">
              <a:avLst/>
            </a:prstGeom>
            <a:solidFill>
              <a:sysClr val="window" lastClr="FFFFFF">
                <a:lumMod val="95000"/>
                <a:alpha val="90196"/>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base" latinLnBrk="0" hangingPunct="1">
                <a:lnSpc>
                  <a:spcPct val="100000"/>
                </a:lnSpc>
                <a:spcBef>
                  <a:spcPct val="50000"/>
                </a:spcBef>
                <a:spcAft>
                  <a:spcPct val="0"/>
                </a:spcAft>
                <a:buClrTx/>
                <a:buSzTx/>
                <a:buFontTx/>
                <a:buChar char="•"/>
                <a:tabLst/>
                <a:defRPr/>
              </a:pPr>
              <a:endParaRPr kumimoji="0" lang="en-US" sz="1300" b="0" i="0" u="none" strike="noStrike" kern="0" cap="none" spc="0" normalizeH="0" baseline="0" noProof="0">
                <a:ln>
                  <a:noFill/>
                </a:ln>
                <a:solidFill>
                  <a:srgbClr val="021F43"/>
                </a:solidFill>
                <a:effectLst/>
                <a:uLnTx/>
                <a:uFillTx/>
                <a:latin typeface="Trebuchet MS" pitchFamily="34" charset="0"/>
                <a:cs typeface="Times New Roman" pitchFamily="18" charset="0"/>
              </a:endParaRPr>
            </a:p>
          </p:txBody>
        </p:sp>
        <p:sp>
          <p:nvSpPr>
            <p:cNvPr id="103" name="Rectangle 102">
              <a:extLst>
                <a:ext uri="{FF2B5EF4-FFF2-40B4-BE49-F238E27FC236}">
                  <a16:creationId xmlns:a16="http://schemas.microsoft.com/office/drawing/2014/main" id="{7385296D-4CF9-4880-B1EE-6E9E248A2F6B}"/>
                </a:ext>
              </a:extLst>
            </p:cNvPr>
            <p:cNvSpPr/>
            <p:nvPr/>
          </p:nvSpPr>
          <p:spPr bwMode="auto">
            <a:xfrm>
              <a:off x="2506572" y="4476415"/>
              <a:ext cx="1928772" cy="1686380"/>
            </a:xfrm>
            <a:prstGeom prst="rect">
              <a:avLst/>
            </a:prstGeom>
            <a:solidFill>
              <a:sysClr val="window" lastClr="FFFFFF">
                <a:lumMod val="95000"/>
                <a:alpha val="90196"/>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base" latinLnBrk="0" hangingPunct="1">
                <a:lnSpc>
                  <a:spcPct val="100000"/>
                </a:lnSpc>
                <a:spcBef>
                  <a:spcPct val="50000"/>
                </a:spcBef>
                <a:spcAft>
                  <a:spcPct val="0"/>
                </a:spcAft>
                <a:buClrTx/>
                <a:buSzTx/>
                <a:buFontTx/>
                <a:buChar char="•"/>
                <a:tabLst/>
                <a:defRPr/>
              </a:pPr>
              <a:endParaRPr kumimoji="0" lang="en-US" sz="1300" b="0" i="0" u="none" strike="noStrike" kern="0" cap="none" spc="0" normalizeH="0" baseline="0" noProof="0">
                <a:ln>
                  <a:noFill/>
                </a:ln>
                <a:solidFill>
                  <a:srgbClr val="021F43"/>
                </a:solidFill>
                <a:effectLst/>
                <a:uLnTx/>
                <a:uFillTx/>
                <a:latin typeface="Trebuchet MS" pitchFamily="34" charset="0"/>
                <a:cs typeface="Times New Roman" pitchFamily="18" charset="0"/>
              </a:endParaRPr>
            </a:p>
          </p:txBody>
        </p:sp>
        <p:sp>
          <p:nvSpPr>
            <p:cNvPr id="104" name="Rectangle 103">
              <a:extLst>
                <a:ext uri="{FF2B5EF4-FFF2-40B4-BE49-F238E27FC236}">
                  <a16:creationId xmlns:a16="http://schemas.microsoft.com/office/drawing/2014/main" id="{C06736DD-7AA7-48CF-A407-0CC579C4AFE8}"/>
                </a:ext>
              </a:extLst>
            </p:cNvPr>
            <p:cNvSpPr/>
            <p:nvPr/>
          </p:nvSpPr>
          <p:spPr bwMode="auto">
            <a:xfrm>
              <a:off x="283605" y="4473120"/>
              <a:ext cx="1928772" cy="1686380"/>
            </a:xfrm>
            <a:prstGeom prst="rect">
              <a:avLst/>
            </a:prstGeom>
            <a:solidFill>
              <a:sysClr val="window" lastClr="FFFFFF">
                <a:lumMod val="95000"/>
                <a:alpha val="90196"/>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base" latinLnBrk="0" hangingPunct="1">
                <a:lnSpc>
                  <a:spcPct val="100000"/>
                </a:lnSpc>
                <a:spcBef>
                  <a:spcPct val="50000"/>
                </a:spcBef>
                <a:spcAft>
                  <a:spcPct val="0"/>
                </a:spcAft>
                <a:buClrTx/>
                <a:buSzTx/>
                <a:buFontTx/>
                <a:buChar char="•"/>
                <a:tabLst/>
                <a:defRPr/>
              </a:pPr>
              <a:endParaRPr kumimoji="0" lang="en-US" sz="1300" b="0" i="0" u="none" strike="noStrike" kern="0" cap="none" spc="0" normalizeH="0" baseline="0" noProof="0">
                <a:ln>
                  <a:noFill/>
                </a:ln>
                <a:solidFill>
                  <a:srgbClr val="021F43"/>
                </a:solidFill>
                <a:effectLst/>
                <a:uLnTx/>
                <a:uFillTx/>
                <a:latin typeface="Trebuchet MS" pitchFamily="34" charset="0"/>
                <a:cs typeface="Times New Roman" pitchFamily="18" charset="0"/>
              </a:endParaRPr>
            </a:p>
          </p:txBody>
        </p:sp>
        <p:sp>
          <p:nvSpPr>
            <p:cNvPr id="105" name="Rectangle 104">
              <a:extLst>
                <a:ext uri="{FF2B5EF4-FFF2-40B4-BE49-F238E27FC236}">
                  <a16:creationId xmlns:a16="http://schemas.microsoft.com/office/drawing/2014/main" id="{C4352C97-88F9-4985-BEDB-689663E7BBC0}"/>
                </a:ext>
              </a:extLst>
            </p:cNvPr>
            <p:cNvSpPr/>
            <p:nvPr/>
          </p:nvSpPr>
          <p:spPr bwMode="auto">
            <a:xfrm>
              <a:off x="4717906" y="4473120"/>
              <a:ext cx="1928772" cy="1686380"/>
            </a:xfrm>
            <a:prstGeom prst="rect">
              <a:avLst/>
            </a:prstGeom>
            <a:solidFill>
              <a:sysClr val="window" lastClr="FFFFFF">
                <a:lumMod val="95000"/>
                <a:alpha val="90196"/>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base" latinLnBrk="0" hangingPunct="1">
                <a:lnSpc>
                  <a:spcPct val="100000"/>
                </a:lnSpc>
                <a:spcBef>
                  <a:spcPct val="50000"/>
                </a:spcBef>
                <a:spcAft>
                  <a:spcPct val="0"/>
                </a:spcAft>
                <a:buClrTx/>
                <a:buSzTx/>
                <a:buFontTx/>
                <a:buChar char="•"/>
                <a:tabLst/>
                <a:defRPr/>
              </a:pPr>
              <a:endParaRPr kumimoji="0" lang="en-US" sz="1300" b="0" i="0" u="none" strike="noStrike" kern="0" cap="none" spc="0" normalizeH="0" baseline="0" noProof="0">
                <a:ln>
                  <a:noFill/>
                </a:ln>
                <a:solidFill>
                  <a:srgbClr val="021F43"/>
                </a:solidFill>
                <a:effectLst/>
                <a:uLnTx/>
                <a:uFillTx/>
                <a:latin typeface="Trebuchet MS" pitchFamily="34" charset="0"/>
                <a:cs typeface="Times New Roman" pitchFamily="18" charset="0"/>
              </a:endParaRPr>
            </a:p>
          </p:txBody>
        </p:sp>
        <p:sp>
          <p:nvSpPr>
            <p:cNvPr id="107" name="TextBox 106">
              <a:extLst>
                <a:ext uri="{FF2B5EF4-FFF2-40B4-BE49-F238E27FC236}">
                  <a16:creationId xmlns:a16="http://schemas.microsoft.com/office/drawing/2014/main" id="{C76E78B8-15E8-47D9-A6DC-8488E08FCDE0}"/>
                </a:ext>
              </a:extLst>
            </p:cNvPr>
            <p:cNvSpPr txBox="1"/>
            <p:nvPr/>
          </p:nvSpPr>
          <p:spPr>
            <a:xfrm>
              <a:off x="211899" y="1175898"/>
              <a:ext cx="1326398" cy="923330"/>
            </a:xfrm>
            <a:prstGeom prst="rect">
              <a:avLst/>
            </a:prstGeom>
            <a:noFill/>
          </p:spPr>
          <p:txBody>
            <a:bodyPr wrap="square" rtlCol="0">
              <a:spAutoFit/>
            </a:bodyPr>
            <a:lstStyle/>
            <a:p>
              <a:pPr fontAlgn="base">
                <a:spcBef>
                  <a:spcPct val="0"/>
                </a:spcBef>
                <a:spcAft>
                  <a:spcPct val="0"/>
                </a:spcAft>
              </a:pPr>
              <a:r>
                <a:rPr lang="en-US" sz="5400" b="1" dirty="0">
                  <a:solidFill>
                    <a:srgbClr val="00ADE4"/>
                  </a:solidFill>
                  <a:latin typeface="Arial Bold"/>
                  <a:cs typeface="Times New Roman" pitchFamily="18" charset="0"/>
                </a:rPr>
                <a:t>1</a:t>
              </a:r>
            </a:p>
          </p:txBody>
        </p:sp>
        <p:sp>
          <p:nvSpPr>
            <p:cNvPr id="108" name="TextBox 107">
              <a:extLst>
                <a:ext uri="{FF2B5EF4-FFF2-40B4-BE49-F238E27FC236}">
                  <a16:creationId xmlns:a16="http://schemas.microsoft.com/office/drawing/2014/main" id="{527D6C7B-BCD1-4583-91C2-27B2119F53D5}"/>
                </a:ext>
              </a:extLst>
            </p:cNvPr>
            <p:cNvSpPr txBox="1"/>
            <p:nvPr/>
          </p:nvSpPr>
          <p:spPr>
            <a:xfrm>
              <a:off x="277813" y="1966740"/>
              <a:ext cx="1928773" cy="715581"/>
            </a:xfrm>
            <a:prstGeom prst="rect">
              <a:avLst/>
            </a:prstGeom>
            <a:noFill/>
          </p:spPr>
          <p:txBody>
            <a:bodyPr wrap="square" rtlCol="0">
              <a:spAutoFit/>
            </a:bodyPr>
            <a:lstStyle/>
            <a:p>
              <a:pPr fontAlgn="base">
                <a:spcBef>
                  <a:spcPct val="0"/>
                </a:spcBef>
                <a:spcAft>
                  <a:spcPct val="0"/>
                </a:spcAft>
              </a:pPr>
              <a:r>
                <a:rPr lang="en-US" sz="1350" dirty="0">
                  <a:solidFill>
                    <a:srgbClr val="000000">
                      <a:lumMod val="75000"/>
                      <a:lumOff val="25000"/>
                    </a:srgbClr>
                  </a:solidFill>
                  <a:latin typeface="Arial"/>
                  <a:cs typeface="Times New Roman" pitchFamily="18" charset="0"/>
                </a:rPr>
                <a:t>Offer a tax credit to developers to offset extra costs.</a:t>
              </a:r>
            </a:p>
          </p:txBody>
        </p:sp>
        <p:cxnSp>
          <p:nvCxnSpPr>
            <p:cNvPr id="109" name="Straight Connector 108">
              <a:extLst>
                <a:ext uri="{FF2B5EF4-FFF2-40B4-BE49-F238E27FC236}">
                  <a16:creationId xmlns:a16="http://schemas.microsoft.com/office/drawing/2014/main" id="{D2EB1F41-1142-4B6D-A13D-9CEC04D9B228}"/>
                </a:ext>
              </a:extLst>
            </p:cNvPr>
            <p:cNvCxnSpPr/>
            <p:nvPr/>
          </p:nvCxnSpPr>
          <p:spPr bwMode="auto">
            <a:xfrm>
              <a:off x="277813" y="1966740"/>
              <a:ext cx="1928773" cy="0"/>
            </a:xfrm>
            <a:prstGeom prst="line">
              <a:avLst/>
            </a:prstGeom>
            <a:noFill/>
            <a:ln w="57150" cap="flat" cmpd="sng" algn="ctr">
              <a:solidFill>
                <a:srgbClr val="021F43"/>
              </a:solidFill>
              <a:prstDash val="solid"/>
              <a:round/>
              <a:headEnd type="none" w="med" len="med"/>
              <a:tailEnd type="none" w="med" len="med"/>
            </a:ln>
            <a:effectLst/>
          </p:spPr>
        </p:cxnSp>
        <p:sp>
          <p:nvSpPr>
            <p:cNvPr id="110" name="TextBox 109">
              <a:extLst>
                <a:ext uri="{FF2B5EF4-FFF2-40B4-BE49-F238E27FC236}">
                  <a16:creationId xmlns:a16="http://schemas.microsoft.com/office/drawing/2014/main" id="{5AA09962-0320-4B65-8752-8A9B65B5A8A6}"/>
                </a:ext>
              </a:extLst>
            </p:cNvPr>
            <p:cNvSpPr txBox="1"/>
            <p:nvPr/>
          </p:nvSpPr>
          <p:spPr>
            <a:xfrm>
              <a:off x="2447863" y="1175898"/>
              <a:ext cx="1326398" cy="923330"/>
            </a:xfrm>
            <a:prstGeom prst="rect">
              <a:avLst/>
            </a:prstGeom>
            <a:noFill/>
          </p:spPr>
          <p:txBody>
            <a:bodyPr wrap="square" rtlCol="0">
              <a:spAutoFit/>
            </a:bodyPr>
            <a:lstStyle/>
            <a:p>
              <a:pPr fontAlgn="base">
                <a:spcBef>
                  <a:spcPct val="0"/>
                </a:spcBef>
                <a:spcAft>
                  <a:spcPct val="0"/>
                </a:spcAft>
              </a:pPr>
              <a:r>
                <a:rPr lang="en-US" sz="5400" b="1" dirty="0">
                  <a:solidFill>
                    <a:srgbClr val="00ADE4"/>
                  </a:solidFill>
                  <a:latin typeface="Arial Bold"/>
                  <a:cs typeface="Times New Roman" pitchFamily="18" charset="0"/>
                </a:rPr>
                <a:t>2</a:t>
              </a:r>
            </a:p>
          </p:txBody>
        </p:sp>
        <p:sp>
          <p:nvSpPr>
            <p:cNvPr id="111" name="TextBox 110">
              <a:extLst>
                <a:ext uri="{FF2B5EF4-FFF2-40B4-BE49-F238E27FC236}">
                  <a16:creationId xmlns:a16="http://schemas.microsoft.com/office/drawing/2014/main" id="{2A157F69-EDB0-4DFF-A56D-DF5E4FC443DD}"/>
                </a:ext>
              </a:extLst>
            </p:cNvPr>
            <p:cNvSpPr txBox="1"/>
            <p:nvPr/>
          </p:nvSpPr>
          <p:spPr>
            <a:xfrm>
              <a:off x="2513777" y="1966740"/>
              <a:ext cx="1928773" cy="715581"/>
            </a:xfrm>
            <a:prstGeom prst="rect">
              <a:avLst/>
            </a:prstGeom>
            <a:noFill/>
          </p:spPr>
          <p:txBody>
            <a:bodyPr wrap="square" rtlCol="0">
              <a:spAutoFit/>
            </a:bodyPr>
            <a:lstStyle/>
            <a:p>
              <a:pPr fontAlgn="base">
                <a:spcBef>
                  <a:spcPct val="0"/>
                </a:spcBef>
                <a:spcAft>
                  <a:spcPct val="0"/>
                </a:spcAft>
              </a:pPr>
              <a:r>
                <a:rPr lang="en-US" sz="1350" dirty="0">
                  <a:solidFill>
                    <a:srgbClr val="000000">
                      <a:lumMod val="75000"/>
                      <a:lumOff val="25000"/>
                    </a:srgbClr>
                  </a:solidFill>
                  <a:latin typeface="Arial"/>
                  <a:cs typeface="Times New Roman" pitchFamily="18" charset="0"/>
                </a:rPr>
                <a:t>Allow developers to increase the height of their buildings.</a:t>
              </a:r>
            </a:p>
          </p:txBody>
        </p:sp>
        <p:cxnSp>
          <p:nvCxnSpPr>
            <p:cNvPr id="112" name="Straight Connector 111">
              <a:extLst>
                <a:ext uri="{FF2B5EF4-FFF2-40B4-BE49-F238E27FC236}">
                  <a16:creationId xmlns:a16="http://schemas.microsoft.com/office/drawing/2014/main" id="{74BFB663-9E38-4D66-9B3F-8D8DDD0D81D4}"/>
                </a:ext>
              </a:extLst>
            </p:cNvPr>
            <p:cNvCxnSpPr/>
            <p:nvPr/>
          </p:nvCxnSpPr>
          <p:spPr bwMode="auto">
            <a:xfrm>
              <a:off x="2513777" y="1966740"/>
              <a:ext cx="1928773" cy="0"/>
            </a:xfrm>
            <a:prstGeom prst="line">
              <a:avLst/>
            </a:prstGeom>
            <a:noFill/>
            <a:ln w="57150" cap="flat" cmpd="sng" algn="ctr">
              <a:solidFill>
                <a:srgbClr val="021F43"/>
              </a:solidFill>
              <a:prstDash val="solid"/>
              <a:round/>
              <a:headEnd type="none" w="med" len="med"/>
              <a:tailEnd type="none" w="med" len="med"/>
            </a:ln>
            <a:effectLst/>
          </p:spPr>
        </p:cxnSp>
        <p:sp>
          <p:nvSpPr>
            <p:cNvPr id="113" name="TextBox 112">
              <a:extLst>
                <a:ext uri="{FF2B5EF4-FFF2-40B4-BE49-F238E27FC236}">
                  <a16:creationId xmlns:a16="http://schemas.microsoft.com/office/drawing/2014/main" id="{0A11CBFA-84A9-4582-905A-6DAB3C982B3E}"/>
                </a:ext>
              </a:extLst>
            </p:cNvPr>
            <p:cNvSpPr txBox="1"/>
            <p:nvPr/>
          </p:nvSpPr>
          <p:spPr>
            <a:xfrm>
              <a:off x="4667245" y="1175898"/>
              <a:ext cx="1326398" cy="923330"/>
            </a:xfrm>
            <a:prstGeom prst="rect">
              <a:avLst/>
            </a:prstGeom>
            <a:noFill/>
          </p:spPr>
          <p:txBody>
            <a:bodyPr wrap="square" rtlCol="0">
              <a:spAutoFit/>
            </a:bodyPr>
            <a:lstStyle/>
            <a:p>
              <a:pPr fontAlgn="base">
                <a:spcBef>
                  <a:spcPct val="0"/>
                </a:spcBef>
                <a:spcAft>
                  <a:spcPct val="0"/>
                </a:spcAft>
              </a:pPr>
              <a:r>
                <a:rPr lang="en-US" sz="5400" b="1" dirty="0">
                  <a:solidFill>
                    <a:srgbClr val="00ADE4"/>
                  </a:solidFill>
                  <a:latin typeface="Arial Bold"/>
                  <a:cs typeface="Times New Roman" pitchFamily="18" charset="0"/>
                </a:rPr>
                <a:t>3</a:t>
              </a:r>
            </a:p>
          </p:txBody>
        </p:sp>
        <p:sp>
          <p:nvSpPr>
            <p:cNvPr id="114" name="TextBox 113">
              <a:extLst>
                <a:ext uri="{FF2B5EF4-FFF2-40B4-BE49-F238E27FC236}">
                  <a16:creationId xmlns:a16="http://schemas.microsoft.com/office/drawing/2014/main" id="{74E55890-5EDC-4385-B8A1-58540D6CA409}"/>
                </a:ext>
              </a:extLst>
            </p:cNvPr>
            <p:cNvSpPr txBox="1"/>
            <p:nvPr/>
          </p:nvSpPr>
          <p:spPr>
            <a:xfrm>
              <a:off x="4733159" y="1966740"/>
              <a:ext cx="2006483" cy="923330"/>
            </a:xfrm>
            <a:prstGeom prst="rect">
              <a:avLst/>
            </a:prstGeom>
            <a:noFill/>
          </p:spPr>
          <p:txBody>
            <a:bodyPr wrap="square" rtlCol="0">
              <a:spAutoFit/>
            </a:bodyPr>
            <a:lstStyle/>
            <a:p>
              <a:pPr fontAlgn="base">
                <a:spcBef>
                  <a:spcPct val="0"/>
                </a:spcBef>
                <a:spcAft>
                  <a:spcPct val="0"/>
                </a:spcAft>
              </a:pPr>
              <a:r>
                <a:rPr lang="en-US" sz="1350" dirty="0">
                  <a:solidFill>
                    <a:srgbClr val="000000">
                      <a:lumMod val="75000"/>
                      <a:lumOff val="25000"/>
                    </a:srgbClr>
                  </a:solidFill>
                  <a:latin typeface="Arial"/>
                  <a:cs typeface="Times New Roman" pitchFamily="18" charset="0"/>
                </a:rPr>
                <a:t>Prioritize permitting for green construction and/or waive permit fees.</a:t>
              </a:r>
            </a:p>
          </p:txBody>
        </p:sp>
        <p:cxnSp>
          <p:nvCxnSpPr>
            <p:cNvPr id="115" name="Straight Connector 114">
              <a:extLst>
                <a:ext uri="{FF2B5EF4-FFF2-40B4-BE49-F238E27FC236}">
                  <a16:creationId xmlns:a16="http://schemas.microsoft.com/office/drawing/2014/main" id="{503758AA-9451-42F7-8EB7-279874520058}"/>
                </a:ext>
              </a:extLst>
            </p:cNvPr>
            <p:cNvCxnSpPr/>
            <p:nvPr/>
          </p:nvCxnSpPr>
          <p:spPr bwMode="auto">
            <a:xfrm>
              <a:off x="4733159" y="1966740"/>
              <a:ext cx="1928773" cy="0"/>
            </a:xfrm>
            <a:prstGeom prst="line">
              <a:avLst/>
            </a:prstGeom>
            <a:noFill/>
            <a:ln w="57150" cap="flat" cmpd="sng" algn="ctr">
              <a:solidFill>
                <a:srgbClr val="021F43"/>
              </a:solidFill>
              <a:prstDash val="solid"/>
              <a:round/>
              <a:headEnd type="none" w="med" len="med"/>
              <a:tailEnd type="none" w="med" len="med"/>
            </a:ln>
            <a:effectLst/>
          </p:spPr>
        </p:cxnSp>
        <p:sp>
          <p:nvSpPr>
            <p:cNvPr id="116" name="TextBox 115">
              <a:extLst>
                <a:ext uri="{FF2B5EF4-FFF2-40B4-BE49-F238E27FC236}">
                  <a16:creationId xmlns:a16="http://schemas.microsoft.com/office/drawing/2014/main" id="{0B533576-2B12-40A6-B180-B2381382C426}"/>
                </a:ext>
              </a:extLst>
            </p:cNvPr>
            <p:cNvSpPr txBox="1"/>
            <p:nvPr/>
          </p:nvSpPr>
          <p:spPr>
            <a:xfrm>
              <a:off x="6819392" y="1175898"/>
              <a:ext cx="1326398" cy="923330"/>
            </a:xfrm>
            <a:prstGeom prst="rect">
              <a:avLst/>
            </a:prstGeom>
            <a:noFill/>
          </p:spPr>
          <p:txBody>
            <a:bodyPr wrap="square" rtlCol="0">
              <a:spAutoFit/>
            </a:bodyPr>
            <a:lstStyle/>
            <a:p>
              <a:pPr fontAlgn="base">
                <a:spcBef>
                  <a:spcPct val="0"/>
                </a:spcBef>
                <a:spcAft>
                  <a:spcPct val="0"/>
                </a:spcAft>
              </a:pPr>
              <a:r>
                <a:rPr lang="en-US" sz="5400" b="1" dirty="0">
                  <a:solidFill>
                    <a:srgbClr val="00ADE4"/>
                  </a:solidFill>
                  <a:latin typeface="Arial Bold"/>
                  <a:cs typeface="Times New Roman" pitchFamily="18" charset="0"/>
                </a:rPr>
                <a:t>4</a:t>
              </a:r>
            </a:p>
          </p:txBody>
        </p:sp>
        <p:sp>
          <p:nvSpPr>
            <p:cNvPr id="117" name="TextBox 116">
              <a:extLst>
                <a:ext uri="{FF2B5EF4-FFF2-40B4-BE49-F238E27FC236}">
                  <a16:creationId xmlns:a16="http://schemas.microsoft.com/office/drawing/2014/main" id="{DB05EE71-ACC6-48A3-BF78-C237F31F8870}"/>
                </a:ext>
              </a:extLst>
            </p:cNvPr>
            <p:cNvSpPr txBox="1"/>
            <p:nvPr/>
          </p:nvSpPr>
          <p:spPr>
            <a:xfrm>
              <a:off x="6885306" y="1966740"/>
              <a:ext cx="2113127" cy="1131079"/>
            </a:xfrm>
            <a:prstGeom prst="rect">
              <a:avLst/>
            </a:prstGeom>
            <a:noFill/>
          </p:spPr>
          <p:txBody>
            <a:bodyPr wrap="square" rtlCol="0">
              <a:spAutoFit/>
            </a:bodyPr>
            <a:lstStyle/>
            <a:p>
              <a:pPr fontAlgn="base">
                <a:spcBef>
                  <a:spcPct val="0"/>
                </a:spcBef>
                <a:spcAft>
                  <a:spcPct val="0"/>
                </a:spcAft>
              </a:pPr>
              <a:r>
                <a:rPr lang="en-US" sz="1350" dirty="0">
                  <a:solidFill>
                    <a:srgbClr val="000000">
                      <a:lumMod val="75000"/>
                      <a:lumOff val="25000"/>
                    </a:srgbClr>
                  </a:solidFill>
                  <a:latin typeface="Arial"/>
                  <a:cs typeface="Times New Roman" pitchFamily="18" charset="0"/>
                </a:rPr>
                <a:t>Provide grants to cities to incentivize solar power or to developers to subsidize certification costs.</a:t>
              </a:r>
            </a:p>
          </p:txBody>
        </p:sp>
        <p:cxnSp>
          <p:nvCxnSpPr>
            <p:cNvPr id="118" name="Straight Connector 117">
              <a:extLst>
                <a:ext uri="{FF2B5EF4-FFF2-40B4-BE49-F238E27FC236}">
                  <a16:creationId xmlns:a16="http://schemas.microsoft.com/office/drawing/2014/main" id="{C14F65BD-EC76-40DB-97AE-51C49DEEE5EC}"/>
                </a:ext>
              </a:extLst>
            </p:cNvPr>
            <p:cNvCxnSpPr/>
            <p:nvPr/>
          </p:nvCxnSpPr>
          <p:spPr bwMode="auto">
            <a:xfrm>
              <a:off x="6885306" y="1966740"/>
              <a:ext cx="1928773" cy="0"/>
            </a:xfrm>
            <a:prstGeom prst="line">
              <a:avLst/>
            </a:prstGeom>
            <a:noFill/>
            <a:ln w="57150" cap="flat" cmpd="sng" algn="ctr">
              <a:solidFill>
                <a:srgbClr val="021F43"/>
              </a:solidFill>
              <a:prstDash val="solid"/>
              <a:round/>
              <a:headEnd type="none" w="med" len="med"/>
              <a:tailEnd type="none" w="med" len="med"/>
            </a:ln>
            <a:effectLst/>
          </p:spPr>
        </p:cxnSp>
        <p:sp>
          <p:nvSpPr>
            <p:cNvPr id="119" name="TextBox 118">
              <a:extLst>
                <a:ext uri="{FF2B5EF4-FFF2-40B4-BE49-F238E27FC236}">
                  <a16:creationId xmlns:a16="http://schemas.microsoft.com/office/drawing/2014/main" id="{7ADE25DC-6BAC-4FAA-AB3D-5BE4BC77794F}"/>
                </a:ext>
              </a:extLst>
            </p:cNvPr>
            <p:cNvSpPr txBox="1"/>
            <p:nvPr/>
          </p:nvSpPr>
          <p:spPr>
            <a:xfrm>
              <a:off x="183198" y="3668830"/>
              <a:ext cx="1326398" cy="923330"/>
            </a:xfrm>
            <a:prstGeom prst="rect">
              <a:avLst/>
            </a:prstGeom>
            <a:noFill/>
          </p:spPr>
          <p:txBody>
            <a:bodyPr wrap="square" rtlCol="0">
              <a:spAutoFit/>
            </a:bodyPr>
            <a:lstStyle/>
            <a:p>
              <a:pPr fontAlgn="base">
                <a:spcBef>
                  <a:spcPct val="0"/>
                </a:spcBef>
                <a:spcAft>
                  <a:spcPct val="0"/>
                </a:spcAft>
              </a:pPr>
              <a:r>
                <a:rPr lang="en-US" sz="5400" b="1" dirty="0">
                  <a:solidFill>
                    <a:srgbClr val="00ADE4"/>
                  </a:solidFill>
                  <a:latin typeface="Arial Bold"/>
                  <a:cs typeface="Times New Roman" pitchFamily="18" charset="0"/>
                </a:rPr>
                <a:t>5</a:t>
              </a:r>
            </a:p>
          </p:txBody>
        </p:sp>
        <p:sp>
          <p:nvSpPr>
            <p:cNvPr id="120" name="TextBox 119">
              <a:extLst>
                <a:ext uri="{FF2B5EF4-FFF2-40B4-BE49-F238E27FC236}">
                  <a16:creationId xmlns:a16="http://schemas.microsoft.com/office/drawing/2014/main" id="{60B22CC0-C537-417A-8990-242BB1B2771E}"/>
                </a:ext>
              </a:extLst>
            </p:cNvPr>
            <p:cNvSpPr txBox="1"/>
            <p:nvPr/>
          </p:nvSpPr>
          <p:spPr>
            <a:xfrm>
              <a:off x="262559" y="4473119"/>
              <a:ext cx="1984375" cy="1131079"/>
            </a:xfrm>
            <a:prstGeom prst="rect">
              <a:avLst/>
            </a:prstGeom>
            <a:noFill/>
          </p:spPr>
          <p:txBody>
            <a:bodyPr wrap="square" rtlCol="0">
              <a:spAutoFit/>
            </a:bodyPr>
            <a:lstStyle/>
            <a:p>
              <a:pPr fontAlgn="base">
                <a:spcBef>
                  <a:spcPct val="0"/>
                </a:spcBef>
                <a:spcAft>
                  <a:spcPct val="0"/>
                </a:spcAft>
              </a:pPr>
              <a:r>
                <a:rPr lang="en-US" sz="1350" dirty="0">
                  <a:solidFill>
                    <a:srgbClr val="000000">
                      <a:lumMod val="75000"/>
                      <a:lumOff val="25000"/>
                    </a:srgbClr>
                  </a:solidFill>
                  <a:latin typeface="Arial"/>
                  <a:cs typeface="Times New Roman" pitchFamily="18" charset="0"/>
                </a:rPr>
                <a:t>Train planners, building inspectors, and other government staff on how to audit green buildings.</a:t>
              </a:r>
            </a:p>
          </p:txBody>
        </p:sp>
        <p:cxnSp>
          <p:nvCxnSpPr>
            <p:cNvPr id="121" name="Straight Connector 120">
              <a:extLst>
                <a:ext uri="{FF2B5EF4-FFF2-40B4-BE49-F238E27FC236}">
                  <a16:creationId xmlns:a16="http://schemas.microsoft.com/office/drawing/2014/main" id="{991A9B1B-1B5A-4122-BFEC-393B51CD6DC0}"/>
                </a:ext>
              </a:extLst>
            </p:cNvPr>
            <p:cNvCxnSpPr/>
            <p:nvPr/>
          </p:nvCxnSpPr>
          <p:spPr bwMode="auto">
            <a:xfrm>
              <a:off x="262559" y="4473119"/>
              <a:ext cx="1928773" cy="0"/>
            </a:xfrm>
            <a:prstGeom prst="line">
              <a:avLst/>
            </a:prstGeom>
            <a:noFill/>
            <a:ln w="57150" cap="flat" cmpd="sng" algn="ctr">
              <a:solidFill>
                <a:srgbClr val="021F43"/>
              </a:solidFill>
              <a:prstDash val="solid"/>
              <a:round/>
              <a:headEnd type="none" w="med" len="med"/>
              <a:tailEnd type="none" w="med" len="med"/>
            </a:ln>
            <a:effectLst/>
          </p:spPr>
        </p:cxnSp>
        <p:sp>
          <p:nvSpPr>
            <p:cNvPr id="122" name="TextBox 121">
              <a:extLst>
                <a:ext uri="{FF2B5EF4-FFF2-40B4-BE49-F238E27FC236}">
                  <a16:creationId xmlns:a16="http://schemas.microsoft.com/office/drawing/2014/main" id="{0A72E3D2-C9A7-4FF5-BD8A-122ED295CD5A}"/>
                </a:ext>
              </a:extLst>
            </p:cNvPr>
            <p:cNvSpPr txBox="1"/>
            <p:nvPr/>
          </p:nvSpPr>
          <p:spPr>
            <a:xfrm>
              <a:off x="2419162" y="3668830"/>
              <a:ext cx="1326398" cy="923330"/>
            </a:xfrm>
            <a:prstGeom prst="rect">
              <a:avLst/>
            </a:prstGeom>
            <a:noFill/>
          </p:spPr>
          <p:txBody>
            <a:bodyPr wrap="square" rtlCol="0">
              <a:spAutoFit/>
            </a:bodyPr>
            <a:lstStyle/>
            <a:p>
              <a:pPr fontAlgn="base">
                <a:spcBef>
                  <a:spcPct val="0"/>
                </a:spcBef>
                <a:spcAft>
                  <a:spcPct val="0"/>
                </a:spcAft>
              </a:pPr>
              <a:r>
                <a:rPr lang="en-US" sz="5400" b="1" dirty="0">
                  <a:solidFill>
                    <a:srgbClr val="00ADE4"/>
                  </a:solidFill>
                  <a:latin typeface="Arial Bold"/>
                  <a:cs typeface="Times New Roman" pitchFamily="18" charset="0"/>
                </a:rPr>
                <a:t>6</a:t>
              </a:r>
            </a:p>
          </p:txBody>
        </p:sp>
        <p:sp>
          <p:nvSpPr>
            <p:cNvPr id="123" name="TextBox 122">
              <a:extLst>
                <a:ext uri="{FF2B5EF4-FFF2-40B4-BE49-F238E27FC236}">
                  <a16:creationId xmlns:a16="http://schemas.microsoft.com/office/drawing/2014/main" id="{05EE595A-E000-46BA-9E2F-AC8C59984E17}"/>
                </a:ext>
              </a:extLst>
            </p:cNvPr>
            <p:cNvSpPr txBox="1"/>
            <p:nvPr/>
          </p:nvSpPr>
          <p:spPr>
            <a:xfrm>
              <a:off x="2498523" y="4473119"/>
              <a:ext cx="1928773" cy="1131079"/>
            </a:xfrm>
            <a:prstGeom prst="rect">
              <a:avLst/>
            </a:prstGeom>
            <a:noFill/>
          </p:spPr>
          <p:txBody>
            <a:bodyPr wrap="square" rtlCol="0">
              <a:spAutoFit/>
            </a:bodyPr>
            <a:lstStyle/>
            <a:p>
              <a:pPr fontAlgn="base">
                <a:spcBef>
                  <a:spcPct val="0"/>
                </a:spcBef>
                <a:spcAft>
                  <a:spcPct val="0"/>
                </a:spcAft>
              </a:pPr>
              <a:r>
                <a:rPr lang="en-US" sz="1350" dirty="0">
                  <a:solidFill>
                    <a:srgbClr val="000000">
                      <a:lumMod val="75000"/>
                      <a:lumOff val="25000"/>
                    </a:srgbClr>
                  </a:solidFill>
                  <a:latin typeface="Arial"/>
                  <a:cs typeface="Times New Roman" pitchFamily="18" charset="0"/>
                </a:rPr>
                <a:t>Work with utilities to enable owners to generate renewable</a:t>
              </a:r>
            </a:p>
            <a:p>
              <a:pPr fontAlgn="base">
                <a:spcBef>
                  <a:spcPct val="0"/>
                </a:spcBef>
                <a:spcAft>
                  <a:spcPct val="0"/>
                </a:spcAft>
              </a:pPr>
              <a:r>
                <a:rPr lang="en-US" sz="1350" dirty="0">
                  <a:solidFill>
                    <a:srgbClr val="000000">
                      <a:lumMod val="75000"/>
                      <a:lumOff val="25000"/>
                    </a:srgbClr>
                  </a:solidFill>
                  <a:latin typeface="Arial"/>
                  <a:cs typeface="Times New Roman" pitchFamily="18" charset="0"/>
                </a:rPr>
                <a:t>energy to </a:t>
              </a:r>
            </a:p>
            <a:p>
              <a:pPr fontAlgn="base">
                <a:spcBef>
                  <a:spcPct val="0"/>
                </a:spcBef>
                <a:spcAft>
                  <a:spcPct val="0"/>
                </a:spcAft>
              </a:pPr>
              <a:r>
                <a:rPr lang="en-US" sz="1350" dirty="0">
                  <a:solidFill>
                    <a:srgbClr val="000000">
                      <a:lumMod val="75000"/>
                      <a:lumOff val="25000"/>
                    </a:srgbClr>
                  </a:solidFill>
                  <a:latin typeface="Arial"/>
                  <a:cs typeface="Times New Roman" pitchFamily="18" charset="0"/>
                </a:rPr>
                <a:t>the grid.</a:t>
              </a:r>
            </a:p>
          </p:txBody>
        </p:sp>
        <p:cxnSp>
          <p:nvCxnSpPr>
            <p:cNvPr id="124" name="Straight Connector 123">
              <a:extLst>
                <a:ext uri="{FF2B5EF4-FFF2-40B4-BE49-F238E27FC236}">
                  <a16:creationId xmlns:a16="http://schemas.microsoft.com/office/drawing/2014/main" id="{EF71165D-3E52-42D2-805B-20008B755CA3}"/>
                </a:ext>
              </a:extLst>
            </p:cNvPr>
            <p:cNvCxnSpPr/>
            <p:nvPr/>
          </p:nvCxnSpPr>
          <p:spPr bwMode="auto">
            <a:xfrm>
              <a:off x="2498523" y="4473119"/>
              <a:ext cx="1928773" cy="0"/>
            </a:xfrm>
            <a:prstGeom prst="line">
              <a:avLst/>
            </a:prstGeom>
            <a:noFill/>
            <a:ln w="57150" cap="flat" cmpd="sng" algn="ctr">
              <a:solidFill>
                <a:srgbClr val="021F43"/>
              </a:solidFill>
              <a:prstDash val="solid"/>
              <a:round/>
              <a:headEnd type="none" w="med" len="med"/>
              <a:tailEnd type="none" w="med" len="med"/>
            </a:ln>
            <a:effectLst/>
          </p:spPr>
        </p:cxnSp>
        <p:sp>
          <p:nvSpPr>
            <p:cNvPr id="125" name="TextBox 124">
              <a:extLst>
                <a:ext uri="{FF2B5EF4-FFF2-40B4-BE49-F238E27FC236}">
                  <a16:creationId xmlns:a16="http://schemas.microsoft.com/office/drawing/2014/main" id="{F802EB98-BCA2-44BA-86BB-5309DD432AD2}"/>
                </a:ext>
              </a:extLst>
            </p:cNvPr>
            <p:cNvSpPr txBox="1"/>
            <p:nvPr/>
          </p:nvSpPr>
          <p:spPr>
            <a:xfrm>
              <a:off x="4638544" y="3668830"/>
              <a:ext cx="1326398" cy="923330"/>
            </a:xfrm>
            <a:prstGeom prst="rect">
              <a:avLst/>
            </a:prstGeom>
            <a:noFill/>
          </p:spPr>
          <p:txBody>
            <a:bodyPr wrap="square" rtlCol="0">
              <a:spAutoFit/>
            </a:bodyPr>
            <a:lstStyle/>
            <a:p>
              <a:pPr fontAlgn="base">
                <a:spcBef>
                  <a:spcPct val="0"/>
                </a:spcBef>
                <a:spcAft>
                  <a:spcPct val="0"/>
                </a:spcAft>
              </a:pPr>
              <a:r>
                <a:rPr lang="en-US" sz="5400" b="1" dirty="0">
                  <a:solidFill>
                    <a:srgbClr val="00ADE4"/>
                  </a:solidFill>
                  <a:latin typeface="Arial Bold"/>
                  <a:cs typeface="Times New Roman" pitchFamily="18" charset="0"/>
                </a:rPr>
                <a:t>7</a:t>
              </a:r>
            </a:p>
          </p:txBody>
        </p:sp>
        <p:sp>
          <p:nvSpPr>
            <p:cNvPr id="126" name="TextBox 125">
              <a:extLst>
                <a:ext uri="{FF2B5EF4-FFF2-40B4-BE49-F238E27FC236}">
                  <a16:creationId xmlns:a16="http://schemas.microsoft.com/office/drawing/2014/main" id="{B1BE5FAD-E560-46C6-A3DC-70C5CBBF8110}"/>
                </a:ext>
              </a:extLst>
            </p:cNvPr>
            <p:cNvSpPr txBox="1"/>
            <p:nvPr/>
          </p:nvSpPr>
          <p:spPr>
            <a:xfrm>
              <a:off x="4717905" y="4473119"/>
              <a:ext cx="2034380" cy="715581"/>
            </a:xfrm>
            <a:prstGeom prst="rect">
              <a:avLst/>
            </a:prstGeom>
            <a:noFill/>
          </p:spPr>
          <p:txBody>
            <a:bodyPr wrap="square" rtlCol="0">
              <a:spAutoFit/>
            </a:bodyPr>
            <a:lstStyle/>
            <a:p>
              <a:pPr fontAlgn="base">
                <a:spcBef>
                  <a:spcPct val="0"/>
                </a:spcBef>
                <a:spcAft>
                  <a:spcPct val="0"/>
                </a:spcAft>
              </a:pPr>
              <a:r>
                <a:rPr lang="en-US" sz="1350" dirty="0">
                  <a:solidFill>
                    <a:srgbClr val="000000">
                      <a:lumMod val="75000"/>
                      <a:lumOff val="25000"/>
                    </a:srgbClr>
                  </a:solidFill>
                  <a:latin typeface="Arial"/>
                  <a:cs typeface="Times New Roman" pitchFamily="18" charset="0"/>
                </a:rPr>
                <a:t>Generate public support through advocacy efforts.</a:t>
              </a:r>
            </a:p>
          </p:txBody>
        </p:sp>
        <p:cxnSp>
          <p:nvCxnSpPr>
            <p:cNvPr id="127" name="Straight Connector 126">
              <a:extLst>
                <a:ext uri="{FF2B5EF4-FFF2-40B4-BE49-F238E27FC236}">
                  <a16:creationId xmlns:a16="http://schemas.microsoft.com/office/drawing/2014/main" id="{D1D0F31F-F695-40E1-87C1-051DD9EBCC6A}"/>
                </a:ext>
              </a:extLst>
            </p:cNvPr>
            <p:cNvCxnSpPr/>
            <p:nvPr/>
          </p:nvCxnSpPr>
          <p:spPr bwMode="auto">
            <a:xfrm>
              <a:off x="4717905" y="4473119"/>
              <a:ext cx="1928773" cy="0"/>
            </a:xfrm>
            <a:prstGeom prst="line">
              <a:avLst/>
            </a:prstGeom>
            <a:noFill/>
            <a:ln w="57150" cap="flat" cmpd="sng" algn="ctr">
              <a:solidFill>
                <a:srgbClr val="021F43"/>
              </a:solidFill>
              <a:prstDash val="solid"/>
              <a:round/>
              <a:headEnd type="none" w="med" len="med"/>
              <a:tailEnd type="none" w="med" len="med"/>
            </a:ln>
            <a:effectLst/>
          </p:spPr>
        </p:cxnSp>
        <p:sp>
          <p:nvSpPr>
            <p:cNvPr id="128" name="TextBox 127">
              <a:extLst>
                <a:ext uri="{FF2B5EF4-FFF2-40B4-BE49-F238E27FC236}">
                  <a16:creationId xmlns:a16="http://schemas.microsoft.com/office/drawing/2014/main" id="{3FD55380-F960-44B7-9810-E2EA6D545FAB}"/>
                </a:ext>
              </a:extLst>
            </p:cNvPr>
            <p:cNvSpPr txBox="1"/>
            <p:nvPr/>
          </p:nvSpPr>
          <p:spPr>
            <a:xfrm>
              <a:off x="6827742" y="3695270"/>
              <a:ext cx="608890" cy="923330"/>
            </a:xfrm>
            <a:prstGeom prst="rect">
              <a:avLst/>
            </a:prstGeom>
            <a:noFill/>
          </p:spPr>
          <p:txBody>
            <a:bodyPr wrap="square" rtlCol="0">
              <a:spAutoFit/>
            </a:bodyPr>
            <a:lstStyle/>
            <a:p>
              <a:pPr fontAlgn="base">
                <a:spcBef>
                  <a:spcPct val="0"/>
                </a:spcBef>
                <a:spcAft>
                  <a:spcPct val="0"/>
                </a:spcAft>
              </a:pPr>
              <a:r>
                <a:rPr lang="en-US" sz="5400" b="1" dirty="0">
                  <a:solidFill>
                    <a:srgbClr val="00ADE4"/>
                  </a:solidFill>
                  <a:latin typeface="Arial Bold"/>
                  <a:cs typeface="Times New Roman" pitchFamily="18" charset="0"/>
                </a:rPr>
                <a:t>8</a:t>
              </a:r>
            </a:p>
          </p:txBody>
        </p:sp>
        <p:cxnSp>
          <p:nvCxnSpPr>
            <p:cNvPr id="129" name="Straight Connector 128">
              <a:extLst>
                <a:ext uri="{FF2B5EF4-FFF2-40B4-BE49-F238E27FC236}">
                  <a16:creationId xmlns:a16="http://schemas.microsoft.com/office/drawing/2014/main" id="{58567F64-2A60-49FF-ACAD-0486D7F6C489}"/>
                </a:ext>
              </a:extLst>
            </p:cNvPr>
            <p:cNvCxnSpPr/>
            <p:nvPr/>
          </p:nvCxnSpPr>
          <p:spPr bwMode="auto">
            <a:xfrm>
              <a:off x="6870052" y="4473119"/>
              <a:ext cx="1928773" cy="0"/>
            </a:xfrm>
            <a:prstGeom prst="line">
              <a:avLst/>
            </a:prstGeom>
            <a:noFill/>
            <a:ln w="57150" cap="flat" cmpd="sng" algn="ctr">
              <a:solidFill>
                <a:srgbClr val="021F43"/>
              </a:solidFill>
              <a:prstDash val="solid"/>
              <a:round/>
              <a:headEnd type="none" w="med" len="med"/>
              <a:tailEnd type="none" w="med" len="med"/>
            </a:ln>
            <a:effectLst/>
          </p:spPr>
        </p:cxnSp>
        <p:sp>
          <p:nvSpPr>
            <p:cNvPr id="130" name="TextBox 129">
              <a:extLst>
                <a:ext uri="{FF2B5EF4-FFF2-40B4-BE49-F238E27FC236}">
                  <a16:creationId xmlns:a16="http://schemas.microsoft.com/office/drawing/2014/main" id="{AE084390-96D7-4991-9655-40D58F442208}"/>
                </a:ext>
              </a:extLst>
            </p:cNvPr>
            <p:cNvSpPr txBox="1"/>
            <p:nvPr/>
          </p:nvSpPr>
          <p:spPr>
            <a:xfrm>
              <a:off x="651062" y="1440149"/>
              <a:ext cx="1624242" cy="523220"/>
            </a:xfrm>
            <a:prstGeom prst="rect">
              <a:avLst/>
            </a:prstGeom>
            <a:noFill/>
          </p:spPr>
          <p:txBody>
            <a:bodyPr wrap="square" rtlCol="0">
              <a:spAutoFit/>
            </a:bodyPr>
            <a:lstStyle/>
            <a:p>
              <a:pPr fontAlgn="base">
                <a:spcBef>
                  <a:spcPct val="0"/>
                </a:spcBef>
                <a:spcAft>
                  <a:spcPct val="0"/>
                </a:spcAft>
              </a:pPr>
              <a:r>
                <a:rPr lang="en-US" sz="1400" b="1" dirty="0">
                  <a:solidFill>
                    <a:srgbClr val="021F43"/>
                  </a:solidFill>
                  <a:latin typeface="Arial Bold"/>
                  <a:cs typeface="Times New Roman" pitchFamily="18" charset="0"/>
                </a:rPr>
                <a:t>TAX </a:t>
              </a:r>
              <a:br>
                <a:rPr lang="en-US" sz="1400" b="1" dirty="0">
                  <a:solidFill>
                    <a:srgbClr val="021F43"/>
                  </a:solidFill>
                  <a:latin typeface="Arial Bold"/>
                  <a:cs typeface="Times New Roman" pitchFamily="18" charset="0"/>
                </a:rPr>
              </a:br>
              <a:r>
                <a:rPr lang="en-US" sz="1400" b="1" dirty="0">
                  <a:solidFill>
                    <a:srgbClr val="021F43"/>
                  </a:solidFill>
                  <a:latin typeface="Arial Bold"/>
                  <a:cs typeface="Times New Roman" pitchFamily="18" charset="0"/>
                </a:rPr>
                <a:t>INCENTIVES</a:t>
              </a:r>
            </a:p>
          </p:txBody>
        </p:sp>
        <p:sp>
          <p:nvSpPr>
            <p:cNvPr id="131" name="TextBox 130">
              <a:extLst>
                <a:ext uri="{FF2B5EF4-FFF2-40B4-BE49-F238E27FC236}">
                  <a16:creationId xmlns:a16="http://schemas.microsoft.com/office/drawing/2014/main" id="{FBB9A794-80FB-43B6-87F1-A444EE302FA2}"/>
                </a:ext>
              </a:extLst>
            </p:cNvPr>
            <p:cNvSpPr txBox="1"/>
            <p:nvPr/>
          </p:nvSpPr>
          <p:spPr>
            <a:xfrm>
              <a:off x="2955681" y="1444262"/>
              <a:ext cx="1624242" cy="523220"/>
            </a:xfrm>
            <a:prstGeom prst="rect">
              <a:avLst/>
            </a:prstGeom>
            <a:noFill/>
          </p:spPr>
          <p:txBody>
            <a:bodyPr wrap="square" rtlCol="0">
              <a:spAutoFit/>
            </a:bodyPr>
            <a:lstStyle/>
            <a:p>
              <a:pPr fontAlgn="base">
                <a:spcBef>
                  <a:spcPct val="0"/>
                </a:spcBef>
                <a:spcAft>
                  <a:spcPct val="0"/>
                </a:spcAft>
              </a:pPr>
              <a:r>
                <a:rPr lang="en-US" sz="1400" b="1" dirty="0">
                  <a:solidFill>
                    <a:srgbClr val="021F43"/>
                  </a:solidFill>
                  <a:latin typeface="Arial Bold"/>
                  <a:cs typeface="Times New Roman" pitchFamily="18" charset="0"/>
                </a:rPr>
                <a:t>BONUS DENSITY</a:t>
              </a:r>
            </a:p>
          </p:txBody>
        </p:sp>
        <p:sp>
          <p:nvSpPr>
            <p:cNvPr id="132" name="TextBox 131">
              <a:extLst>
                <a:ext uri="{FF2B5EF4-FFF2-40B4-BE49-F238E27FC236}">
                  <a16:creationId xmlns:a16="http://schemas.microsoft.com/office/drawing/2014/main" id="{B096D9EB-D22C-4727-8928-7B44DE6632DB}"/>
                </a:ext>
              </a:extLst>
            </p:cNvPr>
            <p:cNvSpPr txBox="1"/>
            <p:nvPr/>
          </p:nvSpPr>
          <p:spPr>
            <a:xfrm>
              <a:off x="5215380" y="1414911"/>
              <a:ext cx="1624242" cy="523220"/>
            </a:xfrm>
            <a:prstGeom prst="rect">
              <a:avLst/>
            </a:prstGeom>
            <a:noFill/>
          </p:spPr>
          <p:txBody>
            <a:bodyPr wrap="square" rtlCol="0">
              <a:spAutoFit/>
            </a:bodyPr>
            <a:lstStyle/>
            <a:p>
              <a:pPr fontAlgn="base">
                <a:spcBef>
                  <a:spcPct val="0"/>
                </a:spcBef>
                <a:spcAft>
                  <a:spcPct val="0"/>
                </a:spcAft>
              </a:pPr>
              <a:r>
                <a:rPr lang="en-US" sz="1400" b="1" dirty="0">
                  <a:solidFill>
                    <a:srgbClr val="021F43"/>
                  </a:solidFill>
                  <a:latin typeface="Arial Bold"/>
                  <a:cs typeface="Times New Roman" pitchFamily="18" charset="0"/>
                </a:rPr>
                <a:t>EXPEDITED PERMITTING</a:t>
              </a:r>
            </a:p>
          </p:txBody>
        </p:sp>
        <p:sp>
          <p:nvSpPr>
            <p:cNvPr id="133" name="TextBox 132">
              <a:extLst>
                <a:ext uri="{FF2B5EF4-FFF2-40B4-BE49-F238E27FC236}">
                  <a16:creationId xmlns:a16="http://schemas.microsoft.com/office/drawing/2014/main" id="{AF7EFEC7-255A-4552-AC83-D6191D01091E}"/>
                </a:ext>
              </a:extLst>
            </p:cNvPr>
            <p:cNvSpPr txBox="1"/>
            <p:nvPr/>
          </p:nvSpPr>
          <p:spPr>
            <a:xfrm>
              <a:off x="7342682" y="1409517"/>
              <a:ext cx="1624242" cy="523220"/>
            </a:xfrm>
            <a:prstGeom prst="rect">
              <a:avLst/>
            </a:prstGeom>
            <a:noFill/>
          </p:spPr>
          <p:txBody>
            <a:bodyPr wrap="square" rtlCol="0">
              <a:spAutoFit/>
            </a:bodyPr>
            <a:lstStyle/>
            <a:p>
              <a:pPr fontAlgn="base">
                <a:spcBef>
                  <a:spcPct val="0"/>
                </a:spcBef>
                <a:spcAft>
                  <a:spcPct val="0"/>
                </a:spcAft>
              </a:pPr>
              <a:r>
                <a:rPr lang="en-US" sz="1400" b="1" dirty="0">
                  <a:solidFill>
                    <a:srgbClr val="021F43"/>
                  </a:solidFill>
                  <a:latin typeface="Arial Bold"/>
                  <a:cs typeface="Times New Roman" pitchFamily="18" charset="0"/>
                </a:rPr>
                <a:t>GRANTS &amp; LOANS</a:t>
              </a:r>
            </a:p>
          </p:txBody>
        </p:sp>
        <p:sp>
          <p:nvSpPr>
            <p:cNvPr id="134" name="TextBox 133">
              <a:extLst>
                <a:ext uri="{FF2B5EF4-FFF2-40B4-BE49-F238E27FC236}">
                  <a16:creationId xmlns:a16="http://schemas.microsoft.com/office/drawing/2014/main" id="{749C294B-E615-49E5-86A4-1AE2982BE89E}"/>
                </a:ext>
              </a:extLst>
            </p:cNvPr>
            <p:cNvSpPr txBox="1"/>
            <p:nvPr/>
          </p:nvSpPr>
          <p:spPr>
            <a:xfrm>
              <a:off x="682573" y="3915894"/>
              <a:ext cx="1624242" cy="523220"/>
            </a:xfrm>
            <a:prstGeom prst="rect">
              <a:avLst/>
            </a:prstGeom>
            <a:noFill/>
          </p:spPr>
          <p:txBody>
            <a:bodyPr wrap="square" rtlCol="0">
              <a:spAutoFit/>
            </a:bodyPr>
            <a:lstStyle/>
            <a:p>
              <a:pPr fontAlgn="base">
                <a:spcBef>
                  <a:spcPct val="0"/>
                </a:spcBef>
                <a:spcAft>
                  <a:spcPct val="0"/>
                </a:spcAft>
              </a:pPr>
              <a:r>
                <a:rPr lang="en-US" sz="1400" b="1" dirty="0">
                  <a:solidFill>
                    <a:srgbClr val="021F43"/>
                  </a:solidFill>
                  <a:latin typeface="Arial Bold"/>
                  <a:cs typeface="Times New Roman" pitchFamily="18" charset="0"/>
                </a:rPr>
                <a:t>TECHNICAL  </a:t>
              </a:r>
            </a:p>
            <a:p>
              <a:pPr fontAlgn="base">
                <a:spcBef>
                  <a:spcPct val="0"/>
                </a:spcBef>
                <a:spcAft>
                  <a:spcPct val="0"/>
                </a:spcAft>
              </a:pPr>
              <a:r>
                <a:rPr lang="en-US" sz="1400" b="1" dirty="0">
                  <a:solidFill>
                    <a:srgbClr val="021F43"/>
                  </a:solidFill>
                  <a:latin typeface="Arial Bold"/>
                  <a:cs typeface="Times New Roman" pitchFamily="18" charset="0"/>
                </a:rPr>
                <a:t>ASSISTANCE</a:t>
              </a:r>
            </a:p>
          </p:txBody>
        </p:sp>
        <p:sp>
          <p:nvSpPr>
            <p:cNvPr id="135" name="TextBox 134">
              <a:extLst>
                <a:ext uri="{FF2B5EF4-FFF2-40B4-BE49-F238E27FC236}">
                  <a16:creationId xmlns:a16="http://schemas.microsoft.com/office/drawing/2014/main" id="{66357ACA-68D5-40BB-8E4A-D5B089BB5687}"/>
                </a:ext>
              </a:extLst>
            </p:cNvPr>
            <p:cNvSpPr txBox="1"/>
            <p:nvPr/>
          </p:nvSpPr>
          <p:spPr>
            <a:xfrm>
              <a:off x="2848089" y="4137163"/>
              <a:ext cx="1624242" cy="307777"/>
            </a:xfrm>
            <a:prstGeom prst="rect">
              <a:avLst/>
            </a:prstGeom>
            <a:noFill/>
          </p:spPr>
          <p:txBody>
            <a:bodyPr wrap="square" rtlCol="0">
              <a:spAutoFit/>
            </a:bodyPr>
            <a:lstStyle/>
            <a:p>
              <a:pPr fontAlgn="base">
                <a:spcBef>
                  <a:spcPct val="0"/>
                </a:spcBef>
                <a:spcAft>
                  <a:spcPct val="0"/>
                </a:spcAft>
              </a:pPr>
              <a:r>
                <a:rPr lang="en-US" sz="1400" b="1" dirty="0">
                  <a:solidFill>
                    <a:srgbClr val="021F43"/>
                  </a:solidFill>
                  <a:latin typeface="Arial Bold"/>
                  <a:cs typeface="Times New Roman" pitchFamily="18" charset="0"/>
                </a:rPr>
                <a:t>NET METERING</a:t>
              </a:r>
            </a:p>
          </p:txBody>
        </p:sp>
        <p:sp>
          <p:nvSpPr>
            <p:cNvPr id="136" name="TextBox 135">
              <a:extLst>
                <a:ext uri="{FF2B5EF4-FFF2-40B4-BE49-F238E27FC236}">
                  <a16:creationId xmlns:a16="http://schemas.microsoft.com/office/drawing/2014/main" id="{18BBFE4E-E861-413A-B7D5-3E8BB875D422}"/>
                </a:ext>
              </a:extLst>
            </p:cNvPr>
            <p:cNvSpPr txBox="1"/>
            <p:nvPr/>
          </p:nvSpPr>
          <p:spPr>
            <a:xfrm>
              <a:off x="5119706" y="3918635"/>
              <a:ext cx="1624242" cy="523220"/>
            </a:xfrm>
            <a:prstGeom prst="rect">
              <a:avLst/>
            </a:prstGeom>
            <a:noFill/>
          </p:spPr>
          <p:txBody>
            <a:bodyPr wrap="square" rtlCol="0">
              <a:spAutoFit/>
            </a:bodyPr>
            <a:lstStyle/>
            <a:p>
              <a:pPr fontAlgn="base">
                <a:spcBef>
                  <a:spcPct val="0"/>
                </a:spcBef>
                <a:spcAft>
                  <a:spcPct val="0"/>
                </a:spcAft>
              </a:pPr>
              <a:r>
                <a:rPr lang="en-US" sz="1400" b="1" dirty="0">
                  <a:solidFill>
                    <a:srgbClr val="021F43"/>
                  </a:solidFill>
                  <a:latin typeface="Arial Bold"/>
                  <a:cs typeface="Times New Roman" pitchFamily="18" charset="0"/>
                </a:rPr>
                <a:t>PUBLIC CAMPAIGNS</a:t>
              </a:r>
            </a:p>
          </p:txBody>
        </p:sp>
        <p:sp>
          <p:nvSpPr>
            <p:cNvPr id="137" name="TextBox 136">
              <a:extLst>
                <a:ext uri="{FF2B5EF4-FFF2-40B4-BE49-F238E27FC236}">
                  <a16:creationId xmlns:a16="http://schemas.microsoft.com/office/drawing/2014/main" id="{E6F7FE83-76E9-466E-8553-03BC7409611A}"/>
                </a:ext>
              </a:extLst>
            </p:cNvPr>
            <p:cNvSpPr txBox="1"/>
            <p:nvPr/>
          </p:nvSpPr>
          <p:spPr>
            <a:xfrm>
              <a:off x="7333669" y="4113070"/>
              <a:ext cx="1624242" cy="307777"/>
            </a:xfrm>
            <a:prstGeom prst="rect">
              <a:avLst/>
            </a:prstGeom>
            <a:noFill/>
          </p:spPr>
          <p:txBody>
            <a:bodyPr wrap="square" rtlCol="0">
              <a:spAutoFit/>
            </a:bodyPr>
            <a:lstStyle/>
            <a:p>
              <a:pPr fontAlgn="base">
                <a:spcBef>
                  <a:spcPct val="0"/>
                </a:spcBef>
                <a:spcAft>
                  <a:spcPct val="0"/>
                </a:spcAft>
              </a:pPr>
              <a:r>
                <a:rPr lang="en-US" sz="1400" b="1" dirty="0">
                  <a:solidFill>
                    <a:srgbClr val="021F43"/>
                  </a:solidFill>
                  <a:latin typeface="Arial Bold"/>
                  <a:cs typeface="Times New Roman" pitchFamily="18" charset="0"/>
                </a:rPr>
                <a:t>LEGISLATION</a:t>
              </a:r>
            </a:p>
          </p:txBody>
        </p:sp>
        <p:sp>
          <p:nvSpPr>
            <p:cNvPr id="145" name="TextBox 144">
              <a:extLst>
                <a:ext uri="{FF2B5EF4-FFF2-40B4-BE49-F238E27FC236}">
                  <a16:creationId xmlns:a16="http://schemas.microsoft.com/office/drawing/2014/main" id="{421773A8-26B8-4185-AB65-856BF778CD88}"/>
                </a:ext>
              </a:extLst>
            </p:cNvPr>
            <p:cNvSpPr txBox="1"/>
            <p:nvPr/>
          </p:nvSpPr>
          <p:spPr>
            <a:xfrm>
              <a:off x="6870052" y="4473119"/>
              <a:ext cx="1928773" cy="715581"/>
            </a:xfrm>
            <a:prstGeom prst="rect">
              <a:avLst/>
            </a:prstGeom>
            <a:noFill/>
          </p:spPr>
          <p:txBody>
            <a:bodyPr wrap="square" rtlCol="0">
              <a:spAutoFit/>
            </a:bodyPr>
            <a:lstStyle/>
            <a:p>
              <a:pPr fontAlgn="base">
                <a:spcBef>
                  <a:spcPct val="0"/>
                </a:spcBef>
                <a:spcAft>
                  <a:spcPct val="0"/>
                </a:spcAft>
              </a:pPr>
              <a:r>
                <a:rPr lang="en-US" sz="1350" dirty="0">
                  <a:solidFill>
                    <a:srgbClr val="000000">
                      <a:lumMod val="75000"/>
                      <a:lumOff val="25000"/>
                    </a:srgbClr>
                  </a:solidFill>
                  <a:latin typeface="Arial"/>
                  <a:cs typeface="Times New Roman" pitchFamily="18" charset="0"/>
                </a:rPr>
                <a:t>Bundle a certification standard directly into a new set of codes.</a:t>
              </a:r>
            </a:p>
          </p:txBody>
        </p:sp>
      </p:grpSp>
      <p:pic>
        <p:nvPicPr>
          <p:cNvPr id="148" name="Picture 147">
            <a:extLst>
              <a:ext uri="{FF2B5EF4-FFF2-40B4-BE49-F238E27FC236}">
                <a16:creationId xmlns:a16="http://schemas.microsoft.com/office/drawing/2014/main" id="{6CDB1078-1943-432D-9E32-65E37C2B60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566" y="6219431"/>
            <a:ext cx="1984586" cy="504578"/>
          </a:xfrm>
          <a:prstGeom prst="rect">
            <a:avLst/>
          </a:prstGeom>
        </p:spPr>
      </p:pic>
      <p:pic>
        <p:nvPicPr>
          <p:cNvPr id="9" name="Picture 8">
            <a:extLst>
              <a:ext uri="{FF2B5EF4-FFF2-40B4-BE49-F238E27FC236}">
                <a16:creationId xmlns:a16="http://schemas.microsoft.com/office/drawing/2014/main" id="{86248564-56A0-46D8-9EAA-95768CAA75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1501" y="2848088"/>
            <a:ext cx="698937" cy="698937"/>
          </a:xfrm>
          <a:prstGeom prst="rect">
            <a:avLst/>
          </a:prstGeom>
        </p:spPr>
      </p:pic>
      <p:pic>
        <p:nvPicPr>
          <p:cNvPr id="13" name="Picture 12">
            <a:extLst>
              <a:ext uri="{FF2B5EF4-FFF2-40B4-BE49-F238E27FC236}">
                <a16:creationId xmlns:a16="http://schemas.microsoft.com/office/drawing/2014/main" id="{88B6FD4E-2D2A-49C5-880A-547B795E90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83088" y="2959564"/>
            <a:ext cx="640765" cy="640765"/>
          </a:xfrm>
          <a:prstGeom prst="rect">
            <a:avLst/>
          </a:prstGeom>
        </p:spPr>
      </p:pic>
      <p:pic>
        <p:nvPicPr>
          <p:cNvPr id="15" name="Picture 14">
            <a:extLst>
              <a:ext uri="{FF2B5EF4-FFF2-40B4-BE49-F238E27FC236}">
                <a16:creationId xmlns:a16="http://schemas.microsoft.com/office/drawing/2014/main" id="{82299E85-DF7C-4819-8085-A191385A98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98054" y="2997472"/>
            <a:ext cx="653034" cy="653034"/>
          </a:xfrm>
          <a:prstGeom prst="rect">
            <a:avLst/>
          </a:prstGeom>
        </p:spPr>
      </p:pic>
      <p:pic>
        <p:nvPicPr>
          <p:cNvPr id="17" name="Picture 16">
            <a:extLst>
              <a:ext uri="{FF2B5EF4-FFF2-40B4-BE49-F238E27FC236}">
                <a16:creationId xmlns:a16="http://schemas.microsoft.com/office/drawing/2014/main" id="{FF998B5E-7C05-42D6-AEAB-7BCEF03E2CF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929905" y="5335973"/>
            <a:ext cx="764787" cy="764787"/>
          </a:xfrm>
          <a:prstGeom prst="rect">
            <a:avLst/>
          </a:prstGeom>
        </p:spPr>
      </p:pic>
      <p:pic>
        <p:nvPicPr>
          <p:cNvPr id="19" name="Picture 18">
            <a:extLst>
              <a:ext uri="{FF2B5EF4-FFF2-40B4-BE49-F238E27FC236}">
                <a16:creationId xmlns:a16="http://schemas.microsoft.com/office/drawing/2014/main" id="{67AA9F0F-67BC-4C16-A177-48740BF4D13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63799" y="5506571"/>
            <a:ext cx="650121" cy="650121"/>
          </a:xfrm>
          <a:prstGeom prst="rect">
            <a:avLst/>
          </a:prstGeom>
        </p:spPr>
      </p:pic>
      <p:pic>
        <p:nvPicPr>
          <p:cNvPr id="21" name="Picture 20">
            <a:extLst>
              <a:ext uri="{FF2B5EF4-FFF2-40B4-BE49-F238E27FC236}">
                <a16:creationId xmlns:a16="http://schemas.microsoft.com/office/drawing/2014/main" id="{411B14D2-D1E6-4F23-B45A-42368E90547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38297" y="5419210"/>
            <a:ext cx="637248" cy="637248"/>
          </a:xfrm>
          <a:prstGeom prst="rect">
            <a:avLst/>
          </a:prstGeom>
        </p:spPr>
      </p:pic>
      <p:pic>
        <p:nvPicPr>
          <p:cNvPr id="23" name="Picture 22">
            <a:extLst>
              <a:ext uri="{FF2B5EF4-FFF2-40B4-BE49-F238E27FC236}">
                <a16:creationId xmlns:a16="http://schemas.microsoft.com/office/drawing/2014/main" id="{7D918EBD-1A57-4417-8A23-2825435C1E4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83088" y="5455934"/>
            <a:ext cx="624283" cy="624283"/>
          </a:xfrm>
          <a:prstGeom prst="rect">
            <a:avLst/>
          </a:prstGeom>
        </p:spPr>
      </p:pic>
      <p:pic>
        <p:nvPicPr>
          <p:cNvPr id="25" name="Picture 24">
            <a:extLst>
              <a:ext uri="{FF2B5EF4-FFF2-40B4-BE49-F238E27FC236}">
                <a16:creationId xmlns:a16="http://schemas.microsoft.com/office/drawing/2014/main" id="{26E19791-B038-430A-B8EA-DBFFD0DE9B0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90764" y="2949877"/>
            <a:ext cx="635471" cy="635471"/>
          </a:xfrm>
          <a:prstGeom prst="rect">
            <a:avLst/>
          </a:prstGeom>
        </p:spPr>
      </p:pic>
      <p:sp>
        <p:nvSpPr>
          <p:cNvPr id="77" name="Title 1">
            <a:extLst>
              <a:ext uri="{FF2B5EF4-FFF2-40B4-BE49-F238E27FC236}">
                <a16:creationId xmlns:a16="http://schemas.microsoft.com/office/drawing/2014/main" id="{662FCE6B-B051-4E96-B96B-E62B5B831D7F}"/>
              </a:ext>
            </a:extLst>
          </p:cNvPr>
          <p:cNvSpPr txBox="1">
            <a:spLocks/>
          </p:cNvSpPr>
          <p:nvPr/>
        </p:nvSpPr>
        <p:spPr bwMode="auto">
          <a:xfrm>
            <a:off x="141206" y="272453"/>
            <a:ext cx="9002794" cy="10318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lang="en-US" b="1" kern="0" dirty="0">
                <a:latin typeface="Arial"/>
              </a:rPr>
              <a:t>IFC ENCOURAGES </a:t>
            </a:r>
            <a:r>
              <a:rPr kumimoji="0" lang="en-US" sz="2200" b="1" i="0" u="none" strike="noStrike" kern="0" cap="none" spc="0" normalizeH="0" baseline="0" noProof="0" dirty="0">
                <a:ln>
                  <a:noFill/>
                </a:ln>
                <a:solidFill>
                  <a:srgbClr val="021F43"/>
                </a:solidFill>
                <a:effectLst/>
                <a:uLnTx/>
                <a:uFillTx/>
                <a:latin typeface="Arial"/>
                <a:ea typeface="+mj-ea"/>
              </a:rPr>
              <a:t>GOVERNMENTS TO PROVIDE FISCAL AND </a:t>
            </a:r>
          </a:p>
          <a:p>
            <a:pPr marL="0" marR="0" lvl="0" indent="0" algn="l" defTabSz="914400" rtl="0" eaLnBrk="1" fontAlgn="base" latinLnBrk="0" hangingPunct="1">
              <a:lnSpc>
                <a:spcPct val="100000"/>
              </a:lnSpc>
              <a:spcBef>
                <a:spcPts val="0"/>
              </a:spcBef>
              <a:spcAft>
                <a:spcPct val="0"/>
              </a:spcAft>
              <a:buClrTx/>
              <a:buSzTx/>
              <a:buFont typeface="Arial"/>
              <a:buNone/>
              <a:tabLst/>
              <a:defRPr/>
            </a:pPr>
            <a:r>
              <a:rPr kumimoji="0" lang="en-US" sz="2200" b="1" i="0" u="none" strike="noStrike" kern="0" cap="none" spc="0" normalizeH="0" baseline="0" noProof="0" dirty="0">
                <a:ln>
                  <a:noFill/>
                </a:ln>
                <a:solidFill>
                  <a:srgbClr val="021F43"/>
                </a:solidFill>
                <a:effectLst/>
                <a:uLnTx/>
                <a:uFillTx/>
                <a:latin typeface="Arial"/>
                <a:ea typeface="+mj-ea"/>
              </a:rPr>
              <a:t>NON-FISCAL INCENTIVES TO SPUR GREEN BUILDING GROWTH.</a:t>
            </a:r>
            <a:endParaRPr kumimoji="0" lang="en-US" sz="2200" b="0" i="0" u="none" strike="noStrike" kern="0" cap="none" spc="0" normalizeH="0" baseline="0" noProof="0" dirty="0">
              <a:ln>
                <a:noFill/>
              </a:ln>
              <a:solidFill>
                <a:srgbClr val="021F43"/>
              </a:solidFill>
              <a:effectLst/>
              <a:uLnTx/>
              <a:uFillTx/>
              <a:latin typeface="Arial"/>
              <a:ea typeface="+mj-ea"/>
            </a:endParaRPr>
          </a:p>
        </p:txBody>
      </p:sp>
    </p:spTree>
    <p:extLst>
      <p:ext uri="{BB962C8B-B14F-4D97-AF65-F5344CB8AC3E}">
        <p14:creationId xmlns:p14="http://schemas.microsoft.com/office/powerpoint/2010/main" val="754296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83B3A2-CC0E-4C99-97D2-F163CD8E9F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526" y="0"/>
            <a:ext cx="9156526" cy="6858000"/>
          </a:xfrm>
          <a:prstGeom prst="rect">
            <a:avLst/>
          </a:prstGeom>
        </p:spPr>
      </p:pic>
      <p:sp>
        <p:nvSpPr>
          <p:cNvPr id="4" name="Rectangle 3">
            <a:extLst>
              <a:ext uri="{FF2B5EF4-FFF2-40B4-BE49-F238E27FC236}">
                <a16:creationId xmlns:a16="http://schemas.microsoft.com/office/drawing/2014/main" id="{7589EA8A-95E9-4C5D-AB91-74E04C65348F}"/>
              </a:ext>
            </a:extLst>
          </p:cNvPr>
          <p:cNvSpPr/>
          <p:nvPr/>
        </p:nvSpPr>
        <p:spPr>
          <a:xfrm>
            <a:off x="5916170" y="2660308"/>
            <a:ext cx="2889504" cy="3858768"/>
          </a:xfrm>
          <a:prstGeom prst="rect">
            <a:avLst/>
          </a:prstGeom>
          <a:solidFill>
            <a:schemeClr val="bg1">
              <a:alpha val="83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FAC5FBB-104B-4F45-A759-4A50C1D42109}"/>
              </a:ext>
            </a:extLst>
          </p:cNvPr>
          <p:cNvSpPr txBox="1"/>
          <p:nvPr/>
        </p:nvSpPr>
        <p:spPr>
          <a:xfrm>
            <a:off x="6127025" y="3157441"/>
            <a:ext cx="2378250" cy="313932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POTENTIAL:</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1,084,262 metric tons of 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emissions reduction.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1,406,641 MWh of energy savings.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$117,172,248 of energy cost savings.</a:t>
            </a:r>
          </a:p>
        </p:txBody>
      </p:sp>
      <p:sp>
        <p:nvSpPr>
          <p:cNvPr id="6" name="Rectangle 5">
            <a:extLst>
              <a:ext uri="{FF2B5EF4-FFF2-40B4-BE49-F238E27FC236}">
                <a16:creationId xmlns:a16="http://schemas.microsoft.com/office/drawing/2014/main" id="{03D08D3D-5FB5-4003-B69C-63A031703534}"/>
              </a:ext>
            </a:extLst>
          </p:cNvPr>
          <p:cNvSpPr/>
          <p:nvPr/>
        </p:nvSpPr>
        <p:spPr>
          <a:xfrm>
            <a:off x="-13318" y="0"/>
            <a:ext cx="9164041" cy="128463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A2844C0A-9599-479E-954A-A8453CA2C311}"/>
              </a:ext>
            </a:extLst>
          </p:cNvPr>
          <p:cNvSpPr txBox="1">
            <a:spLocks/>
          </p:cNvSpPr>
          <p:nvPr/>
        </p:nvSpPr>
        <p:spPr>
          <a:xfrm>
            <a:off x="254702" y="116407"/>
            <a:ext cx="8534400" cy="127023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Font typeface="Arial" panose="020B0604020202020204" pitchFamily="34" charset="0"/>
              <a:buNone/>
            </a:pPr>
            <a:r>
              <a:rPr lang="en-US" sz="2200" b="1" dirty="0">
                <a:solidFill>
                  <a:srgbClr val="002060"/>
                </a:solidFill>
                <a:latin typeface="Arial" panose="020B0604020202020204" pitchFamily="34" charset="0"/>
                <a:cs typeface="Arial" panose="020B0604020202020204" pitchFamily="34" charset="0"/>
              </a:rPr>
              <a:t>CASE STUDY: JAKARTA GREEN BUILDING CODES</a:t>
            </a:r>
          </a:p>
          <a:p>
            <a:pPr marL="0" indent="0" fontAlgn="base">
              <a:spcBef>
                <a:spcPts val="0"/>
              </a:spcBef>
              <a:buFont typeface="Arial" panose="020B0604020202020204" pitchFamily="34" charset="0"/>
              <a:buNone/>
            </a:pPr>
            <a:endParaRPr lang="en-US" sz="2200" b="1" cap="all" dirty="0">
              <a:solidFill>
                <a:srgbClr val="002060"/>
              </a:solidFill>
              <a:latin typeface="Arial" panose="020B0604020202020204" pitchFamily="34" charset="0"/>
              <a:cs typeface="Arial" panose="020B0604020202020204" pitchFamily="34" charset="0"/>
            </a:endParaRPr>
          </a:p>
          <a:p>
            <a:pPr marL="0" indent="0" fontAlgn="base">
              <a:spcBef>
                <a:spcPts val="0"/>
              </a:spcBef>
              <a:buFont typeface="Arial" panose="020B0604020202020204" pitchFamily="34" charset="0"/>
              <a:buNone/>
            </a:pPr>
            <a:r>
              <a:rPr lang="en-US" sz="2200" b="1" cap="all" dirty="0">
                <a:solidFill>
                  <a:srgbClr val="002060"/>
                </a:solidFill>
                <a:latin typeface="Arial" panose="020B0604020202020204" pitchFamily="34" charset="0"/>
                <a:cs typeface="Arial" panose="020B0604020202020204" pitchFamily="34" charset="0"/>
              </a:rPr>
              <a:t>GOAL OF ACHIEVING 30% REDUCTION IN ENERGY, WATER AND CO</a:t>
            </a:r>
            <a:r>
              <a:rPr lang="en-US" sz="2200" b="1" cap="all" baseline="-25000" dirty="0">
                <a:solidFill>
                  <a:srgbClr val="002060"/>
                </a:solidFill>
                <a:latin typeface="Arial" panose="020B0604020202020204" pitchFamily="34" charset="0"/>
                <a:cs typeface="Arial" panose="020B0604020202020204" pitchFamily="34" charset="0"/>
              </a:rPr>
              <a:t>2</a:t>
            </a:r>
            <a:r>
              <a:rPr lang="en-US" sz="2200" b="1" cap="all" dirty="0">
                <a:solidFill>
                  <a:srgbClr val="002060"/>
                </a:solidFill>
                <a:latin typeface="Arial" panose="020B0604020202020204" pitchFamily="34" charset="0"/>
                <a:cs typeface="Arial" panose="020B0604020202020204" pitchFamily="34" charset="0"/>
              </a:rPr>
              <a:t> EMISSIONS BY 2030</a:t>
            </a:r>
          </a:p>
          <a:p>
            <a:pPr marL="0" indent="0">
              <a:buFont typeface="Arial" panose="020B0604020202020204" pitchFamily="34" charset="0"/>
              <a:buNone/>
            </a:pPr>
            <a:endParaRPr lang="en-US" dirty="0">
              <a:solidFill>
                <a:schemeClr val="bg1"/>
              </a:solidFill>
            </a:endParaRPr>
          </a:p>
          <a:p>
            <a:pPr marL="0" indent="0">
              <a:buFont typeface="Arial" panose="020B0604020202020204" pitchFamily="34" charset="0"/>
              <a:buNone/>
            </a:pPr>
            <a:endParaRPr lang="en-US" dirty="0">
              <a:solidFill>
                <a:schemeClr val="bg1"/>
              </a:solidFill>
            </a:endParaRPr>
          </a:p>
        </p:txBody>
      </p:sp>
    </p:spTree>
    <p:extLst>
      <p:ext uri="{BB962C8B-B14F-4D97-AF65-F5344CB8AC3E}">
        <p14:creationId xmlns:p14="http://schemas.microsoft.com/office/powerpoint/2010/main" val="26632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D9E8ED7-1855-4A76-8F65-4E5CAD7B95B5}"/>
              </a:ext>
            </a:extLst>
          </p:cNvPr>
          <p:cNvSpPr txBox="1">
            <a:spLocks/>
          </p:cNvSpPr>
          <p:nvPr/>
        </p:nvSpPr>
        <p:spPr>
          <a:xfrm>
            <a:off x="196598" y="400838"/>
            <a:ext cx="8782554" cy="11188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spcBef>
                <a:spcPts val="0"/>
              </a:spcBef>
              <a:buFont typeface="Arial" panose="020B0604020202020204" pitchFamily="34" charset="0"/>
              <a:buNone/>
            </a:pPr>
            <a:r>
              <a:rPr lang="en-US" sz="2400" b="1" dirty="0">
                <a:solidFill>
                  <a:srgbClr val="002060"/>
                </a:solidFill>
                <a:latin typeface="Arial" panose="020B0604020202020204" pitchFamily="34" charset="0"/>
                <a:cs typeface="Arial" panose="020B0604020202020204" pitchFamily="34" charset="0"/>
              </a:rPr>
              <a:t>IFC IS A LEADER IN THE GREEN BOND INDUSTRY, WHICH IS PROJECTED TO REACH US$250 BILLION THIS YEAR.</a:t>
            </a:r>
            <a:endParaRPr lang="en-US" sz="2400" b="1" cap="all" dirty="0">
              <a:solidFill>
                <a:srgbClr val="002060"/>
              </a:solidFill>
              <a:latin typeface="Arial" panose="020B0604020202020204" pitchFamily="34" charset="0"/>
              <a:cs typeface="Arial" panose="020B0604020202020204" pitchFamily="34" charset="0"/>
            </a:endParaRPr>
          </a:p>
          <a:p>
            <a:pPr marL="0" indent="0" fontAlgn="base">
              <a:buFont typeface="Arial" panose="020B0604020202020204" pitchFamily="34" charset="0"/>
              <a:buNone/>
            </a:pPr>
            <a:endParaRPr lang="en-US" cap="all"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3" name="Picture 2">
            <a:extLst>
              <a:ext uri="{FF2B5EF4-FFF2-40B4-BE49-F238E27FC236}">
                <a16:creationId xmlns:a16="http://schemas.microsoft.com/office/drawing/2014/main" id="{D7D70DD8-8317-4D17-A1D9-FA351DFBAF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566" y="6219431"/>
            <a:ext cx="1984586" cy="504578"/>
          </a:xfrm>
          <a:prstGeom prst="rect">
            <a:avLst/>
          </a:prstGeom>
        </p:spPr>
      </p:pic>
      <p:graphicFrame>
        <p:nvGraphicFramePr>
          <p:cNvPr id="4" name="Content Placeholder 10">
            <a:extLst>
              <a:ext uri="{FF2B5EF4-FFF2-40B4-BE49-F238E27FC236}">
                <a16:creationId xmlns:a16="http://schemas.microsoft.com/office/drawing/2014/main" id="{F554BBFE-AEB0-4965-9B7F-0517C426BA31}"/>
              </a:ext>
            </a:extLst>
          </p:cNvPr>
          <p:cNvGraphicFramePr>
            <a:graphicFrameLocks/>
          </p:cNvGraphicFramePr>
          <p:nvPr>
            <p:extLst>
              <p:ext uri="{D42A27DB-BD31-4B8C-83A1-F6EECF244321}">
                <p14:modId xmlns:p14="http://schemas.microsoft.com/office/powerpoint/2010/main" val="3580898104"/>
              </p:ext>
            </p:extLst>
          </p:nvPr>
        </p:nvGraphicFramePr>
        <p:xfrm>
          <a:off x="367506" y="1519674"/>
          <a:ext cx="8440738" cy="460057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5A5217E-F9F7-487B-AE22-052008B36CC3}"/>
              </a:ext>
            </a:extLst>
          </p:cNvPr>
          <p:cNvSpPr txBox="1"/>
          <p:nvPr/>
        </p:nvSpPr>
        <p:spPr>
          <a:xfrm>
            <a:off x="864295" y="6287054"/>
            <a:ext cx="4221271"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Source: Climate Bonds Initiative, Moody’s</a:t>
            </a:r>
          </a:p>
        </p:txBody>
      </p:sp>
    </p:spTree>
    <p:extLst>
      <p:ext uri="{BB962C8B-B14F-4D97-AF65-F5344CB8AC3E}">
        <p14:creationId xmlns:p14="http://schemas.microsoft.com/office/powerpoint/2010/main" val="1865435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E41CFD2-7AEA-4691-8CE9-DF6837561F92}"/>
              </a:ext>
            </a:extLst>
          </p:cNvPr>
          <p:cNvSpPr>
            <a:spLocks/>
          </p:cNvSpPr>
          <p:nvPr/>
        </p:nvSpPr>
        <p:spPr bwMode="auto">
          <a:xfrm>
            <a:off x="484284" y="1286149"/>
            <a:ext cx="5898909" cy="929816"/>
          </a:xfrm>
          <a:prstGeom prst="rect">
            <a:avLst/>
          </a:prstGeom>
          <a:noFill/>
          <a:ln w="28575">
            <a:solidFill>
              <a:schemeClr val="bg1">
                <a:lumMod val="50000"/>
              </a:schemeClr>
            </a:solidFill>
            <a:prstDash val="sysDash"/>
            <a:miter lim="800000"/>
            <a:headEnd/>
            <a:tailEnd/>
          </a:ln>
        </p:spPr>
        <p:txBody>
          <a:bodyPr lIns="60458" tIns="36000" rIns="30229" bIns="36000" anchor="ctr" anchorCtr="0"/>
          <a:lstStyle/>
          <a:p>
            <a:pPr marL="1774825" lvl="1" indent="-233363" defTabSz="1023938" fontAlgn="auto">
              <a:spcBef>
                <a:spcPts val="0"/>
              </a:spcBef>
              <a:spcAft>
                <a:spcPts val="0"/>
              </a:spcAft>
              <a:buFontTx/>
              <a:buChar char="•"/>
              <a:defRPr/>
            </a:pPr>
            <a:r>
              <a:rPr lang="en-US" sz="1500" b="0" kern="0" dirty="0">
                <a:solidFill>
                  <a:schemeClr val="tx1">
                    <a:lumMod val="65000"/>
                    <a:lumOff val="35000"/>
                  </a:schemeClr>
                </a:solidFill>
                <a:latin typeface="Arial" panose="020B0604020202020204" pitchFamily="34" charset="0"/>
                <a:ea typeface="ＭＳ Ｐゴシック" pitchFamily="34" charset="-128"/>
                <a:cs typeface="Arial" panose="020B0604020202020204" pitchFamily="34" charset="0"/>
              </a:rPr>
              <a:t>EDGE can be </a:t>
            </a:r>
            <a:r>
              <a:rPr lang="en-US" sz="1500" kern="0" dirty="0">
                <a:solidFill>
                  <a:schemeClr val="tx1">
                    <a:lumMod val="65000"/>
                    <a:lumOff val="35000"/>
                  </a:schemeClr>
                </a:solidFill>
                <a:latin typeface="Arial" panose="020B0604020202020204" pitchFamily="34" charset="0"/>
                <a:ea typeface="ＭＳ Ｐゴシック" pitchFamily="34" charset="-128"/>
                <a:cs typeface="Arial" panose="020B0604020202020204" pitchFamily="34" charset="0"/>
              </a:rPr>
              <a:t>used to establish criteria for use of proceeds.</a:t>
            </a:r>
            <a:endParaRPr lang="en-US" sz="1500" b="0" kern="0" dirty="0">
              <a:solidFill>
                <a:schemeClr val="tx1">
                  <a:lumMod val="65000"/>
                  <a:lumOff val="35000"/>
                </a:schemeClr>
              </a:solidFill>
              <a:latin typeface="Arial" panose="020B0604020202020204" pitchFamily="34" charset="0"/>
              <a:ea typeface="ＭＳ Ｐゴシック" pitchFamily="34" charset="-128"/>
              <a:cs typeface="Arial" panose="020B0604020202020204" pitchFamily="34" charset="0"/>
            </a:endParaRPr>
          </a:p>
        </p:txBody>
      </p:sp>
      <p:sp>
        <p:nvSpPr>
          <p:cNvPr id="4" name="ZoneTexte 44">
            <a:extLst>
              <a:ext uri="{FF2B5EF4-FFF2-40B4-BE49-F238E27FC236}">
                <a16:creationId xmlns:a16="http://schemas.microsoft.com/office/drawing/2014/main" id="{53E416E7-127E-4AB3-A939-4D8D7E07F67F}"/>
              </a:ext>
            </a:extLst>
          </p:cNvPr>
          <p:cNvSpPr txBox="1">
            <a:spLocks noChangeArrowheads="1"/>
          </p:cNvSpPr>
          <p:nvPr/>
        </p:nvSpPr>
        <p:spPr bwMode="auto">
          <a:xfrm>
            <a:off x="510419" y="1317812"/>
            <a:ext cx="1536052" cy="868416"/>
          </a:xfrm>
          <a:prstGeom prst="rect">
            <a:avLst/>
          </a:prstGeom>
          <a:solidFill>
            <a:srgbClr val="389FDF"/>
          </a:solidFill>
          <a:ln w="9525">
            <a:noFill/>
            <a:miter lim="800000"/>
            <a:headEnd/>
            <a:tailEnd/>
          </a:ln>
        </p:spPr>
        <p:txBody>
          <a:bodyPr lIns="102396" tIns="51198" rIns="102396" bIns="51198" anchor="ctr"/>
          <a:lstStyle/>
          <a:p>
            <a:pPr marL="180975" indent="-180975" defTabSz="1023938" fontAlgn="auto">
              <a:spcBef>
                <a:spcPts val="0"/>
              </a:spcBef>
              <a:spcAft>
                <a:spcPts val="0"/>
              </a:spcAft>
              <a:buFont typeface="Arial" charset="0"/>
              <a:buAutoNum type="arabicPeriod"/>
              <a:defRPr/>
            </a:pPr>
            <a:r>
              <a:rPr lang="en-US" sz="1800" kern="0" dirty="0">
                <a:solidFill>
                  <a:srgbClr val="FFFFFF"/>
                </a:solidFill>
                <a:latin typeface="Arial" panose="020B0604020202020204" pitchFamily="34" charset="0"/>
                <a:ea typeface="ＭＳ Ｐゴシック" pitchFamily="34" charset="-128"/>
                <a:cs typeface="Arial" panose="020B0604020202020204" pitchFamily="34" charset="0"/>
              </a:rPr>
              <a:t>Criteria</a:t>
            </a:r>
          </a:p>
        </p:txBody>
      </p:sp>
      <p:sp>
        <p:nvSpPr>
          <p:cNvPr id="5" name="Espace réservé du contenu 2">
            <a:extLst>
              <a:ext uri="{FF2B5EF4-FFF2-40B4-BE49-F238E27FC236}">
                <a16:creationId xmlns:a16="http://schemas.microsoft.com/office/drawing/2014/main" id="{4C767BE2-299F-4D28-842E-7A02FB8D3084}"/>
              </a:ext>
            </a:extLst>
          </p:cNvPr>
          <p:cNvSpPr>
            <a:spLocks/>
          </p:cNvSpPr>
          <p:nvPr/>
        </p:nvSpPr>
        <p:spPr bwMode="auto">
          <a:xfrm>
            <a:off x="476743" y="2622902"/>
            <a:ext cx="5906450" cy="929816"/>
          </a:xfrm>
          <a:prstGeom prst="rect">
            <a:avLst/>
          </a:prstGeom>
          <a:noFill/>
          <a:ln w="28575">
            <a:solidFill>
              <a:schemeClr val="bg1">
                <a:lumMod val="50000"/>
              </a:schemeClr>
            </a:solidFill>
            <a:prstDash val="sysDash"/>
            <a:miter lim="800000"/>
            <a:headEnd/>
            <a:tailEnd/>
          </a:ln>
        </p:spPr>
        <p:txBody>
          <a:bodyPr lIns="60458" tIns="36000" rIns="30229" bIns="36000" anchor="ctr" anchorCtr="0"/>
          <a:lstStyle/>
          <a:p>
            <a:pPr marL="1774825" lvl="1" indent="-233363" defTabSz="1023938">
              <a:spcBef>
                <a:spcPts val="0"/>
              </a:spcBef>
              <a:buFontTx/>
              <a:buChar char="•"/>
              <a:defRPr/>
            </a:pPr>
            <a:r>
              <a:rPr lang="en-US" sz="1500" b="0" kern="0" dirty="0">
                <a:solidFill>
                  <a:schemeClr val="tx1">
                    <a:lumMod val="65000"/>
                    <a:lumOff val="35000"/>
                  </a:schemeClr>
                </a:solidFill>
                <a:latin typeface="Arial" panose="020B0604020202020204" pitchFamily="34" charset="0"/>
                <a:ea typeface="ＭＳ Ｐゴシック" pitchFamily="34" charset="-128"/>
                <a:cs typeface="Arial" panose="020B0604020202020204" pitchFamily="34" charset="0"/>
              </a:rPr>
              <a:t>EDGE has been accepted by international bodies as a second opinion, streamlining the process for the selection of assets.</a:t>
            </a:r>
          </a:p>
        </p:txBody>
      </p:sp>
      <p:sp>
        <p:nvSpPr>
          <p:cNvPr id="6" name="ZoneTexte 44">
            <a:extLst>
              <a:ext uri="{FF2B5EF4-FFF2-40B4-BE49-F238E27FC236}">
                <a16:creationId xmlns:a16="http://schemas.microsoft.com/office/drawing/2014/main" id="{81328763-2070-4109-91D1-1976FC4E8EAE}"/>
              </a:ext>
            </a:extLst>
          </p:cNvPr>
          <p:cNvSpPr txBox="1">
            <a:spLocks noChangeArrowheads="1"/>
          </p:cNvSpPr>
          <p:nvPr/>
        </p:nvSpPr>
        <p:spPr bwMode="auto">
          <a:xfrm>
            <a:off x="504663" y="2655735"/>
            <a:ext cx="1531312" cy="866694"/>
          </a:xfrm>
          <a:prstGeom prst="rect">
            <a:avLst/>
          </a:prstGeom>
          <a:solidFill>
            <a:srgbClr val="389FDF"/>
          </a:solidFill>
          <a:ln w="9525">
            <a:noFill/>
            <a:miter lim="800000"/>
            <a:headEnd/>
            <a:tailEnd/>
          </a:ln>
        </p:spPr>
        <p:txBody>
          <a:bodyPr lIns="102396" tIns="51198" rIns="102396" bIns="51198" anchor="ctr"/>
          <a:lstStyle/>
          <a:p>
            <a:pPr marL="228600" indent="-228600" defTabSz="1023938" fontAlgn="auto">
              <a:spcBef>
                <a:spcPts val="0"/>
              </a:spcBef>
              <a:spcAft>
                <a:spcPts val="0"/>
              </a:spcAft>
              <a:buFont typeface="+mj-lt"/>
              <a:buAutoNum type="arabicPeriod" startAt="2"/>
              <a:defRPr/>
            </a:pPr>
            <a:r>
              <a:rPr lang="en-US" sz="1800" kern="0" dirty="0">
                <a:solidFill>
                  <a:srgbClr val="FFFFFF"/>
                </a:solidFill>
                <a:latin typeface="Arial" panose="020B0604020202020204" pitchFamily="34" charset="0"/>
                <a:ea typeface="ＭＳ Ｐゴシック" pitchFamily="34" charset="-128"/>
                <a:cs typeface="Arial" panose="020B0604020202020204" pitchFamily="34" charset="0"/>
              </a:rPr>
              <a:t>Second Opinion</a:t>
            </a:r>
          </a:p>
        </p:txBody>
      </p:sp>
      <p:sp>
        <p:nvSpPr>
          <p:cNvPr id="7" name="Espace réservé du contenu 2">
            <a:extLst>
              <a:ext uri="{FF2B5EF4-FFF2-40B4-BE49-F238E27FC236}">
                <a16:creationId xmlns:a16="http://schemas.microsoft.com/office/drawing/2014/main" id="{79E7822D-0C4C-4824-A1D5-3B6A35D79B5D}"/>
              </a:ext>
            </a:extLst>
          </p:cNvPr>
          <p:cNvSpPr>
            <a:spLocks/>
          </p:cNvSpPr>
          <p:nvPr/>
        </p:nvSpPr>
        <p:spPr bwMode="auto">
          <a:xfrm>
            <a:off x="484284" y="3996116"/>
            <a:ext cx="5852389" cy="929816"/>
          </a:xfrm>
          <a:prstGeom prst="rect">
            <a:avLst/>
          </a:prstGeom>
          <a:noFill/>
          <a:ln w="28575">
            <a:solidFill>
              <a:schemeClr val="bg1">
                <a:lumMod val="50000"/>
              </a:schemeClr>
            </a:solidFill>
            <a:prstDash val="sysDash"/>
            <a:miter lim="800000"/>
            <a:headEnd/>
            <a:tailEnd/>
          </a:ln>
          <a:extLst>
            <a:ext uri="{909E8E84-426E-40dd-AFC4-6F175D3DCCD1}">
              <a14:hiddenFill xmlns="" xmlns:a14="http://schemas.microsoft.com/office/drawing/2010/main">
                <a:solidFill>
                  <a:srgbClr val="FFFFFF"/>
                </a:solidFill>
              </a14:hiddenFill>
            </a:ext>
          </a:extLst>
        </p:spPr>
        <p:txBody>
          <a:bodyPr lIns="60458" tIns="51198" rIns="30229" bIns="51198" anchor="ctr" anchorCtr="0"/>
          <a:lstStyle/>
          <a:p>
            <a:pPr marL="1774825" lvl="1" indent="-233363" defTabSz="1023938" fontAlgn="auto">
              <a:spcBef>
                <a:spcPts val="0"/>
              </a:spcBef>
              <a:spcAft>
                <a:spcPts val="0"/>
              </a:spcAft>
              <a:buFontTx/>
              <a:buChar char="•"/>
              <a:defRPr/>
            </a:pPr>
            <a:r>
              <a:rPr lang="en-US" sz="1500" b="0" kern="0" dirty="0">
                <a:solidFill>
                  <a:schemeClr val="tx1">
                    <a:lumMod val="65000"/>
                    <a:lumOff val="35000"/>
                  </a:schemeClr>
                </a:solidFill>
                <a:latin typeface="Arial" panose="020B0604020202020204" pitchFamily="34" charset="0"/>
                <a:ea typeface="ＭＳ Ｐゴシック" pitchFamily="34" charset="-128"/>
                <a:cs typeface="Arial" panose="020B0604020202020204" pitchFamily="34" charset="0"/>
              </a:rPr>
              <a:t>EDGE certification ensures an easy compliance process without adding an extra burden on the issuer.</a:t>
            </a:r>
          </a:p>
        </p:txBody>
      </p:sp>
      <p:sp>
        <p:nvSpPr>
          <p:cNvPr id="8" name="ZoneTexte 44">
            <a:extLst>
              <a:ext uri="{FF2B5EF4-FFF2-40B4-BE49-F238E27FC236}">
                <a16:creationId xmlns:a16="http://schemas.microsoft.com/office/drawing/2014/main" id="{C931E194-972A-42BC-B373-24276CED106D}"/>
              </a:ext>
            </a:extLst>
          </p:cNvPr>
          <p:cNvSpPr txBox="1">
            <a:spLocks noChangeArrowheads="1"/>
          </p:cNvSpPr>
          <p:nvPr/>
        </p:nvSpPr>
        <p:spPr bwMode="auto">
          <a:xfrm>
            <a:off x="512616" y="4020610"/>
            <a:ext cx="1531311" cy="878718"/>
          </a:xfrm>
          <a:prstGeom prst="rect">
            <a:avLst/>
          </a:prstGeom>
          <a:solidFill>
            <a:srgbClr val="389FDF"/>
          </a:solidFill>
          <a:ln w="9525">
            <a:noFill/>
            <a:miter lim="800000"/>
            <a:headEnd/>
            <a:tailEnd/>
          </a:ln>
        </p:spPr>
        <p:txBody>
          <a:bodyPr lIns="102396" tIns="51198" rIns="102396" bIns="51198" anchor="ctr"/>
          <a:lstStyle/>
          <a:p>
            <a:pPr marL="228600" indent="-228600" defTabSz="1023938" fontAlgn="auto">
              <a:spcBef>
                <a:spcPts val="0"/>
              </a:spcBef>
              <a:spcAft>
                <a:spcPts val="0"/>
              </a:spcAft>
              <a:buFont typeface="+mj-lt"/>
              <a:buAutoNum type="arabicPeriod" startAt="3"/>
              <a:defRPr/>
            </a:pPr>
            <a:r>
              <a:rPr lang="en-US" sz="1800" kern="0" dirty="0">
                <a:solidFill>
                  <a:srgbClr val="FFFFFF"/>
                </a:solidFill>
                <a:latin typeface="Arial" panose="020B0604020202020204" pitchFamily="34" charset="0"/>
                <a:ea typeface="ＭＳ Ｐゴシック" pitchFamily="34" charset="-128"/>
                <a:cs typeface="Arial" panose="020B0604020202020204" pitchFamily="34" charset="0"/>
              </a:rPr>
              <a:t>Allocation process </a:t>
            </a:r>
          </a:p>
        </p:txBody>
      </p:sp>
      <p:sp>
        <p:nvSpPr>
          <p:cNvPr id="9" name="Espace réservé du contenu 2">
            <a:extLst>
              <a:ext uri="{FF2B5EF4-FFF2-40B4-BE49-F238E27FC236}">
                <a16:creationId xmlns:a16="http://schemas.microsoft.com/office/drawing/2014/main" id="{A43829F6-5D87-4F1C-A005-6B45C88833DE}"/>
              </a:ext>
            </a:extLst>
          </p:cNvPr>
          <p:cNvSpPr>
            <a:spLocks/>
          </p:cNvSpPr>
          <p:nvPr/>
        </p:nvSpPr>
        <p:spPr bwMode="auto">
          <a:xfrm>
            <a:off x="500687" y="5352773"/>
            <a:ext cx="5835985" cy="929816"/>
          </a:xfrm>
          <a:prstGeom prst="rect">
            <a:avLst/>
          </a:prstGeom>
          <a:noFill/>
          <a:ln w="28575">
            <a:solidFill>
              <a:schemeClr val="bg1">
                <a:lumMod val="50000"/>
              </a:schemeClr>
            </a:solidFill>
            <a:prstDash val="sysDash"/>
            <a:miter lim="800000"/>
            <a:headEnd/>
            <a:tailEnd/>
          </a:ln>
        </p:spPr>
        <p:txBody>
          <a:bodyPr lIns="60458" tIns="51198" rIns="30229" bIns="51198" anchor="ctr" anchorCtr="0"/>
          <a:lstStyle/>
          <a:p>
            <a:pPr marL="1774825" lvl="1" indent="-233363" defTabSz="1023938">
              <a:buFontTx/>
              <a:buChar char="•"/>
              <a:defRPr/>
            </a:pPr>
            <a:r>
              <a:rPr lang="en-US" sz="1500" kern="0" dirty="0">
                <a:solidFill>
                  <a:schemeClr val="tx1">
                    <a:lumMod val="65000"/>
                    <a:lumOff val="35000"/>
                  </a:schemeClr>
                </a:solidFill>
                <a:latin typeface="Arial" panose="020B0604020202020204" pitchFamily="34" charset="0"/>
                <a:ea typeface="ＭＳ Ｐゴシック" pitchFamily="34" charset="-128"/>
                <a:cs typeface="Arial" panose="020B0604020202020204" pitchFamily="34" charset="0"/>
              </a:rPr>
              <a:t>EDGE supports environmental impact reporting through the EDGE software.</a:t>
            </a:r>
          </a:p>
        </p:txBody>
      </p:sp>
      <p:sp>
        <p:nvSpPr>
          <p:cNvPr id="10" name="ZoneTexte 44">
            <a:extLst>
              <a:ext uri="{FF2B5EF4-FFF2-40B4-BE49-F238E27FC236}">
                <a16:creationId xmlns:a16="http://schemas.microsoft.com/office/drawing/2014/main" id="{91D8C867-210C-4615-BC5C-D3F11E721C84}"/>
              </a:ext>
            </a:extLst>
          </p:cNvPr>
          <p:cNvSpPr txBox="1">
            <a:spLocks noChangeArrowheads="1"/>
          </p:cNvSpPr>
          <p:nvPr/>
        </p:nvSpPr>
        <p:spPr bwMode="auto">
          <a:xfrm>
            <a:off x="534580" y="5380404"/>
            <a:ext cx="1531311" cy="873298"/>
          </a:xfrm>
          <a:prstGeom prst="rect">
            <a:avLst/>
          </a:prstGeom>
          <a:solidFill>
            <a:srgbClr val="389FDF"/>
          </a:solidFill>
          <a:ln w="9525">
            <a:noFill/>
            <a:miter lim="800000"/>
            <a:headEnd/>
            <a:tailEnd/>
          </a:ln>
        </p:spPr>
        <p:txBody>
          <a:bodyPr lIns="102396" tIns="51198" rIns="102396" bIns="51198" anchor="ctr"/>
          <a:lstStyle/>
          <a:p>
            <a:pPr marL="228600" indent="-228600" defTabSz="1023938" fontAlgn="auto">
              <a:spcBef>
                <a:spcPts val="0"/>
              </a:spcBef>
              <a:spcAft>
                <a:spcPts val="0"/>
              </a:spcAft>
              <a:buFont typeface="+mj-lt"/>
              <a:buAutoNum type="arabicPeriod" startAt="4"/>
              <a:tabLst>
                <a:tab pos="180975" algn="l"/>
              </a:tabLst>
              <a:defRPr/>
            </a:pPr>
            <a:r>
              <a:rPr lang="en-US" sz="1800" kern="0" dirty="0">
                <a:solidFill>
                  <a:srgbClr val="FFFFFF"/>
                </a:solidFill>
                <a:latin typeface="Arial" panose="020B0604020202020204" pitchFamily="34" charset="0"/>
                <a:ea typeface="ＭＳ Ｐゴシック" pitchFamily="34" charset="-128"/>
                <a:cs typeface="Arial" panose="020B0604020202020204" pitchFamily="34" charset="0"/>
              </a:rPr>
              <a:t>Reporting</a:t>
            </a:r>
          </a:p>
        </p:txBody>
      </p:sp>
      <p:sp>
        <p:nvSpPr>
          <p:cNvPr id="23" name="Title 1">
            <a:extLst>
              <a:ext uri="{FF2B5EF4-FFF2-40B4-BE49-F238E27FC236}">
                <a16:creationId xmlns:a16="http://schemas.microsoft.com/office/drawing/2014/main" id="{24C67B5D-9F21-49AF-8407-C4131F6D6305}"/>
              </a:ext>
            </a:extLst>
          </p:cNvPr>
          <p:cNvSpPr txBox="1">
            <a:spLocks/>
          </p:cNvSpPr>
          <p:nvPr/>
        </p:nvSpPr>
        <p:spPr bwMode="auto">
          <a:xfrm>
            <a:off x="337660" y="184433"/>
            <a:ext cx="8439652" cy="10318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defTabSz="914400" rtl="0" eaLnBrk="1" fontAlgn="base" latinLnBrk="0" hangingPunct="1">
              <a:lnSpc>
                <a:spcPct val="100000"/>
              </a:lnSpc>
              <a:spcBef>
                <a:spcPts val="0"/>
              </a:spcBef>
              <a:spcAft>
                <a:spcPct val="0"/>
              </a:spcAft>
              <a:buClrTx/>
              <a:buSzTx/>
              <a:buFont typeface="Arial"/>
              <a:buNone/>
              <a:tabLst/>
              <a:defRPr/>
            </a:pPr>
            <a:r>
              <a:rPr lang="en-US" b="1" kern="0" dirty="0">
                <a:solidFill>
                  <a:srgbClr val="002060"/>
                </a:solidFill>
                <a:latin typeface="Arial"/>
              </a:rPr>
              <a:t>EDGE CAN BE USED THROUGHOUT THE GREEN BOND PROCESS.</a:t>
            </a:r>
            <a:endParaRPr kumimoji="0" lang="en-US" sz="2200" b="0" i="0" u="none" strike="noStrike" kern="0" cap="none" spc="0" normalizeH="0" baseline="0" noProof="0" dirty="0">
              <a:ln>
                <a:noFill/>
              </a:ln>
              <a:solidFill>
                <a:schemeClr val="bg1"/>
              </a:solidFill>
              <a:effectLst/>
              <a:uLnTx/>
              <a:uFillTx/>
              <a:latin typeface="Arial"/>
              <a:ea typeface="+mj-ea"/>
            </a:endParaRPr>
          </a:p>
        </p:txBody>
      </p:sp>
      <p:pic>
        <p:nvPicPr>
          <p:cNvPr id="24" name="Picture 23">
            <a:extLst>
              <a:ext uri="{FF2B5EF4-FFF2-40B4-BE49-F238E27FC236}">
                <a16:creationId xmlns:a16="http://schemas.microsoft.com/office/drawing/2014/main" id="{53C68747-615C-475B-A033-175EBB17A5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566" y="6219431"/>
            <a:ext cx="1984586" cy="504578"/>
          </a:xfrm>
          <a:prstGeom prst="rect">
            <a:avLst/>
          </a:prstGeom>
        </p:spPr>
      </p:pic>
      <p:grpSp>
        <p:nvGrpSpPr>
          <p:cNvPr id="32" name="Group 31">
            <a:extLst>
              <a:ext uri="{FF2B5EF4-FFF2-40B4-BE49-F238E27FC236}">
                <a16:creationId xmlns:a16="http://schemas.microsoft.com/office/drawing/2014/main" id="{F3058D8C-659B-48E7-B3FD-6F2DB279E059}"/>
              </a:ext>
            </a:extLst>
          </p:cNvPr>
          <p:cNvGrpSpPr/>
          <p:nvPr/>
        </p:nvGrpSpPr>
        <p:grpSpPr>
          <a:xfrm>
            <a:off x="6563913" y="1431343"/>
            <a:ext cx="1746676" cy="577495"/>
            <a:chOff x="6563913" y="1431343"/>
            <a:chExt cx="1746676" cy="577495"/>
          </a:xfrm>
        </p:grpSpPr>
        <p:pic>
          <p:nvPicPr>
            <p:cNvPr id="26" name="Picture 4" descr="Image result for checkmark">
              <a:extLst>
                <a:ext uri="{FF2B5EF4-FFF2-40B4-BE49-F238E27FC236}">
                  <a16:creationId xmlns:a16="http://schemas.microsoft.com/office/drawing/2014/main" id="{7743CDF0-BC2E-4A35-8160-5CE65EAB326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63913" y="1431343"/>
              <a:ext cx="587921" cy="57749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984EFA93-D88E-4EDE-A219-05F31E1088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4485" y="1480131"/>
              <a:ext cx="1066104" cy="467613"/>
            </a:xfrm>
            <a:prstGeom prst="rect">
              <a:avLst/>
            </a:prstGeom>
          </p:spPr>
        </p:pic>
      </p:grpSp>
      <p:grpSp>
        <p:nvGrpSpPr>
          <p:cNvPr id="33" name="Group 32">
            <a:extLst>
              <a:ext uri="{FF2B5EF4-FFF2-40B4-BE49-F238E27FC236}">
                <a16:creationId xmlns:a16="http://schemas.microsoft.com/office/drawing/2014/main" id="{F1289329-347E-47FD-9068-E3120C526341}"/>
              </a:ext>
            </a:extLst>
          </p:cNvPr>
          <p:cNvGrpSpPr/>
          <p:nvPr/>
        </p:nvGrpSpPr>
        <p:grpSpPr>
          <a:xfrm>
            <a:off x="6563913" y="2743618"/>
            <a:ext cx="1746676" cy="577495"/>
            <a:chOff x="6563913" y="1431343"/>
            <a:chExt cx="1746676" cy="577495"/>
          </a:xfrm>
        </p:grpSpPr>
        <p:pic>
          <p:nvPicPr>
            <p:cNvPr id="34" name="Picture 4" descr="Image result for checkmark">
              <a:extLst>
                <a:ext uri="{FF2B5EF4-FFF2-40B4-BE49-F238E27FC236}">
                  <a16:creationId xmlns:a16="http://schemas.microsoft.com/office/drawing/2014/main" id="{8B7CE2AD-BF6D-4F13-93B9-8517C53DFA0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63913" y="1431343"/>
              <a:ext cx="587921" cy="57749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8FF1E797-D768-48F2-B2DB-02218A3EC4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4485" y="1480131"/>
              <a:ext cx="1066104" cy="467613"/>
            </a:xfrm>
            <a:prstGeom prst="rect">
              <a:avLst/>
            </a:prstGeom>
          </p:spPr>
        </p:pic>
      </p:grpSp>
      <p:grpSp>
        <p:nvGrpSpPr>
          <p:cNvPr id="36" name="Group 35">
            <a:extLst>
              <a:ext uri="{FF2B5EF4-FFF2-40B4-BE49-F238E27FC236}">
                <a16:creationId xmlns:a16="http://schemas.microsoft.com/office/drawing/2014/main" id="{22570067-BE8F-4E00-85ED-B711EF996AE1}"/>
              </a:ext>
            </a:extLst>
          </p:cNvPr>
          <p:cNvGrpSpPr/>
          <p:nvPr/>
        </p:nvGrpSpPr>
        <p:grpSpPr>
          <a:xfrm>
            <a:off x="6563913" y="4160221"/>
            <a:ext cx="1746676" cy="577495"/>
            <a:chOff x="6563913" y="1431343"/>
            <a:chExt cx="1746676" cy="577495"/>
          </a:xfrm>
        </p:grpSpPr>
        <p:pic>
          <p:nvPicPr>
            <p:cNvPr id="37" name="Picture 4" descr="Image result for checkmark">
              <a:extLst>
                <a:ext uri="{FF2B5EF4-FFF2-40B4-BE49-F238E27FC236}">
                  <a16:creationId xmlns:a16="http://schemas.microsoft.com/office/drawing/2014/main" id="{018656B6-DCA8-4D48-861E-CB1AEB4A081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63913" y="1431343"/>
              <a:ext cx="587921" cy="57749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7306548E-CBE7-4226-BB68-F0BB462031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4485" y="1480131"/>
              <a:ext cx="1066104" cy="467613"/>
            </a:xfrm>
            <a:prstGeom prst="rect">
              <a:avLst/>
            </a:prstGeom>
          </p:spPr>
        </p:pic>
      </p:grpSp>
      <p:grpSp>
        <p:nvGrpSpPr>
          <p:cNvPr id="39" name="Group 38">
            <a:extLst>
              <a:ext uri="{FF2B5EF4-FFF2-40B4-BE49-F238E27FC236}">
                <a16:creationId xmlns:a16="http://schemas.microsoft.com/office/drawing/2014/main" id="{FA9C8D54-5053-4741-8891-79566588F640}"/>
              </a:ext>
            </a:extLst>
          </p:cNvPr>
          <p:cNvGrpSpPr/>
          <p:nvPr/>
        </p:nvGrpSpPr>
        <p:grpSpPr>
          <a:xfrm>
            <a:off x="6563913" y="5441813"/>
            <a:ext cx="1746676" cy="577495"/>
            <a:chOff x="6563913" y="1431343"/>
            <a:chExt cx="1746676" cy="577495"/>
          </a:xfrm>
        </p:grpSpPr>
        <p:pic>
          <p:nvPicPr>
            <p:cNvPr id="40" name="Picture 4" descr="Image result for checkmark">
              <a:extLst>
                <a:ext uri="{FF2B5EF4-FFF2-40B4-BE49-F238E27FC236}">
                  <a16:creationId xmlns:a16="http://schemas.microsoft.com/office/drawing/2014/main" id="{C0F28B3E-801D-4EAC-88AC-1203359B96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63913" y="1431343"/>
              <a:ext cx="587921" cy="5774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920328B5-F2A1-4485-8BA4-EA7A9EDEE2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44485" y="1480131"/>
              <a:ext cx="1066104" cy="467613"/>
            </a:xfrm>
            <a:prstGeom prst="rect">
              <a:avLst/>
            </a:prstGeom>
          </p:spPr>
        </p:pic>
      </p:grpSp>
    </p:spTree>
    <p:extLst>
      <p:ext uri="{BB962C8B-B14F-4D97-AF65-F5344CB8AC3E}">
        <p14:creationId xmlns:p14="http://schemas.microsoft.com/office/powerpoint/2010/main" val="1342983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0EC5F1-019D-4B62-B394-7EA41AE004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041" y="0"/>
            <a:ext cx="9164041" cy="6858000"/>
          </a:xfrm>
          <a:prstGeom prst="rect">
            <a:avLst/>
          </a:prstGeom>
        </p:spPr>
      </p:pic>
      <p:sp>
        <p:nvSpPr>
          <p:cNvPr id="9" name="Rectangle 8">
            <a:extLst>
              <a:ext uri="{FF2B5EF4-FFF2-40B4-BE49-F238E27FC236}">
                <a16:creationId xmlns:a16="http://schemas.microsoft.com/office/drawing/2014/main" id="{37930408-851A-4C65-BC4C-E310B4123AD7}"/>
              </a:ext>
            </a:extLst>
          </p:cNvPr>
          <p:cNvSpPr/>
          <p:nvPr/>
        </p:nvSpPr>
        <p:spPr>
          <a:xfrm>
            <a:off x="285026" y="2730981"/>
            <a:ext cx="2891800" cy="3862182"/>
          </a:xfrm>
          <a:prstGeom prst="rect">
            <a:avLst/>
          </a:prstGeom>
          <a:solidFill>
            <a:schemeClr val="bg1">
              <a:alpha val="83000"/>
            </a:schemeClr>
          </a:solidFill>
          <a:ln w="127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8E58E3-36E4-43D1-8BB1-0A0FEE21A625}"/>
              </a:ext>
            </a:extLst>
          </p:cNvPr>
          <p:cNvSpPr/>
          <p:nvPr/>
        </p:nvSpPr>
        <p:spPr>
          <a:xfrm>
            <a:off x="-20042" y="0"/>
            <a:ext cx="9164041" cy="128463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6A0A437-86E6-45B5-9AB2-8E0EEEE165ED}"/>
              </a:ext>
            </a:extLst>
          </p:cNvPr>
          <p:cNvSpPr txBox="1"/>
          <p:nvPr/>
        </p:nvSpPr>
        <p:spPr>
          <a:xfrm>
            <a:off x="424578" y="2953912"/>
            <a:ext cx="2686166" cy="3416320"/>
          </a:xfrm>
          <a:prstGeom prst="rect">
            <a:avLst/>
          </a:prstGeom>
          <a:noFill/>
        </p:spPr>
        <p:txBody>
          <a:bodyPr wrap="square" rtlCol="0">
            <a:spAutoFit/>
          </a:bodyPr>
          <a:lstStyle/>
          <a:p>
            <a:r>
              <a:rPr lang="en-US" b="1" dirty="0">
                <a:solidFill>
                  <a:srgbClr val="021F43"/>
                </a:solidFill>
                <a:latin typeface="Arial" panose="020B0604020202020204" pitchFamily="34" charset="0"/>
                <a:cs typeface="Arial" panose="020B0604020202020204" pitchFamily="34" charset="0"/>
              </a:rPr>
              <a:t>COLOMBIA ACTUALS:</a:t>
            </a:r>
          </a:p>
          <a:p>
            <a:endParaRPr lang="en-US" dirty="0">
              <a:solidFill>
                <a:srgbClr val="021F4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21F43"/>
                </a:solidFill>
                <a:latin typeface="Arial" panose="020B0604020202020204" pitchFamily="34" charset="0"/>
                <a:cs typeface="Arial" panose="020B0604020202020204" pitchFamily="34" charset="0"/>
              </a:rPr>
              <a:t>12,770 homes in the EDGE certification pipeline.</a:t>
            </a:r>
          </a:p>
          <a:p>
            <a:pPr marL="285750" indent="-285750">
              <a:buFont typeface="Arial" panose="020B0604020202020204" pitchFamily="34" charset="0"/>
              <a:buChar char="•"/>
            </a:pPr>
            <a:r>
              <a:rPr lang="en-US" dirty="0">
                <a:solidFill>
                  <a:srgbClr val="021F43"/>
                </a:solidFill>
                <a:latin typeface="Arial" panose="020B0604020202020204" pitchFamily="34" charset="0"/>
                <a:cs typeface="Arial" panose="020B0604020202020204" pitchFamily="34" charset="0"/>
              </a:rPr>
              <a:t>567,000 square meters has been registered for EDGE certification.</a:t>
            </a:r>
          </a:p>
          <a:p>
            <a:pPr marL="285750" indent="-285750">
              <a:buFont typeface="Arial" panose="020B0604020202020204" pitchFamily="34" charset="0"/>
              <a:buChar char="•"/>
            </a:pPr>
            <a:r>
              <a:rPr lang="en-US" dirty="0">
                <a:solidFill>
                  <a:srgbClr val="021F43"/>
                </a:solidFill>
                <a:latin typeface="Arial" panose="020B0604020202020204" pitchFamily="34" charset="0"/>
                <a:cs typeface="Arial" panose="020B0604020202020204" pitchFamily="34" charset="0"/>
              </a:rPr>
              <a:t>More than 1.2 million square meters has been EDGE certified.</a:t>
            </a:r>
          </a:p>
        </p:txBody>
      </p:sp>
      <p:sp>
        <p:nvSpPr>
          <p:cNvPr id="8" name="Title 1">
            <a:extLst>
              <a:ext uri="{FF2B5EF4-FFF2-40B4-BE49-F238E27FC236}">
                <a16:creationId xmlns:a16="http://schemas.microsoft.com/office/drawing/2014/main" id="{78760F17-84D4-4B46-A756-5EE0E30488B1}"/>
              </a:ext>
            </a:extLst>
          </p:cNvPr>
          <p:cNvSpPr txBox="1">
            <a:spLocks/>
          </p:cNvSpPr>
          <p:nvPr/>
        </p:nvSpPr>
        <p:spPr bwMode="auto">
          <a:xfrm>
            <a:off x="580147" y="180186"/>
            <a:ext cx="8439652" cy="10318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algn="r" defTabSz="914400" rtl="0" eaLnBrk="1" fontAlgn="base" latinLnBrk="0" hangingPunct="1">
              <a:lnSpc>
                <a:spcPct val="100000"/>
              </a:lnSpc>
              <a:spcBef>
                <a:spcPts val="0"/>
              </a:spcBef>
              <a:spcAft>
                <a:spcPct val="0"/>
              </a:spcAft>
              <a:buClrTx/>
              <a:buSzTx/>
              <a:buFont typeface="Arial"/>
              <a:buNone/>
              <a:tabLst/>
              <a:defRPr/>
            </a:pPr>
            <a:r>
              <a:rPr kumimoji="0" lang="en-US" sz="2200" b="1" i="0" u="none" strike="noStrike" kern="0" cap="none" spc="0" normalizeH="0" baseline="0" noProof="0" dirty="0">
                <a:ln>
                  <a:noFill/>
                </a:ln>
                <a:solidFill>
                  <a:srgbClr val="002060"/>
                </a:solidFill>
                <a:effectLst/>
                <a:uLnTx/>
                <a:uFillTx/>
                <a:latin typeface="Arial"/>
                <a:ea typeface="+mj-ea"/>
              </a:rPr>
              <a:t>CASE STUDY: BANCOLOMBIA</a:t>
            </a:r>
          </a:p>
          <a:p>
            <a:pPr marL="0" marR="0" lvl="0" indent="0" algn="r" defTabSz="914400" rtl="0" eaLnBrk="1" fontAlgn="base" latinLnBrk="0" hangingPunct="1">
              <a:lnSpc>
                <a:spcPct val="100000"/>
              </a:lnSpc>
              <a:spcBef>
                <a:spcPts val="0"/>
              </a:spcBef>
              <a:spcAft>
                <a:spcPct val="0"/>
              </a:spcAft>
              <a:buClrTx/>
              <a:buSzTx/>
              <a:buFont typeface="Arial"/>
              <a:buNone/>
              <a:tabLst/>
              <a:defRPr/>
            </a:pPr>
            <a:r>
              <a:rPr lang="en-US" b="1" kern="0" dirty="0">
                <a:solidFill>
                  <a:srgbClr val="002060"/>
                </a:solidFill>
                <a:latin typeface="Arial"/>
              </a:rPr>
              <a:t>IFC WAS THE SOLE INVESTOR IN THE COLOMBIAN BANK’S $115 MILLION GREEN BOND.</a:t>
            </a:r>
            <a:endParaRPr kumimoji="0" lang="en-US" sz="2200" b="1" i="0" u="none" strike="noStrike" kern="0" cap="none" spc="0" normalizeH="0" baseline="0" noProof="0" dirty="0">
              <a:ln>
                <a:noFill/>
              </a:ln>
              <a:solidFill>
                <a:srgbClr val="002060"/>
              </a:solidFill>
              <a:effectLst/>
              <a:uLnTx/>
              <a:uFillTx/>
              <a:latin typeface="Arial"/>
            </a:endParaRPr>
          </a:p>
          <a:p>
            <a:pPr marL="0" marR="0" lvl="0" indent="0" algn="r" defTabSz="914400" rtl="0" eaLnBrk="1" fontAlgn="base" latinLnBrk="0" hangingPunct="1">
              <a:lnSpc>
                <a:spcPct val="100000"/>
              </a:lnSpc>
              <a:spcBef>
                <a:spcPts val="0"/>
              </a:spcBef>
              <a:spcAft>
                <a:spcPct val="0"/>
              </a:spcAft>
              <a:buClrTx/>
              <a:buSzTx/>
              <a:buFont typeface="Arial"/>
              <a:buNone/>
              <a:tabLst/>
              <a:defRPr/>
            </a:pPr>
            <a:endParaRPr kumimoji="0" lang="en-US" sz="2200" b="0" i="0" u="none" strike="noStrike" kern="0" cap="none" spc="0" normalizeH="0" baseline="0" noProof="0" dirty="0">
              <a:ln>
                <a:noFill/>
              </a:ln>
              <a:solidFill>
                <a:schemeClr val="bg1"/>
              </a:solidFill>
              <a:effectLst/>
              <a:uLnTx/>
              <a:uFillTx/>
              <a:latin typeface="Arial"/>
              <a:ea typeface="+mj-ea"/>
            </a:endParaRPr>
          </a:p>
        </p:txBody>
      </p:sp>
    </p:spTree>
    <p:extLst>
      <p:ext uri="{BB962C8B-B14F-4D97-AF65-F5344CB8AC3E}">
        <p14:creationId xmlns:p14="http://schemas.microsoft.com/office/powerpoint/2010/main" val="1321957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618952-E0F4-460F-908C-8C44909A72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74488"/>
          </a:xfrm>
          <a:prstGeom prst="rect">
            <a:avLst/>
          </a:prstGeom>
        </p:spPr>
      </p:pic>
      <p:sp>
        <p:nvSpPr>
          <p:cNvPr id="7" name="Rectangle 6">
            <a:extLst>
              <a:ext uri="{FF2B5EF4-FFF2-40B4-BE49-F238E27FC236}">
                <a16:creationId xmlns:a16="http://schemas.microsoft.com/office/drawing/2014/main" id="{DB0A7234-C2F8-47D2-8975-ACAC1513CD61}"/>
              </a:ext>
            </a:extLst>
          </p:cNvPr>
          <p:cNvSpPr/>
          <p:nvPr/>
        </p:nvSpPr>
        <p:spPr>
          <a:xfrm>
            <a:off x="-20042" y="0"/>
            <a:ext cx="9164041" cy="128463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0873902-6C8D-4EC7-8F19-E7FF9BA121B5}"/>
              </a:ext>
            </a:extLst>
          </p:cNvPr>
          <p:cNvSpPr txBox="1">
            <a:spLocks/>
          </p:cNvSpPr>
          <p:nvPr/>
        </p:nvSpPr>
        <p:spPr bwMode="auto">
          <a:xfrm>
            <a:off x="337660" y="184433"/>
            <a:ext cx="8439652" cy="10318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algn="r" defTabSz="914400" rtl="0" eaLnBrk="1" fontAlgn="base" latinLnBrk="0" hangingPunct="1">
              <a:lnSpc>
                <a:spcPct val="100000"/>
              </a:lnSpc>
              <a:spcBef>
                <a:spcPts val="0"/>
              </a:spcBef>
              <a:spcAft>
                <a:spcPct val="0"/>
              </a:spcAft>
              <a:buClrTx/>
              <a:buSzTx/>
              <a:buFont typeface="Arial"/>
              <a:buNone/>
              <a:tabLst/>
              <a:defRPr/>
            </a:pPr>
            <a:r>
              <a:rPr kumimoji="0" lang="en-US" sz="2200" b="1" i="0" u="none" strike="noStrike" kern="0" cap="none" spc="0" normalizeH="0" baseline="0" noProof="0" dirty="0">
                <a:ln>
                  <a:noFill/>
                </a:ln>
                <a:solidFill>
                  <a:srgbClr val="002060"/>
                </a:solidFill>
                <a:effectLst/>
                <a:uLnTx/>
                <a:uFillTx/>
                <a:latin typeface="Arial"/>
                <a:ea typeface="+mj-ea"/>
              </a:rPr>
              <a:t>CASE STUDY: INTERNATIONAL HOUSING SOLUTIONS</a:t>
            </a:r>
          </a:p>
          <a:p>
            <a:pPr marL="0" marR="0" lvl="0" indent="0" algn="r" defTabSz="914400" rtl="0" eaLnBrk="1" fontAlgn="base" latinLnBrk="0" hangingPunct="1">
              <a:lnSpc>
                <a:spcPct val="100000"/>
              </a:lnSpc>
              <a:spcBef>
                <a:spcPts val="0"/>
              </a:spcBef>
              <a:spcAft>
                <a:spcPct val="0"/>
              </a:spcAft>
              <a:buClrTx/>
              <a:buSzTx/>
              <a:buFont typeface="Arial"/>
              <a:buNone/>
              <a:tabLst/>
              <a:defRPr/>
            </a:pPr>
            <a:r>
              <a:rPr lang="en-US" b="1" kern="0" dirty="0">
                <a:solidFill>
                  <a:srgbClr val="002060"/>
                </a:solidFill>
                <a:latin typeface="Arial"/>
              </a:rPr>
              <a:t>IFC INVESTED $25 MILLION IN THE REAL ESTATE INVESTMENT FIRM’S GREEN PROPERTY FUND.</a:t>
            </a:r>
            <a:endParaRPr kumimoji="0" lang="en-US" sz="2200" b="1" i="0" u="none" strike="noStrike" kern="0" cap="none" spc="0" normalizeH="0" baseline="0" noProof="0" dirty="0">
              <a:ln>
                <a:noFill/>
              </a:ln>
              <a:solidFill>
                <a:srgbClr val="002060"/>
              </a:solidFill>
              <a:effectLst/>
              <a:uLnTx/>
              <a:uFillTx/>
              <a:latin typeface="Arial"/>
            </a:endParaRPr>
          </a:p>
          <a:p>
            <a:pPr marL="0" marR="0" lvl="0" indent="0" algn="r" defTabSz="914400" rtl="0" eaLnBrk="1" fontAlgn="base" latinLnBrk="0" hangingPunct="1">
              <a:lnSpc>
                <a:spcPct val="100000"/>
              </a:lnSpc>
              <a:spcBef>
                <a:spcPts val="0"/>
              </a:spcBef>
              <a:spcAft>
                <a:spcPct val="0"/>
              </a:spcAft>
              <a:buClrTx/>
              <a:buSzTx/>
              <a:buFont typeface="Arial"/>
              <a:buNone/>
              <a:tabLst/>
              <a:defRPr/>
            </a:pPr>
            <a:endParaRPr kumimoji="0" lang="en-US" sz="2200" b="0" i="0" u="none" strike="noStrike" kern="0" cap="none" spc="0" normalizeH="0" baseline="0" noProof="0" dirty="0">
              <a:ln>
                <a:noFill/>
              </a:ln>
              <a:solidFill>
                <a:schemeClr val="bg1"/>
              </a:solidFill>
              <a:effectLst/>
              <a:uLnTx/>
              <a:uFillTx/>
              <a:latin typeface="Arial"/>
              <a:ea typeface="+mj-ea"/>
            </a:endParaRPr>
          </a:p>
        </p:txBody>
      </p:sp>
      <p:sp>
        <p:nvSpPr>
          <p:cNvPr id="8" name="Rectangle 7">
            <a:extLst>
              <a:ext uri="{FF2B5EF4-FFF2-40B4-BE49-F238E27FC236}">
                <a16:creationId xmlns:a16="http://schemas.microsoft.com/office/drawing/2014/main" id="{970B5481-5F79-41F3-9A21-BE0ABBB45A16}"/>
              </a:ext>
            </a:extLst>
          </p:cNvPr>
          <p:cNvSpPr/>
          <p:nvPr/>
        </p:nvSpPr>
        <p:spPr>
          <a:xfrm>
            <a:off x="308749" y="2707376"/>
            <a:ext cx="2889504" cy="3858768"/>
          </a:xfrm>
          <a:prstGeom prst="rect">
            <a:avLst/>
          </a:prstGeom>
          <a:solidFill>
            <a:schemeClr val="bg1">
              <a:alpha val="83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5BA2602-645D-4B51-B2A2-7E06CD39FD8C}"/>
              </a:ext>
            </a:extLst>
          </p:cNvPr>
          <p:cNvSpPr txBox="1"/>
          <p:nvPr/>
        </p:nvSpPr>
        <p:spPr>
          <a:xfrm>
            <a:off x="448939" y="2928600"/>
            <a:ext cx="2609124" cy="3416320"/>
          </a:xfrm>
          <a:prstGeom prst="rect">
            <a:avLst/>
          </a:prstGeom>
          <a:noFill/>
        </p:spPr>
        <p:txBody>
          <a:bodyPr wrap="square" rtlCol="0">
            <a:spAutoFit/>
          </a:bodyPr>
          <a:lstStyle/>
          <a:p>
            <a:r>
              <a:rPr lang="en-US" b="1" dirty="0">
                <a:solidFill>
                  <a:srgbClr val="021F43"/>
                </a:solidFill>
                <a:latin typeface="Arial" panose="020B0604020202020204" pitchFamily="34" charset="0"/>
                <a:cs typeface="Arial" panose="020B0604020202020204" pitchFamily="34" charset="0"/>
              </a:rPr>
              <a:t>ACTUALS:</a:t>
            </a:r>
          </a:p>
          <a:p>
            <a:endParaRPr lang="en-US" dirty="0">
              <a:solidFill>
                <a:srgbClr val="021F4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021F43"/>
                </a:solidFill>
                <a:latin typeface="Arial" panose="020B0604020202020204" pitchFamily="34" charset="0"/>
                <a:cs typeface="Arial" panose="020B0604020202020204" pitchFamily="34" charset="0"/>
              </a:rPr>
              <a:t>Nearly 3,000 homes have been EDGE certified.</a:t>
            </a:r>
          </a:p>
          <a:p>
            <a:pPr marL="285750" indent="-285750">
              <a:buFont typeface="Arial" panose="020B0604020202020204" pitchFamily="34" charset="0"/>
              <a:buChar char="•"/>
            </a:pPr>
            <a:r>
              <a:rPr lang="en-US" dirty="0">
                <a:solidFill>
                  <a:srgbClr val="021F43"/>
                </a:solidFill>
                <a:latin typeface="Arial" panose="020B0604020202020204" pitchFamily="34" charset="0"/>
                <a:cs typeface="Arial" panose="020B0604020202020204" pitchFamily="34" charset="0"/>
              </a:rPr>
              <a:t>Nearly 1,500 homes are registered to be certified.</a:t>
            </a:r>
          </a:p>
          <a:p>
            <a:pPr marL="285750" indent="-285750">
              <a:buFont typeface="Arial" panose="020B0604020202020204" pitchFamily="34" charset="0"/>
              <a:buChar char="•"/>
            </a:pPr>
            <a:r>
              <a:rPr lang="en-US" dirty="0">
                <a:solidFill>
                  <a:srgbClr val="021F43"/>
                </a:solidFill>
                <a:latin typeface="Arial" panose="020B0604020202020204" pitchFamily="34" charset="0"/>
                <a:cs typeface="Arial" panose="020B0604020202020204" pitchFamily="34" charset="0"/>
              </a:rPr>
              <a:t>More than 20 tonnes of CO</a:t>
            </a:r>
            <a:r>
              <a:rPr lang="en-US" baseline="-25000" dirty="0">
                <a:solidFill>
                  <a:srgbClr val="021F43"/>
                </a:solidFill>
                <a:latin typeface="Arial" panose="020B0604020202020204" pitchFamily="34" charset="0"/>
                <a:cs typeface="Arial" panose="020B0604020202020204" pitchFamily="34" charset="0"/>
              </a:rPr>
              <a:t>2</a:t>
            </a:r>
            <a:r>
              <a:rPr lang="en-US" dirty="0">
                <a:solidFill>
                  <a:srgbClr val="021F43"/>
                </a:solidFill>
                <a:latin typeface="Arial" panose="020B0604020202020204" pitchFamily="34" charset="0"/>
                <a:cs typeface="Arial" panose="020B0604020202020204" pitchFamily="34" charset="0"/>
              </a:rPr>
              <a:t> per year will be eliminated from the atmosphere.</a:t>
            </a:r>
          </a:p>
        </p:txBody>
      </p:sp>
    </p:spTree>
    <p:extLst>
      <p:ext uri="{BB962C8B-B14F-4D97-AF65-F5344CB8AC3E}">
        <p14:creationId xmlns:p14="http://schemas.microsoft.com/office/powerpoint/2010/main" val="3919566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61" y="313904"/>
            <a:ext cx="8439652" cy="453167"/>
          </a:xfrm>
        </p:spPr>
        <p:txBody>
          <a:bodyPr/>
          <a:lstStyle/>
          <a:p>
            <a:r>
              <a:rPr lang="en-US" b="1" dirty="0"/>
              <a:t>IFC: A MEMBER OF THE WORLD BANK GROUP</a:t>
            </a:r>
          </a:p>
        </p:txBody>
      </p:sp>
      <p:sp>
        <p:nvSpPr>
          <p:cNvPr id="14" name="TextBox 13"/>
          <p:cNvSpPr txBox="1"/>
          <p:nvPr/>
        </p:nvSpPr>
        <p:spPr>
          <a:xfrm>
            <a:off x="7274207" y="4118745"/>
            <a:ext cx="1463040" cy="1015663"/>
          </a:xfrm>
          <a:prstGeom prst="rect">
            <a:avLst/>
          </a:prstGeom>
          <a:noFill/>
        </p:spPr>
        <p:txBody>
          <a:bodyPr wrap="square" lIns="0" rIns="0" rtlCol="0">
            <a:spAutoFit/>
          </a:bodyPr>
          <a:lstStyle/>
          <a:p>
            <a:pPr marL="119063"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21F43"/>
                </a:solidFill>
                <a:effectLst/>
                <a:uLnTx/>
                <a:uFillTx/>
                <a:latin typeface="Arial"/>
                <a:ea typeface="+mn-ea"/>
                <a:cs typeface="Times New Roman" pitchFamily="18" charset="0"/>
              </a:rPr>
              <a:t>Conciliation and arbitration of investment disputes.</a:t>
            </a:r>
          </a:p>
        </p:txBody>
      </p:sp>
      <p:sp>
        <p:nvSpPr>
          <p:cNvPr id="16" name="TextBox 15"/>
          <p:cNvSpPr txBox="1"/>
          <p:nvPr/>
        </p:nvSpPr>
        <p:spPr>
          <a:xfrm>
            <a:off x="5638497" y="4108938"/>
            <a:ext cx="1680165" cy="1015663"/>
          </a:xfrm>
          <a:prstGeom prst="rect">
            <a:avLst/>
          </a:prstGeom>
          <a:noFill/>
        </p:spPr>
        <p:txBody>
          <a:bodyPr wrap="square" lIns="0" rIns="0" rtlCol="0">
            <a:spAutoFit/>
          </a:bodyPr>
          <a:lstStyle/>
          <a:p>
            <a:pPr marL="119063"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21F43"/>
                </a:solidFill>
                <a:effectLst/>
                <a:uLnTx/>
                <a:uFillTx/>
                <a:latin typeface="Arial"/>
                <a:ea typeface="+mn-ea"/>
                <a:cs typeface="Times New Roman" pitchFamily="18" charset="0"/>
              </a:rPr>
              <a:t>Guarantees of foreign direct investment’s non-commercial risks. </a:t>
            </a:r>
          </a:p>
        </p:txBody>
      </p:sp>
      <p:sp>
        <p:nvSpPr>
          <p:cNvPr id="17" name="TextBox 16"/>
          <p:cNvSpPr txBox="1"/>
          <p:nvPr/>
        </p:nvSpPr>
        <p:spPr>
          <a:xfrm>
            <a:off x="1892305" y="4086047"/>
            <a:ext cx="1671839" cy="1246495"/>
          </a:xfrm>
          <a:prstGeom prst="rect">
            <a:avLst/>
          </a:prstGeom>
          <a:noFill/>
        </p:spPr>
        <p:txBody>
          <a:bodyPr wrap="square" lIns="0" rIns="0" rtlCol="0">
            <a:spAutoFit/>
          </a:bodyPr>
          <a:lstStyle/>
          <a:p>
            <a:pPr marL="60325"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21F43"/>
                </a:solidFill>
                <a:effectLst/>
                <a:uLnTx/>
                <a:uFillTx/>
                <a:latin typeface="Arial"/>
                <a:ea typeface="+mn-ea"/>
                <a:cs typeface="Times New Roman" pitchFamily="18" charset="0"/>
              </a:rPr>
              <a:t>Interest-free loans and grants to governments </a:t>
            </a:r>
          </a:p>
          <a:p>
            <a:pPr marL="60325"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21F43"/>
                </a:solidFill>
                <a:effectLst/>
                <a:uLnTx/>
                <a:uFillTx/>
                <a:latin typeface="Arial"/>
                <a:ea typeface="+mn-ea"/>
                <a:cs typeface="Times New Roman" pitchFamily="18" charset="0"/>
              </a:rPr>
              <a:t>of poorest</a:t>
            </a:r>
          </a:p>
          <a:p>
            <a:pPr marL="60325"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21F43"/>
                </a:solidFill>
                <a:effectLst/>
                <a:uLnTx/>
                <a:uFillTx/>
                <a:latin typeface="Arial"/>
                <a:ea typeface="+mn-ea"/>
                <a:cs typeface="Times New Roman" pitchFamily="18" charset="0"/>
              </a:rPr>
              <a:t>Countries.</a:t>
            </a:r>
          </a:p>
        </p:txBody>
      </p:sp>
      <p:sp>
        <p:nvSpPr>
          <p:cNvPr id="18" name="TextBox 17"/>
          <p:cNvSpPr txBox="1"/>
          <p:nvPr/>
        </p:nvSpPr>
        <p:spPr>
          <a:xfrm>
            <a:off x="115098" y="4091366"/>
            <a:ext cx="1876423" cy="1246495"/>
          </a:xfrm>
          <a:prstGeom prst="rect">
            <a:avLst/>
          </a:prstGeom>
          <a:noFill/>
        </p:spPr>
        <p:txBody>
          <a:bodyPr wrap="square" lIns="0" rIns="0" rtlCol="0">
            <a:spAutoFit/>
          </a:bodyPr>
          <a:lstStyle/>
          <a:p>
            <a:pPr marL="60325" marR="0" lvl="0" indent="0" algn="ctr"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21F43"/>
                </a:solidFill>
                <a:effectLst/>
                <a:uLnTx/>
                <a:uFillTx/>
                <a:latin typeface="Arial"/>
                <a:ea typeface="+mn-ea"/>
                <a:cs typeface="Times New Roman" pitchFamily="18" charset="0"/>
              </a:rPr>
              <a:t>Loans to </a:t>
            </a:r>
            <a:br>
              <a:rPr kumimoji="0" lang="en-US" sz="1500" b="0" i="0" u="none" strike="noStrike" kern="1200" cap="none" spc="0" normalizeH="0" baseline="0" noProof="0" dirty="0">
                <a:ln>
                  <a:noFill/>
                </a:ln>
                <a:solidFill>
                  <a:srgbClr val="021F43"/>
                </a:solidFill>
                <a:effectLst/>
                <a:uLnTx/>
                <a:uFillTx/>
                <a:latin typeface="Arial"/>
                <a:ea typeface="+mn-ea"/>
                <a:cs typeface="Times New Roman" pitchFamily="18" charset="0"/>
              </a:rPr>
            </a:br>
            <a:r>
              <a:rPr kumimoji="0" lang="en-US" sz="1500" b="0" i="0" u="none" strike="noStrike" kern="1200" cap="none" spc="0" normalizeH="0" baseline="0" noProof="0" dirty="0">
                <a:ln>
                  <a:noFill/>
                </a:ln>
                <a:solidFill>
                  <a:srgbClr val="021F43"/>
                </a:solidFill>
                <a:effectLst/>
                <a:uLnTx/>
                <a:uFillTx/>
                <a:latin typeface="Arial"/>
                <a:ea typeface="+mn-ea"/>
                <a:cs typeface="Times New Roman" pitchFamily="18" charset="0"/>
              </a:rPr>
              <a:t>middle-income </a:t>
            </a:r>
            <a:br>
              <a:rPr kumimoji="0" lang="en-US" sz="1500" b="0" i="0" u="none" strike="noStrike" kern="1200" cap="none" spc="0" normalizeH="0" baseline="0" noProof="0" dirty="0">
                <a:ln>
                  <a:noFill/>
                </a:ln>
                <a:solidFill>
                  <a:srgbClr val="021F43"/>
                </a:solidFill>
                <a:effectLst/>
                <a:uLnTx/>
                <a:uFillTx/>
                <a:latin typeface="Arial"/>
                <a:ea typeface="+mn-ea"/>
                <a:cs typeface="Times New Roman" pitchFamily="18" charset="0"/>
              </a:rPr>
            </a:br>
            <a:r>
              <a:rPr kumimoji="0" lang="en-US" sz="1500" b="0" i="0" u="none" strike="noStrike" kern="1200" cap="none" spc="0" normalizeH="0" baseline="0" noProof="0" dirty="0">
                <a:ln>
                  <a:noFill/>
                </a:ln>
                <a:solidFill>
                  <a:srgbClr val="021F43"/>
                </a:solidFill>
                <a:effectLst/>
                <a:uLnTx/>
                <a:uFillTx/>
                <a:latin typeface="Arial"/>
                <a:ea typeface="+mn-ea"/>
                <a:cs typeface="Times New Roman" pitchFamily="18" charset="0"/>
              </a:rPr>
              <a:t>and credit-worthy, </a:t>
            </a:r>
            <a:br>
              <a:rPr kumimoji="0" lang="en-US" sz="1500" b="0" i="0" u="none" strike="noStrike" kern="1200" cap="none" spc="0" normalizeH="0" baseline="0" noProof="0" dirty="0">
                <a:ln>
                  <a:noFill/>
                </a:ln>
                <a:solidFill>
                  <a:srgbClr val="021F43"/>
                </a:solidFill>
                <a:effectLst/>
                <a:uLnTx/>
                <a:uFillTx/>
                <a:latin typeface="Arial"/>
                <a:ea typeface="+mn-ea"/>
                <a:cs typeface="Times New Roman" pitchFamily="18" charset="0"/>
              </a:rPr>
            </a:br>
            <a:r>
              <a:rPr kumimoji="0" lang="en-US" sz="1500" b="0" i="0" u="none" strike="noStrike" kern="1200" cap="none" spc="0" normalizeH="0" baseline="0" noProof="0" dirty="0">
                <a:ln>
                  <a:noFill/>
                </a:ln>
                <a:solidFill>
                  <a:srgbClr val="021F43"/>
                </a:solidFill>
                <a:effectLst/>
                <a:uLnTx/>
                <a:uFillTx/>
                <a:latin typeface="Arial"/>
                <a:ea typeface="+mn-ea"/>
                <a:cs typeface="Times New Roman" pitchFamily="18" charset="0"/>
              </a:rPr>
              <a:t>low-income country governments.</a:t>
            </a:r>
          </a:p>
        </p:txBody>
      </p:sp>
      <p:sp>
        <p:nvSpPr>
          <p:cNvPr id="15" name="TextBox 14"/>
          <p:cNvSpPr txBox="1"/>
          <p:nvPr/>
        </p:nvSpPr>
        <p:spPr>
          <a:xfrm>
            <a:off x="3705369" y="4185315"/>
            <a:ext cx="1741491" cy="692497"/>
          </a:xfrm>
          <a:prstGeom prst="rect">
            <a:avLst/>
          </a:prstGeom>
          <a:noFill/>
          <a:ln w="28575">
            <a:noFill/>
            <a:prstDash val="dash"/>
          </a:ln>
        </p:spPr>
        <p:txBody>
          <a:bodyPr wrap="square" lIns="0" tIns="0" rIns="0" bIns="0" rtlCol="0">
            <a:spAutoFit/>
          </a:bodyPr>
          <a:lstStyle/>
          <a:p>
            <a:pPr marL="119063"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prstDash val="solid"/>
                </a:ln>
                <a:solidFill>
                  <a:srgbClr val="021F43"/>
                </a:solidFill>
                <a:effectLst/>
                <a:uLnTx/>
                <a:uFillTx/>
                <a:latin typeface="Arial"/>
                <a:ea typeface="+mn-ea"/>
                <a:cs typeface="Times New Roman" pitchFamily="18" charset="0"/>
              </a:rPr>
              <a:t>Solutions in  private sector development.</a:t>
            </a:r>
          </a:p>
        </p:txBody>
      </p:sp>
      <p:sp>
        <p:nvSpPr>
          <p:cNvPr id="8" name="TextBox 7"/>
          <p:cNvSpPr txBox="1"/>
          <p:nvPr/>
        </p:nvSpPr>
        <p:spPr>
          <a:xfrm>
            <a:off x="235124" y="1726328"/>
            <a:ext cx="1657182" cy="2183091"/>
          </a:xfrm>
          <a:prstGeom prst="roundRect">
            <a:avLst/>
          </a:prstGeom>
          <a:solidFill>
            <a:srgbClr val="00ADE4"/>
          </a:solidFill>
        </p:spPr>
        <p:txBody>
          <a:bodyPr wrap="square" lIns="0" tIns="0" rIns="0" bIns="0" rtlCol="0"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Times New Roman" pitchFamily="18" charset="0"/>
              </a:rPr>
              <a:t>IBRD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Arial"/>
                <a:ea typeface="+mn-ea"/>
                <a:cs typeface="Times New Roman" pitchFamily="18" charset="0"/>
              </a:rPr>
              <a:t>International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Arial"/>
                <a:ea typeface="+mn-ea"/>
                <a:cs typeface="Times New Roman" pitchFamily="18" charset="0"/>
              </a:rPr>
              <a:t>Bank for Reconstruction and Development</a:t>
            </a:r>
          </a:p>
        </p:txBody>
      </p:sp>
      <p:sp>
        <p:nvSpPr>
          <p:cNvPr id="9" name="TextBox 8"/>
          <p:cNvSpPr txBox="1"/>
          <p:nvPr/>
        </p:nvSpPr>
        <p:spPr>
          <a:xfrm>
            <a:off x="2012133" y="1749122"/>
            <a:ext cx="1596984" cy="2183093"/>
          </a:xfrm>
          <a:prstGeom prst="roundRect">
            <a:avLst/>
          </a:prstGeom>
          <a:solidFill>
            <a:srgbClr val="00ADE4"/>
          </a:solidFill>
        </p:spPr>
        <p:txBody>
          <a:bodyPr wrap="square" lIns="0" tIns="0" rIns="0" bIns="0" rtlCol="0"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Times New Roman" pitchFamily="18" charset="0"/>
              </a:rPr>
              <a:t>IDA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Arial"/>
                <a:ea typeface="+mn-ea"/>
                <a:cs typeface="Times New Roman" pitchFamily="18" charset="0"/>
              </a:rPr>
              <a:t>International Development Association</a:t>
            </a:r>
          </a:p>
        </p:txBody>
      </p:sp>
      <p:sp>
        <p:nvSpPr>
          <p:cNvPr id="10" name="TextBox 9"/>
          <p:cNvSpPr txBox="1"/>
          <p:nvPr/>
        </p:nvSpPr>
        <p:spPr>
          <a:xfrm>
            <a:off x="3702818" y="1709795"/>
            <a:ext cx="1736534" cy="2186407"/>
          </a:xfrm>
          <a:prstGeom prst="roundRect">
            <a:avLst/>
          </a:prstGeom>
          <a:solidFill>
            <a:schemeClr val="tx1"/>
          </a:solidFill>
        </p:spPr>
        <p:txBody>
          <a:bodyPr wrap="square" lIns="0" tIns="0" rIns="0" bIns="0" rtlCol="0"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Times New Roman" pitchFamily="18" charset="0"/>
              </a:rPr>
              <a:t>IFC</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Arial"/>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Times New Roman" pitchFamily="18" charset="0"/>
              </a:rPr>
              <a:t>International Finance Corporation</a:t>
            </a:r>
          </a:p>
        </p:txBody>
      </p:sp>
      <p:sp>
        <p:nvSpPr>
          <p:cNvPr id="11" name="TextBox 10"/>
          <p:cNvSpPr txBox="1"/>
          <p:nvPr/>
        </p:nvSpPr>
        <p:spPr>
          <a:xfrm>
            <a:off x="5533053" y="1726328"/>
            <a:ext cx="1621326" cy="2169874"/>
          </a:xfrm>
          <a:prstGeom prst="roundRect">
            <a:avLst/>
          </a:prstGeom>
          <a:solidFill>
            <a:srgbClr val="00ADE4"/>
          </a:solidFill>
        </p:spPr>
        <p:txBody>
          <a:bodyPr wrap="square" lIns="0" tIns="0" rIns="0" bIns="0" rtlCol="0"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Times New Roman" pitchFamily="18" charset="0"/>
              </a:rPr>
              <a:t>MIGA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Arial"/>
                <a:ea typeface="+mn-ea"/>
                <a:cs typeface="Times New Roman" pitchFamily="18" charset="0"/>
              </a:rPr>
              <a:t>Multilateral Investment Guarantee Agency</a:t>
            </a:r>
          </a:p>
        </p:txBody>
      </p:sp>
      <p:sp>
        <p:nvSpPr>
          <p:cNvPr id="13" name="TextBox 12"/>
          <p:cNvSpPr txBox="1"/>
          <p:nvPr/>
        </p:nvSpPr>
        <p:spPr>
          <a:xfrm>
            <a:off x="7274207" y="1726328"/>
            <a:ext cx="1633863" cy="2198768"/>
          </a:xfrm>
          <a:prstGeom prst="roundRect">
            <a:avLst/>
          </a:prstGeom>
          <a:solidFill>
            <a:srgbClr val="00ADE4"/>
          </a:solidFill>
        </p:spPr>
        <p:txBody>
          <a:bodyPr wrap="square" lIns="0" tIns="0" rIns="0" bIns="0" rtlCol="0"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a:ea typeface="+mn-ea"/>
                <a:cs typeface="Times New Roman" pitchFamily="18" charset="0"/>
              </a:rPr>
              <a:t>ICSID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Arial"/>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Arial"/>
                <a:ea typeface="+mn-ea"/>
                <a:cs typeface="Times New Roman" pitchFamily="18" charset="0"/>
              </a:rPr>
              <a:t>International Centre for Settlement of Investment Disputes</a:t>
            </a:r>
          </a:p>
        </p:txBody>
      </p:sp>
      <p:pic>
        <p:nvPicPr>
          <p:cNvPr id="1026" name="Picture 2" descr="C:\Users\wb469958\Documents\WGB_Logo-English\Horizontal\WBG_Horizontal_Color\jpeg\WBG_Horizontal-RGB-high.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78460" y="767072"/>
            <a:ext cx="3067050" cy="601662"/>
          </a:xfrm>
          <a:prstGeom prst="rect">
            <a:avLst/>
          </a:prstGeom>
          <a:noFill/>
          <a:extLst>
            <a:ext uri="{909E8E84-426E-40DD-AFC4-6F175D3DCCD1}">
              <a14:hiddenFill xmlns:a14="http://schemas.microsoft.com/office/drawing/2010/main">
                <a:solidFill>
                  <a:srgbClr val="FFFFFF"/>
                </a:solidFill>
              </a14:hiddenFill>
            </a:ext>
          </a:extLst>
        </p:spPr>
      </p:pic>
      <p:sp>
        <p:nvSpPr>
          <p:cNvPr id="22" name="Rounded Rectangle 21"/>
          <p:cNvSpPr/>
          <p:nvPr/>
        </p:nvSpPr>
        <p:spPr bwMode="auto">
          <a:xfrm>
            <a:off x="214313" y="1485900"/>
            <a:ext cx="8719883" cy="4384813"/>
          </a:xfrm>
          <a:prstGeom prst="roundRect">
            <a:avLst>
              <a:gd name="adj" fmla="val 4804"/>
            </a:avLst>
          </a:prstGeom>
          <a:noFill/>
          <a:ln w="2857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dirty="0">
              <a:ln>
                <a:solidFill>
                  <a:srgbClr val="139AF0"/>
                </a:solidFill>
              </a:ln>
              <a:solidFill>
                <a:srgbClr val="021F43"/>
              </a:solidFill>
              <a:effectLst/>
              <a:uLnTx/>
              <a:uFillTx/>
              <a:latin typeface="Arial"/>
              <a:ea typeface="+mn-ea"/>
              <a:cs typeface="Times New Roman" pitchFamily="18" charset="0"/>
            </a:endParaRPr>
          </a:p>
        </p:txBody>
      </p:sp>
      <p:sp>
        <p:nvSpPr>
          <p:cNvPr id="3" name="Right Triangle 2"/>
          <p:cNvSpPr/>
          <p:nvPr/>
        </p:nvSpPr>
        <p:spPr bwMode="auto">
          <a:xfrm>
            <a:off x="5982010" y="4129205"/>
            <a:ext cx="2023669" cy="1077218"/>
          </a:xfrm>
          <a:prstGeom prst="rtTriangl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a:ln>
                <a:noFill/>
              </a:ln>
              <a:solidFill>
                <a:srgbClr val="021F43"/>
              </a:solidFill>
              <a:effectLst/>
              <a:uLnTx/>
              <a:uFillTx/>
              <a:latin typeface="Trebuchet MS" pitchFamily="34" charset="0"/>
              <a:ea typeface="+mn-ea"/>
              <a:cs typeface="Times New Roman" pitchFamily="18" charset="0"/>
            </a:endParaRPr>
          </a:p>
        </p:txBody>
      </p:sp>
      <p:sp>
        <p:nvSpPr>
          <p:cNvPr id="6" name="Half Frame 5"/>
          <p:cNvSpPr/>
          <p:nvPr/>
        </p:nvSpPr>
        <p:spPr bwMode="auto">
          <a:xfrm rot="18900000">
            <a:off x="3596980" y="4143501"/>
            <a:ext cx="777687" cy="829391"/>
          </a:xfrm>
          <a:prstGeom prst="halfFram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auto" latinLnBrk="0" hangingPunct="1">
              <a:lnSpc>
                <a:spcPct val="100000"/>
              </a:lnSpc>
              <a:spcBef>
                <a:spcPct val="50000"/>
              </a:spcBef>
              <a:spcAft>
                <a:spcPts val="0"/>
              </a:spcAft>
              <a:buClrTx/>
              <a:buSzTx/>
              <a:buFontTx/>
              <a:buNone/>
              <a:tabLst/>
              <a:defRPr/>
            </a:pPr>
            <a:endParaRPr kumimoji="0" lang="en-US" sz="1300" b="0" i="0" u="none" strike="noStrike" kern="1200" cap="none" spc="0" normalizeH="0" baseline="0" noProof="0">
              <a:ln>
                <a:noFill/>
              </a:ln>
              <a:solidFill>
                <a:srgbClr val="021F43"/>
              </a:solidFill>
              <a:effectLst/>
              <a:uLnTx/>
              <a:uFillTx/>
              <a:latin typeface="Trebuchet MS" pitchFamily="34" charset="0"/>
              <a:ea typeface="+mn-ea"/>
              <a:cs typeface="Times New Roman" pitchFamily="18" charset="0"/>
            </a:endParaRPr>
          </a:p>
        </p:txBody>
      </p:sp>
      <p:sp>
        <p:nvSpPr>
          <p:cNvPr id="23" name="Half Frame 22"/>
          <p:cNvSpPr/>
          <p:nvPr/>
        </p:nvSpPr>
        <p:spPr bwMode="auto">
          <a:xfrm rot="8100000">
            <a:off x="4891517" y="4120825"/>
            <a:ext cx="753369" cy="821847"/>
          </a:xfrm>
          <a:prstGeom prst="halfFram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auto" latinLnBrk="0" hangingPunct="1">
              <a:lnSpc>
                <a:spcPct val="100000"/>
              </a:lnSpc>
              <a:spcBef>
                <a:spcPct val="50000"/>
              </a:spcBef>
              <a:spcAft>
                <a:spcPts val="0"/>
              </a:spcAft>
              <a:buClrTx/>
              <a:buSzTx/>
              <a:buFontTx/>
              <a:buNone/>
              <a:tabLst/>
              <a:defRPr/>
            </a:pPr>
            <a:endParaRPr kumimoji="0" lang="en-US" sz="1300" b="0" i="0" u="none" strike="noStrike" kern="1200" cap="none" spc="0" normalizeH="0" baseline="0" noProof="0">
              <a:ln>
                <a:noFill/>
              </a:ln>
              <a:solidFill>
                <a:srgbClr val="021F43"/>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216365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5D0DCA8-B9E1-42FC-862A-3D5FEA0F548A}"/>
              </a:ext>
            </a:extLst>
          </p:cNvPr>
          <p:cNvSpPr txBox="1">
            <a:spLocks/>
          </p:cNvSpPr>
          <p:nvPr/>
        </p:nvSpPr>
        <p:spPr>
          <a:xfrm>
            <a:off x="204717" y="401985"/>
            <a:ext cx="8652680" cy="15444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ts val="0"/>
              </a:spcBef>
              <a:buFont typeface="Arial" panose="020B0604020202020204" pitchFamily="34" charset="0"/>
              <a:buNone/>
            </a:pPr>
            <a:r>
              <a:rPr lang="en-US" cap="all" dirty="0">
                <a:solidFill>
                  <a:schemeClr val="bg1">
                    <a:lumMod val="50000"/>
                  </a:schemeClr>
                </a:solidFill>
              </a:rPr>
              <a:t>NEEDS A CALL-TO-ACTION, SUMMARY SLIDE HERE, FUTURE OUTLOOK.</a:t>
            </a:r>
            <a:endParaRPr lang="en-US" b="1" dirty="0">
              <a:solidFill>
                <a:schemeClr val="bg1">
                  <a:lumMod val="50000"/>
                </a:schemeClr>
              </a:solidFill>
            </a:endParaRPr>
          </a:p>
        </p:txBody>
      </p:sp>
      <p:pic>
        <p:nvPicPr>
          <p:cNvPr id="4" name="Picture 3">
            <a:extLst>
              <a:ext uri="{FF2B5EF4-FFF2-40B4-BE49-F238E27FC236}">
                <a16:creationId xmlns:a16="http://schemas.microsoft.com/office/drawing/2014/main" id="{CED1E4F9-4C88-4D01-82C5-53AEBD0108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00"/>
            <a:ext cx="9144000" cy="6856900"/>
          </a:xfrm>
          <a:prstGeom prst="rect">
            <a:avLst/>
          </a:prstGeom>
        </p:spPr>
      </p:pic>
      <p:sp>
        <p:nvSpPr>
          <p:cNvPr id="5" name="Rectangle 4">
            <a:extLst>
              <a:ext uri="{FF2B5EF4-FFF2-40B4-BE49-F238E27FC236}">
                <a16:creationId xmlns:a16="http://schemas.microsoft.com/office/drawing/2014/main" id="{2E76FCE3-F334-4ADE-AAFD-855D1F77B26B}"/>
              </a:ext>
            </a:extLst>
          </p:cNvPr>
          <p:cNvSpPr/>
          <p:nvPr/>
        </p:nvSpPr>
        <p:spPr>
          <a:xfrm>
            <a:off x="-20042" y="0"/>
            <a:ext cx="9164041" cy="1284631"/>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4EF0A94-8BC2-46B6-A9D3-A02D40B4296B}"/>
              </a:ext>
            </a:extLst>
          </p:cNvPr>
          <p:cNvSpPr txBox="1">
            <a:spLocks/>
          </p:cNvSpPr>
          <p:nvPr/>
        </p:nvSpPr>
        <p:spPr bwMode="auto">
          <a:xfrm>
            <a:off x="337660" y="184433"/>
            <a:ext cx="8439652" cy="10318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defTabSz="914400" rtl="0" eaLnBrk="1" fontAlgn="base" latinLnBrk="0" hangingPunct="1">
              <a:lnSpc>
                <a:spcPct val="100000"/>
              </a:lnSpc>
              <a:spcBef>
                <a:spcPts val="0"/>
              </a:spcBef>
              <a:spcAft>
                <a:spcPct val="0"/>
              </a:spcAft>
              <a:buClrTx/>
              <a:buSzTx/>
              <a:buFont typeface="Arial"/>
              <a:buNone/>
              <a:tabLst/>
              <a:defRPr/>
            </a:pPr>
            <a:r>
              <a:rPr kumimoji="0" lang="en-US" sz="2200" b="1" i="0" u="none" strike="noStrike" kern="0" cap="none" spc="0" normalizeH="0" baseline="0" noProof="0" dirty="0">
                <a:ln>
                  <a:noFill/>
                </a:ln>
                <a:solidFill>
                  <a:srgbClr val="002060"/>
                </a:solidFill>
                <a:effectLst/>
                <a:uLnTx/>
                <a:uFillTx/>
                <a:latin typeface="Arial"/>
                <a:ea typeface="+mj-ea"/>
              </a:rPr>
              <a:t>JOIN US AS WE CREATE MOMENTUM TOWARDS A BETTER BUILT ENVIRONMENT FOR ALL.</a:t>
            </a:r>
            <a:endParaRPr kumimoji="0" lang="en-US" sz="2200" b="0" i="0" u="none" strike="noStrike" kern="0" cap="none" spc="0" normalizeH="0" baseline="0" noProof="0" dirty="0">
              <a:ln>
                <a:noFill/>
              </a:ln>
              <a:solidFill>
                <a:schemeClr val="bg1"/>
              </a:solidFill>
              <a:effectLst/>
              <a:uLnTx/>
              <a:uFillTx/>
              <a:latin typeface="Arial"/>
              <a:ea typeface="+mj-ea"/>
            </a:endParaRPr>
          </a:p>
        </p:txBody>
      </p:sp>
    </p:spTree>
    <p:extLst>
      <p:ext uri="{BB962C8B-B14F-4D97-AF65-F5344CB8AC3E}">
        <p14:creationId xmlns:p14="http://schemas.microsoft.com/office/powerpoint/2010/main" val="160856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6D39E-F1F6-480E-9BF3-602039C47269}"/>
              </a:ext>
            </a:extLst>
          </p:cNvPr>
          <p:cNvSpPr txBox="1">
            <a:spLocks/>
          </p:cNvSpPr>
          <p:nvPr/>
        </p:nvSpPr>
        <p:spPr bwMode="auto">
          <a:xfrm>
            <a:off x="337660" y="184433"/>
            <a:ext cx="8439652" cy="103187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defTabSz="914400" rtl="0" eaLnBrk="1" fontAlgn="base" latinLnBrk="0" hangingPunct="1">
              <a:lnSpc>
                <a:spcPct val="100000"/>
              </a:lnSpc>
              <a:spcBef>
                <a:spcPts val="0"/>
              </a:spcBef>
              <a:spcAft>
                <a:spcPct val="0"/>
              </a:spcAft>
              <a:buClrTx/>
              <a:buSzTx/>
              <a:buFont typeface="Arial"/>
              <a:buNone/>
              <a:tabLst/>
              <a:defRPr/>
            </a:pPr>
            <a:r>
              <a:rPr kumimoji="0" lang="en-US" sz="2200" b="1" i="0" u="none" strike="noStrike" kern="0" cap="none" spc="0" normalizeH="0" baseline="0" noProof="0" dirty="0">
                <a:ln>
                  <a:noFill/>
                </a:ln>
                <a:solidFill>
                  <a:srgbClr val="002060"/>
                </a:solidFill>
                <a:effectLst/>
                <a:uLnTx/>
                <a:uFillTx/>
                <a:latin typeface="Arial"/>
                <a:ea typeface="+mj-ea"/>
              </a:rPr>
              <a:t>IFC’S GREEN BUILDING MARKET TRANSFORMATION PROGRAM IS SUPPORTED BY:</a:t>
            </a:r>
            <a:endParaRPr kumimoji="0" lang="en-US" sz="2200" b="0" i="0" u="none" strike="noStrike" kern="0" cap="none" spc="0" normalizeH="0" baseline="0" noProof="0" dirty="0">
              <a:ln>
                <a:noFill/>
              </a:ln>
              <a:solidFill>
                <a:schemeClr val="bg1"/>
              </a:solidFill>
              <a:effectLst/>
              <a:uLnTx/>
              <a:uFillTx/>
              <a:latin typeface="Arial"/>
              <a:ea typeface="+mj-ea"/>
            </a:endParaRPr>
          </a:p>
        </p:txBody>
      </p:sp>
      <p:sp>
        <p:nvSpPr>
          <p:cNvPr id="5" name="TextBox 4">
            <a:extLst>
              <a:ext uri="{FF2B5EF4-FFF2-40B4-BE49-F238E27FC236}">
                <a16:creationId xmlns:a16="http://schemas.microsoft.com/office/drawing/2014/main" id="{A0E47BA6-8A5E-4E22-AE9B-C139594469EA}"/>
              </a:ext>
            </a:extLst>
          </p:cNvPr>
          <p:cNvSpPr txBox="1"/>
          <p:nvPr/>
        </p:nvSpPr>
        <p:spPr>
          <a:xfrm>
            <a:off x="1352954" y="3670427"/>
            <a:ext cx="7587648" cy="615553"/>
          </a:xfrm>
          <a:prstGeom prst="rect">
            <a:avLst/>
          </a:prstGeom>
          <a:noFill/>
        </p:spPr>
        <p:txBody>
          <a:bodyPr wrap="square" rtlCol="0">
            <a:spAutoFit/>
          </a:bodyPr>
          <a:lstStyle/>
          <a:p>
            <a:r>
              <a:rPr lang="en-US" sz="1700" i="1" dirty="0"/>
              <a:t>Additional support is provided by Austria, Canada, Denmark, ESMAP, the EU, Finland, GEF, Hungary and Japan.</a:t>
            </a:r>
          </a:p>
        </p:txBody>
      </p:sp>
      <p:pic>
        <p:nvPicPr>
          <p:cNvPr id="11" name="Picture 10">
            <a:extLst>
              <a:ext uri="{FF2B5EF4-FFF2-40B4-BE49-F238E27FC236}">
                <a16:creationId xmlns:a16="http://schemas.microsoft.com/office/drawing/2014/main" id="{59A86B05-226E-46D4-BED9-3814DAE51A3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076" y="2367369"/>
            <a:ext cx="8860325" cy="1031875"/>
          </a:xfrm>
          <a:prstGeom prst="rect">
            <a:avLst/>
          </a:prstGeom>
        </p:spPr>
      </p:pic>
    </p:spTree>
    <p:extLst>
      <p:ext uri="{BB962C8B-B14F-4D97-AF65-F5344CB8AC3E}">
        <p14:creationId xmlns:p14="http://schemas.microsoft.com/office/powerpoint/2010/main" val="3497411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80001" y="3060249"/>
            <a:ext cx="4824536" cy="646331"/>
          </a:xfrm>
          <a:prstGeom prst="rect">
            <a:avLst/>
          </a:prstGeom>
          <a:noFill/>
        </p:spPr>
        <p:txBody>
          <a:bodyPr wrap="square" rtlCol="0">
            <a:spAutoFit/>
          </a:bodyPr>
          <a:lstStyle/>
          <a:p>
            <a:pPr algn="ctr"/>
            <a:r>
              <a:rPr lang="en-US" sz="3600" dirty="0">
                <a:solidFill>
                  <a:srgbClr val="00A7D4"/>
                </a:solidFill>
              </a:rPr>
              <a:t>www.ifc.org</a:t>
            </a:r>
            <a:endParaRPr lang="en-US" sz="3000" dirty="0">
              <a:solidFill>
                <a:srgbClr val="00A7D4"/>
              </a:solidFill>
            </a:endParaRPr>
          </a:p>
        </p:txBody>
      </p:sp>
      <p:sp>
        <p:nvSpPr>
          <p:cNvPr id="5" name="Rectangle 4"/>
          <p:cNvSpPr/>
          <p:nvPr/>
        </p:nvSpPr>
        <p:spPr>
          <a:xfrm>
            <a:off x="2628900" y="1657350"/>
            <a:ext cx="971550" cy="400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5729" y="2667000"/>
            <a:ext cx="4595507" cy="1168400"/>
          </a:xfrm>
          <a:prstGeom prst="rect">
            <a:avLst/>
          </a:prstGeom>
        </p:spPr>
      </p:pic>
    </p:spTree>
    <p:extLst>
      <p:ext uri="{BB962C8B-B14F-4D97-AF65-F5344CB8AC3E}">
        <p14:creationId xmlns:p14="http://schemas.microsoft.com/office/powerpoint/2010/main" val="304101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par>
                          <p:cTn id="8" fill="hold">
                            <p:stCondLst>
                              <p:cond delay="4000"/>
                            </p:stCondLst>
                            <p:childTnLst>
                              <p:par>
                                <p:cTn id="9" presetID="10" presetClass="entr" presetSubtype="0"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677D690A-7050-49E7-9CFC-5772EE1E71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566" y="6219431"/>
            <a:ext cx="1984586" cy="504578"/>
          </a:xfrm>
          <a:prstGeom prst="rect">
            <a:avLst/>
          </a:prstGeom>
        </p:spPr>
      </p:pic>
      <p:sp>
        <p:nvSpPr>
          <p:cNvPr id="19" name="Title 1">
            <a:extLst>
              <a:ext uri="{FF2B5EF4-FFF2-40B4-BE49-F238E27FC236}">
                <a16:creationId xmlns:a16="http://schemas.microsoft.com/office/drawing/2014/main" id="{1E4DE37C-E254-477C-B065-9C38C17A94A5}"/>
              </a:ext>
            </a:extLst>
          </p:cNvPr>
          <p:cNvSpPr txBox="1">
            <a:spLocks/>
          </p:cNvSpPr>
          <p:nvPr/>
        </p:nvSpPr>
        <p:spPr bwMode="auto">
          <a:xfrm>
            <a:off x="290261" y="313904"/>
            <a:ext cx="8439652" cy="85611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kumimoji="0" lang="en-US" b="1" i="0" u="none" strike="noStrike" kern="0" cap="none" spc="0" normalizeH="0" baseline="0" noProof="0" dirty="0">
                <a:ln>
                  <a:noFill/>
                </a:ln>
                <a:solidFill>
                  <a:srgbClr val="021F43"/>
                </a:solidFill>
                <a:effectLst/>
                <a:uLnTx/>
                <a:uFillTx/>
                <a:latin typeface="Arial"/>
                <a:ea typeface="+mj-ea"/>
              </a:rPr>
              <a:t>WE PRIORITIZE INVESTMENT IN FIVE CLIMATE-SMART SECTORS.</a:t>
            </a:r>
          </a:p>
        </p:txBody>
      </p:sp>
      <p:sp>
        <p:nvSpPr>
          <p:cNvPr id="20" name="TextBox 19">
            <a:extLst>
              <a:ext uri="{FF2B5EF4-FFF2-40B4-BE49-F238E27FC236}">
                <a16:creationId xmlns:a16="http://schemas.microsoft.com/office/drawing/2014/main" id="{E6EFF280-D633-4157-A58F-46B253037C45}"/>
              </a:ext>
            </a:extLst>
          </p:cNvPr>
          <p:cNvSpPr txBox="1"/>
          <p:nvPr/>
        </p:nvSpPr>
        <p:spPr>
          <a:xfrm>
            <a:off x="7393520" y="4091366"/>
            <a:ext cx="1336393" cy="1477328"/>
          </a:xfrm>
          <a:prstGeom prst="rect">
            <a:avLst/>
          </a:prstGeom>
          <a:noFill/>
        </p:spPr>
        <p:txBody>
          <a:bodyPr wrap="square" lIns="0" rIns="0" rtlCol="0">
            <a:spAutoFit/>
          </a:bodyPr>
          <a:lstStyle/>
          <a:p>
            <a:pPr marL="119063" algn="ctr" fontAlgn="base">
              <a:spcBef>
                <a:spcPct val="0"/>
              </a:spcBef>
              <a:spcAft>
                <a:spcPct val="0"/>
              </a:spcAft>
            </a:pPr>
            <a:r>
              <a:rPr lang="en-US" sz="1500" dirty="0">
                <a:solidFill>
                  <a:srgbClr val="021F43"/>
                </a:solidFill>
                <a:latin typeface="Arial" panose="020B0604020202020204" pitchFamily="34" charset="0"/>
                <a:cs typeface="Arial" panose="020B0604020202020204" pitchFamily="34" charset="0"/>
              </a:rPr>
              <a:t>Focus on animal protein, land and crops, and food waste.</a:t>
            </a:r>
          </a:p>
        </p:txBody>
      </p:sp>
      <p:sp>
        <p:nvSpPr>
          <p:cNvPr id="23" name="TextBox 22">
            <a:extLst>
              <a:ext uri="{FF2B5EF4-FFF2-40B4-BE49-F238E27FC236}">
                <a16:creationId xmlns:a16="http://schemas.microsoft.com/office/drawing/2014/main" id="{3D1B365F-A4E2-41AE-B514-FB379C0A41E1}"/>
              </a:ext>
            </a:extLst>
          </p:cNvPr>
          <p:cNvSpPr txBox="1"/>
          <p:nvPr/>
        </p:nvSpPr>
        <p:spPr>
          <a:xfrm>
            <a:off x="5651197" y="4091366"/>
            <a:ext cx="1503182" cy="1477328"/>
          </a:xfrm>
          <a:prstGeom prst="rect">
            <a:avLst/>
          </a:prstGeom>
          <a:noFill/>
        </p:spPr>
        <p:txBody>
          <a:bodyPr wrap="square" lIns="0" rIns="0" rtlCol="0">
            <a:spAutoFit/>
          </a:bodyPr>
          <a:lstStyle/>
          <a:p>
            <a:pPr marL="119063" algn="ctr"/>
            <a:r>
              <a:rPr lang="en-US" sz="1500" dirty="0">
                <a:solidFill>
                  <a:srgbClr val="021F43"/>
                </a:solidFill>
                <a:latin typeface="Arial" panose="020B0604020202020204" pitchFamily="34" charset="0"/>
                <a:cs typeface="Arial" panose="020B0604020202020204" pitchFamily="34" charset="0"/>
              </a:rPr>
              <a:t>Climate finance through 750 client banks and development of capital market solutions.</a:t>
            </a:r>
          </a:p>
        </p:txBody>
      </p:sp>
      <p:sp>
        <p:nvSpPr>
          <p:cNvPr id="24" name="TextBox 23">
            <a:extLst>
              <a:ext uri="{FF2B5EF4-FFF2-40B4-BE49-F238E27FC236}">
                <a16:creationId xmlns:a16="http://schemas.microsoft.com/office/drawing/2014/main" id="{BE38F5B5-E230-4D6E-BC78-765A43BEEE80}"/>
              </a:ext>
            </a:extLst>
          </p:cNvPr>
          <p:cNvSpPr txBox="1"/>
          <p:nvPr/>
        </p:nvSpPr>
        <p:spPr>
          <a:xfrm>
            <a:off x="1930405" y="4091366"/>
            <a:ext cx="1616115" cy="1246495"/>
          </a:xfrm>
          <a:prstGeom prst="rect">
            <a:avLst/>
          </a:prstGeom>
          <a:noFill/>
        </p:spPr>
        <p:txBody>
          <a:bodyPr wrap="square" lIns="0" rIns="0" rtlCol="0">
            <a:spAutoFit/>
          </a:bodyPr>
          <a:lstStyle/>
          <a:p>
            <a:pPr algn="ctr"/>
            <a:r>
              <a:rPr lang="en-US" sz="1500" dirty="0">
                <a:solidFill>
                  <a:srgbClr val="021F43"/>
                </a:solidFill>
                <a:latin typeface="Arial" panose="020B0604020202020204" pitchFamily="34" charset="0"/>
                <a:cs typeface="Arial" panose="020B0604020202020204" pitchFamily="34" charset="0"/>
              </a:rPr>
              <a:t>Sustainable Cities platform with project preparation</a:t>
            </a:r>
          </a:p>
          <a:p>
            <a:pPr algn="ctr"/>
            <a:r>
              <a:rPr lang="en-US" sz="1500" dirty="0">
                <a:solidFill>
                  <a:srgbClr val="021F43"/>
                </a:solidFill>
                <a:latin typeface="Arial" panose="020B0604020202020204" pitchFamily="34" charset="0"/>
                <a:cs typeface="Arial" panose="020B0604020202020204" pitchFamily="34" charset="0"/>
              </a:rPr>
              <a:t>and technical assistance.</a:t>
            </a:r>
          </a:p>
        </p:txBody>
      </p:sp>
      <p:sp>
        <p:nvSpPr>
          <p:cNvPr id="25" name="TextBox 24">
            <a:extLst>
              <a:ext uri="{FF2B5EF4-FFF2-40B4-BE49-F238E27FC236}">
                <a16:creationId xmlns:a16="http://schemas.microsoft.com/office/drawing/2014/main" id="{38FE1CC6-FD91-41D9-B6DB-D34467F87E48}"/>
              </a:ext>
            </a:extLst>
          </p:cNvPr>
          <p:cNvSpPr txBox="1"/>
          <p:nvPr/>
        </p:nvSpPr>
        <p:spPr>
          <a:xfrm>
            <a:off x="191298" y="4091366"/>
            <a:ext cx="1687003" cy="1477328"/>
          </a:xfrm>
          <a:prstGeom prst="rect">
            <a:avLst/>
          </a:prstGeom>
          <a:noFill/>
        </p:spPr>
        <p:txBody>
          <a:bodyPr wrap="square" lIns="0" rIns="0" rtlCol="0">
            <a:spAutoFit/>
          </a:bodyPr>
          <a:lstStyle/>
          <a:p>
            <a:pPr algn="ctr"/>
            <a:r>
              <a:rPr lang="en-US" sz="1500" dirty="0">
                <a:solidFill>
                  <a:srgbClr val="021F43"/>
                </a:solidFill>
                <a:latin typeface="Arial" panose="020B0604020202020204" pitchFamily="34" charset="0"/>
                <a:cs typeface="Arial" panose="020B0604020202020204" pitchFamily="34" charset="0"/>
              </a:rPr>
              <a:t>Investments in large-scale renewable energy projects with a focus on frontier markets.</a:t>
            </a:r>
          </a:p>
        </p:txBody>
      </p:sp>
      <p:sp>
        <p:nvSpPr>
          <p:cNvPr id="26" name="TextBox 25">
            <a:extLst>
              <a:ext uri="{FF2B5EF4-FFF2-40B4-BE49-F238E27FC236}">
                <a16:creationId xmlns:a16="http://schemas.microsoft.com/office/drawing/2014/main" id="{94EA3725-4F6D-4AB9-B72E-ABE161F0101B}"/>
              </a:ext>
            </a:extLst>
          </p:cNvPr>
          <p:cNvSpPr txBox="1"/>
          <p:nvPr/>
        </p:nvSpPr>
        <p:spPr>
          <a:xfrm>
            <a:off x="4010170" y="4091366"/>
            <a:ext cx="1173054" cy="1615827"/>
          </a:xfrm>
          <a:prstGeom prst="rect">
            <a:avLst/>
          </a:prstGeom>
          <a:noFill/>
          <a:ln w="28575">
            <a:noFill/>
            <a:prstDash val="dash"/>
          </a:ln>
        </p:spPr>
        <p:txBody>
          <a:bodyPr wrap="square" lIns="0" tIns="0" rIns="0" bIns="0" rtlCol="0">
            <a:spAutoFit/>
          </a:bodyPr>
          <a:lstStyle/>
          <a:p>
            <a:pPr algn="ctr"/>
            <a:r>
              <a:rPr lang="en-US" sz="1500" b="1" dirty="0">
                <a:solidFill>
                  <a:srgbClr val="021F43"/>
                </a:solidFill>
                <a:latin typeface="Arial" panose="020B0604020202020204" pitchFamily="34" charset="0"/>
                <a:cs typeface="Arial" panose="020B0604020202020204" pitchFamily="34" charset="0"/>
              </a:rPr>
              <a:t>Investments in resource-efficient commercial</a:t>
            </a:r>
          </a:p>
          <a:p>
            <a:pPr algn="ctr"/>
            <a:r>
              <a:rPr lang="en-US" sz="1500" b="1" dirty="0">
                <a:solidFill>
                  <a:srgbClr val="021F43"/>
                </a:solidFill>
                <a:latin typeface="Arial" panose="020B0604020202020204" pitchFamily="34" charset="0"/>
                <a:cs typeface="Arial" panose="020B0604020202020204" pitchFamily="34" charset="0"/>
              </a:rPr>
              <a:t>and residential buildings.</a:t>
            </a:r>
          </a:p>
        </p:txBody>
      </p:sp>
      <p:sp>
        <p:nvSpPr>
          <p:cNvPr id="27" name="TextBox 26">
            <a:extLst>
              <a:ext uri="{FF2B5EF4-FFF2-40B4-BE49-F238E27FC236}">
                <a16:creationId xmlns:a16="http://schemas.microsoft.com/office/drawing/2014/main" id="{B3614AEF-0E92-4D16-B295-16DF4B2EEE32}"/>
              </a:ext>
            </a:extLst>
          </p:cNvPr>
          <p:cNvSpPr txBox="1"/>
          <p:nvPr/>
        </p:nvSpPr>
        <p:spPr>
          <a:xfrm>
            <a:off x="235124" y="1726328"/>
            <a:ext cx="1657182" cy="2183091"/>
          </a:xfrm>
          <a:prstGeom prst="roundRect">
            <a:avLst/>
          </a:prstGeom>
          <a:solidFill>
            <a:srgbClr val="00ADE4"/>
          </a:solidFill>
        </p:spPr>
        <p:txBody>
          <a:bodyPr wrap="square" lIns="0" tIns="0" rIns="0" bIns="0" rtlCol="0" anchor="t">
            <a:noAutofit/>
          </a:bodyPr>
          <a:lstStyle/>
          <a:p>
            <a:pPr algn="ctr" fontAlgn="base">
              <a:spcBef>
                <a:spcPct val="0"/>
              </a:spcBef>
              <a:spcAft>
                <a:spcPct val="0"/>
              </a:spcAft>
            </a:pPr>
            <a:r>
              <a:rPr lang="en-US" sz="2000" b="1" dirty="0">
                <a:solidFill>
                  <a:prstClr val="white"/>
                </a:solidFill>
                <a:latin typeface="Arial"/>
                <a:cs typeface="Times New Roman" pitchFamily="18" charset="0"/>
              </a:rPr>
              <a:t>CLEAN ENERGY</a:t>
            </a:r>
          </a:p>
        </p:txBody>
      </p:sp>
      <p:sp>
        <p:nvSpPr>
          <p:cNvPr id="28" name="TextBox 27">
            <a:extLst>
              <a:ext uri="{FF2B5EF4-FFF2-40B4-BE49-F238E27FC236}">
                <a16:creationId xmlns:a16="http://schemas.microsoft.com/office/drawing/2014/main" id="{0DB5A101-1CE1-4164-B620-4299723577DE}"/>
              </a:ext>
            </a:extLst>
          </p:cNvPr>
          <p:cNvSpPr txBox="1"/>
          <p:nvPr/>
        </p:nvSpPr>
        <p:spPr>
          <a:xfrm>
            <a:off x="2012133" y="1749122"/>
            <a:ext cx="1596984" cy="2183093"/>
          </a:xfrm>
          <a:prstGeom prst="roundRect">
            <a:avLst/>
          </a:prstGeom>
          <a:solidFill>
            <a:srgbClr val="00ADE4"/>
          </a:solidFill>
        </p:spPr>
        <p:txBody>
          <a:bodyPr wrap="square" lIns="0" tIns="0" rIns="0" bIns="0" rtlCol="0" anchor="t">
            <a:noAutofit/>
          </a:bodyPr>
          <a:lstStyle/>
          <a:p>
            <a:pPr algn="ctr" fontAlgn="base">
              <a:spcBef>
                <a:spcPct val="0"/>
              </a:spcBef>
              <a:spcAft>
                <a:spcPct val="0"/>
              </a:spcAft>
            </a:pPr>
            <a:r>
              <a:rPr lang="en-US" sz="2000" b="1" dirty="0">
                <a:solidFill>
                  <a:prstClr val="white"/>
                </a:solidFill>
                <a:latin typeface="Arial"/>
                <a:cs typeface="Times New Roman" pitchFamily="18" charset="0"/>
              </a:rPr>
              <a:t>CLIMATE-SMART CITIES</a:t>
            </a:r>
          </a:p>
        </p:txBody>
      </p:sp>
      <p:sp>
        <p:nvSpPr>
          <p:cNvPr id="29" name="TextBox 28">
            <a:extLst>
              <a:ext uri="{FF2B5EF4-FFF2-40B4-BE49-F238E27FC236}">
                <a16:creationId xmlns:a16="http://schemas.microsoft.com/office/drawing/2014/main" id="{CB662D34-001E-4C3D-A05D-A2B3BCE29486}"/>
              </a:ext>
            </a:extLst>
          </p:cNvPr>
          <p:cNvSpPr txBox="1"/>
          <p:nvPr/>
        </p:nvSpPr>
        <p:spPr>
          <a:xfrm>
            <a:off x="3702818" y="1709795"/>
            <a:ext cx="1736534" cy="2186407"/>
          </a:xfrm>
          <a:prstGeom prst="roundRect">
            <a:avLst/>
          </a:prstGeom>
          <a:solidFill>
            <a:srgbClr val="92BA5D"/>
          </a:solidFill>
        </p:spPr>
        <p:txBody>
          <a:bodyPr wrap="square" lIns="0" tIns="0" rIns="0" bIns="0" rtlCol="0" anchor="t">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Arial"/>
                <a:cs typeface="Times New Roman" pitchFamily="18" charset="0"/>
              </a:rPr>
              <a:t>GREEN BUILDINGS</a:t>
            </a:r>
          </a:p>
        </p:txBody>
      </p:sp>
      <p:sp>
        <p:nvSpPr>
          <p:cNvPr id="30" name="TextBox 29">
            <a:extLst>
              <a:ext uri="{FF2B5EF4-FFF2-40B4-BE49-F238E27FC236}">
                <a16:creationId xmlns:a16="http://schemas.microsoft.com/office/drawing/2014/main" id="{DD31556E-FB35-4F1D-AD66-F0560F5DDD88}"/>
              </a:ext>
            </a:extLst>
          </p:cNvPr>
          <p:cNvSpPr txBox="1"/>
          <p:nvPr/>
        </p:nvSpPr>
        <p:spPr>
          <a:xfrm>
            <a:off x="5533053" y="1726328"/>
            <a:ext cx="1621326" cy="2169874"/>
          </a:xfrm>
          <a:prstGeom prst="roundRect">
            <a:avLst/>
          </a:prstGeom>
          <a:solidFill>
            <a:srgbClr val="00ADE4"/>
          </a:solidFill>
        </p:spPr>
        <p:txBody>
          <a:bodyPr wrap="square" lIns="0" tIns="0" rIns="0" bIns="0" rtlCol="0" anchor="t">
            <a:noAutofit/>
          </a:bodyPr>
          <a:lstStyle/>
          <a:p>
            <a:pPr algn="ctr" fontAlgn="base">
              <a:spcBef>
                <a:spcPct val="0"/>
              </a:spcBef>
              <a:spcAft>
                <a:spcPct val="0"/>
              </a:spcAft>
            </a:pPr>
            <a:r>
              <a:rPr lang="en-US" sz="2000" b="1" dirty="0">
                <a:solidFill>
                  <a:prstClr val="white"/>
                </a:solidFill>
                <a:latin typeface="Arial"/>
                <a:cs typeface="Times New Roman" pitchFamily="18" charset="0"/>
              </a:rPr>
              <a:t>GREEN FINANCE</a:t>
            </a:r>
          </a:p>
        </p:txBody>
      </p:sp>
      <p:sp>
        <p:nvSpPr>
          <p:cNvPr id="31" name="TextBox 30">
            <a:extLst>
              <a:ext uri="{FF2B5EF4-FFF2-40B4-BE49-F238E27FC236}">
                <a16:creationId xmlns:a16="http://schemas.microsoft.com/office/drawing/2014/main" id="{2716EED8-9431-48B2-B707-F45C2196B3B5}"/>
              </a:ext>
            </a:extLst>
          </p:cNvPr>
          <p:cNvSpPr txBox="1"/>
          <p:nvPr/>
        </p:nvSpPr>
        <p:spPr>
          <a:xfrm>
            <a:off x="7274207" y="1726328"/>
            <a:ext cx="1633863" cy="2198768"/>
          </a:xfrm>
          <a:prstGeom prst="roundRect">
            <a:avLst/>
          </a:prstGeom>
          <a:solidFill>
            <a:srgbClr val="00ADE4"/>
          </a:solidFill>
        </p:spPr>
        <p:txBody>
          <a:bodyPr wrap="square" lIns="0" tIns="0" rIns="0" bIns="0" rtlCol="0" anchor="t">
            <a:noAutofit/>
          </a:bodyPr>
          <a:lstStyle/>
          <a:p>
            <a:pPr algn="ctr" fontAlgn="base">
              <a:spcBef>
                <a:spcPct val="0"/>
              </a:spcBef>
              <a:spcAft>
                <a:spcPct val="0"/>
              </a:spcAft>
            </a:pPr>
            <a:r>
              <a:rPr lang="en-US" sz="2000" b="1" dirty="0">
                <a:solidFill>
                  <a:prstClr val="white"/>
                </a:solidFill>
                <a:latin typeface="Arial"/>
                <a:cs typeface="Times New Roman" pitchFamily="18" charset="0"/>
              </a:rPr>
              <a:t>CLIMATE-SMART AGRI</a:t>
            </a:r>
          </a:p>
        </p:txBody>
      </p:sp>
      <p:sp>
        <p:nvSpPr>
          <p:cNvPr id="32" name="Rounded Rectangle 21">
            <a:extLst>
              <a:ext uri="{FF2B5EF4-FFF2-40B4-BE49-F238E27FC236}">
                <a16:creationId xmlns:a16="http://schemas.microsoft.com/office/drawing/2014/main" id="{468B19FD-121B-42C8-91B4-B85B83D28197}"/>
              </a:ext>
            </a:extLst>
          </p:cNvPr>
          <p:cNvSpPr/>
          <p:nvPr/>
        </p:nvSpPr>
        <p:spPr bwMode="auto">
          <a:xfrm>
            <a:off x="214313" y="1485900"/>
            <a:ext cx="8719883" cy="4384813"/>
          </a:xfrm>
          <a:prstGeom prst="roundRect">
            <a:avLst>
              <a:gd name="adj" fmla="val 4804"/>
            </a:avLst>
          </a:prstGeom>
          <a:noFill/>
          <a:ln w="28575" cap="flat" cmpd="sng" algn="ctr">
            <a:solidFill>
              <a:srgbClr val="021F43"/>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base" latinLnBrk="0" hangingPunct="1">
              <a:lnSpc>
                <a:spcPct val="100000"/>
              </a:lnSpc>
              <a:spcBef>
                <a:spcPct val="50000"/>
              </a:spcBef>
              <a:spcAft>
                <a:spcPct val="0"/>
              </a:spcAft>
              <a:buClrTx/>
              <a:buSzTx/>
              <a:buFontTx/>
              <a:buChar char="•"/>
              <a:tabLst/>
              <a:defRPr/>
            </a:pPr>
            <a:endParaRPr kumimoji="0" lang="en-US" sz="1300" b="0" i="0" u="none" strike="noStrike" kern="0" cap="none" spc="0" normalizeH="0" baseline="0" noProof="0" dirty="0">
              <a:ln>
                <a:solidFill>
                  <a:srgbClr val="139AF0"/>
                </a:solidFill>
              </a:ln>
              <a:solidFill>
                <a:srgbClr val="021F43"/>
              </a:solidFill>
              <a:effectLst/>
              <a:uLnTx/>
              <a:uFillTx/>
              <a:latin typeface="Arial"/>
              <a:cs typeface="Times New Roman" pitchFamily="18" charset="0"/>
            </a:endParaRPr>
          </a:p>
        </p:txBody>
      </p:sp>
      <p:sp>
        <p:nvSpPr>
          <p:cNvPr id="33" name="Right Triangle 32">
            <a:extLst>
              <a:ext uri="{FF2B5EF4-FFF2-40B4-BE49-F238E27FC236}">
                <a16:creationId xmlns:a16="http://schemas.microsoft.com/office/drawing/2014/main" id="{44B3F8E7-0F56-46EC-8C57-2805E163913E}"/>
              </a:ext>
            </a:extLst>
          </p:cNvPr>
          <p:cNvSpPr/>
          <p:nvPr/>
        </p:nvSpPr>
        <p:spPr bwMode="auto">
          <a:xfrm>
            <a:off x="5982010" y="4129205"/>
            <a:ext cx="2023669" cy="1077218"/>
          </a:xfrm>
          <a:prstGeom prst="rtTriangl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solidFill>
                <a:srgbClr val="021F43"/>
              </a:solidFill>
              <a:latin typeface="Trebuchet MS" pitchFamily="34" charset="0"/>
              <a:cs typeface="Times New Roman" pitchFamily="18" charset="0"/>
            </a:endParaRPr>
          </a:p>
        </p:txBody>
      </p:sp>
      <p:sp>
        <p:nvSpPr>
          <p:cNvPr id="34" name="Half Frame 33">
            <a:extLst>
              <a:ext uri="{FF2B5EF4-FFF2-40B4-BE49-F238E27FC236}">
                <a16:creationId xmlns:a16="http://schemas.microsoft.com/office/drawing/2014/main" id="{7210234B-7AD3-42EB-A436-F0A7A9FBA89F}"/>
              </a:ext>
            </a:extLst>
          </p:cNvPr>
          <p:cNvSpPr/>
          <p:nvPr/>
        </p:nvSpPr>
        <p:spPr bwMode="auto">
          <a:xfrm rot="18900000">
            <a:off x="3596980" y="4143501"/>
            <a:ext cx="777687" cy="829391"/>
          </a:xfrm>
          <a:prstGeom prst="halfFrame">
            <a:avLst/>
          </a:prstGeom>
          <a:solidFill>
            <a:sysClr val="window" lastClr="FFFFFF">
              <a:lumMod val="65000"/>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auto" latinLnBrk="0" hangingPunct="1">
              <a:lnSpc>
                <a:spcPct val="100000"/>
              </a:lnSpc>
              <a:spcBef>
                <a:spcPct val="50000"/>
              </a:spcBef>
              <a:spcAft>
                <a:spcPts val="0"/>
              </a:spcAft>
              <a:buClrTx/>
              <a:buSzTx/>
              <a:buFontTx/>
              <a:buNone/>
              <a:tabLst/>
              <a:defRPr/>
            </a:pPr>
            <a:endParaRPr kumimoji="0" lang="en-US" sz="1300" b="0" i="0" u="none" strike="noStrike" kern="0" cap="none" spc="0" normalizeH="0" baseline="0" noProof="0">
              <a:ln>
                <a:noFill/>
              </a:ln>
              <a:solidFill>
                <a:srgbClr val="021F43"/>
              </a:solidFill>
              <a:effectLst/>
              <a:uLnTx/>
              <a:uFillTx/>
              <a:latin typeface="Trebuchet MS" pitchFamily="34" charset="0"/>
              <a:cs typeface="Times New Roman" pitchFamily="18" charset="0"/>
            </a:endParaRPr>
          </a:p>
        </p:txBody>
      </p:sp>
      <p:sp>
        <p:nvSpPr>
          <p:cNvPr id="35" name="Half Frame 34">
            <a:extLst>
              <a:ext uri="{FF2B5EF4-FFF2-40B4-BE49-F238E27FC236}">
                <a16:creationId xmlns:a16="http://schemas.microsoft.com/office/drawing/2014/main" id="{5089CC78-7516-42D8-B6ED-97FC1A349EB2}"/>
              </a:ext>
            </a:extLst>
          </p:cNvPr>
          <p:cNvSpPr/>
          <p:nvPr/>
        </p:nvSpPr>
        <p:spPr bwMode="auto">
          <a:xfrm rot="8100000">
            <a:off x="4891517" y="4120825"/>
            <a:ext cx="753369" cy="821847"/>
          </a:xfrm>
          <a:prstGeom prst="halfFrame">
            <a:avLst/>
          </a:prstGeom>
          <a:solidFill>
            <a:sysClr val="window" lastClr="FFFFFF">
              <a:lumMod val="65000"/>
            </a:sys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defTabSz="914400" eaLnBrk="1" fontAlgn="auto" latinLnBrk="0" hangingPunct="1">
              <a:lnSpc>
                <a:spcPct val="100000"/>
              </a:lnSpc>
              <a:spcBef>
                <a:spcPct val="50000"/>
              </a:spcBef>
              <a:spcAft>
                <a:spcPts val="0"/>
              </a:spcAft>
              <a:buClrTx/>
              <a:buSzTx/>
              <a:buFontTx/>
              <a:buNone/>
              <a:tabLst/>
              <a:defRPr/>
            </a:pPr>
            <a:endParaRPr kumimoji="0" lang="en-US" sz="1300" b="0" i="0" u="none" strike="noStrike" kern="0" cap="none" spc="0" normalizeH="0" baseline="0" noProof="0">
              <a:ln>
                <a:noFill/>
              </a:ln>
              <a:solidFill>
                <a:srgbClr val="021F43"/>
              </a:solidFill>
              <a:effectLst/>
              <a:uLnTx/>
              <a:uFillTx/>
              <a:latin typeface="Trebuchet MS" pitchFamily="34" charset="0"/>
              <a:cs typeface="Times New Roman" pitchFamily="18" charset="0"/>
            </a:endParaRPr>
          </a:p>
        </p:txBody>
      </p:sp>
      <p:pic>
        <p:nvPicPr>
          <p:cNvPr id="13" name="Picture 12">
            <a:extLst>
              <a:ext uri="{FF2B5EF4-FFF2-40B4-BE49-F238E27FC236}">
                <a16:creationId xmlns:a16="http://schemas.microsoft.com/office/drawing/2014/main" id="{91DDBA74-B07B-408B-8D60-9A425D20748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384" y="2832100"/>
            <a:ext cx="833506" cy="833506"/>
          </a:xfrm>
          <a:prstGeom prst="rect">
            <a:avLst/>
          </a:prstGeom>
        </p:spPr>
      </p:pic>
      <p:pic>
        <p:nvPicPr>
          <p:cNvPr id="38" name="Picture 37">
            <a:extLst>
              <a:ext uri="{FF2B5EF4-FFF2-40B4-BE49-F238E27FC236}">
                <a16:creationId xmlns:a16="http://schemas.microsoft.com/office/drawing/2014/main" id="{917930EF-0DCD-4D92-B6C0-5AC8FCFE59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12166" y="2893145"/>
            <a:ext cx="747061" cy="747061"/>
          </a:xfrm>
          <a:prstGeom prst="rect">
            <a:avLst/>
          </a:prstGeom>
        </p:spPr>
      </p:pic>
      <p:pic>
        <p:nvPicPr>
          <p:cNvPr id="42" name="Picture 41">
            <a:extLst>
              <a:ext uri="{FF2B5EF4-FFF2-40B4-BE49-F238E27FC236}">
                <a16:creationId xmlns:a16="http://schemas.microsoft.com/office/drawing/2014/main" id="{86529030-6F9B-482B-978B-2FCB52E9A0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70916" y="2429685"/>
            <a:ext cx="2043373" cy="2048273"/>
          </a:xfrm>
          <a:prstGeom prst="rect">
            <a:avLst/>
          </a:prstGeom>
        </p:spPr>
      </p:pic>
      <p:pic>
        <p:nvPicPr>
          <p:cNvPr id="44" name="Picture 43">
            <a:extLst>
              <a:ext uri="{FF2B5EF4-FFF2-40B4-BE49-F238E27FC236}">
                <a16:creationId xmlns:a16="http://schemas.microsoft.com/office/drawing/2014/main" id="{31BBD5A6-C8B7-4CF1-B71A-5B2F4064295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20925" y="2918012"/>
            <a:ext cx="734360" cy="734360"/>
          </a:xfrm>
          <a:prstGeom prst="rect">
            <a:avLst/>
          </a:prstGeom>
        </p:spPr>
      </p:pic>
      <p:pic>
        <p:nvPicPr>
          <p:cNvPr id="46" name="Picture 45">
            <a:extLst>
              <a:ext uri="{FF2B5EF4-FFF2-40B4-BE49-F238E27FC236}">
                <a16:creationId xmlns:a16="http://schemas.microsoft.com/office/drawing/2014/main" id="{E1A2FD77-FBC0-4E9B-9EFD-D42630929D8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666424" y="2908300"/>
            <a:ext cx="816120" cy="816120"/>
          </a:xfrm>
          <a:prstGeom prst="rect">
            <a:avLst/>
          </a:prstGeom>
        </p:spPr>
      </p:pic>
    </p:spTree>
    <p:extLst>
      <p:ext uri="{BB962C8B-B14F-4D97-AF65-F5344CB8AC3E}">
        <p14:creationId xmlns:p14="http://schemas.microsoft.com/office/powerpoint/2010/main" val="304896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D70DD8-8317-4D17-A1D9-FA351DFBAF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566" y="6219431"/>
            <a:ext cx="1984586" cy="504578"/>
          </a:xfrm>
          <a:prstGeom prst="rect">
            <a:avLst/>
          </a:prstGeom>
        </p:spPr>
      </p:pic>
      <p:graphicFrame>
        <p:nvGraphicFramePr>
          <p:cNvPr id="4" name="Content Placeholder 10">
            <a:extLst>
              <a:ext uri="{FF2B5EF4-FFF2-40B4-BE49-F238E27FC236}">
                <a16:creationId xmlns:a16="http://schemas.microsoft.com/office/drawing/2014/main" id="{F554BBFE-AEB0-4965-9B7F-0517C426BA31}"/>
              </a:ext>
            </a:extLst>
          </p:cNvPr>
          <p:cNvGraphicFramePr>
            <a:graphicFrameLocks/>
          </p:cNvGraphicFramePr>
          <p:nvPr>
            <p:extLst>
              <p:ext uri="{D42A27DB-BD31-4B8C-83A1-F6EECF244321}">
                <p14:modId xmlns:p14="http://schemas.microsoft.com/office/powerpoint/2010/main" val="625249871"/>
              </p:ext>
            </p:extLst>
          </p:nvPr>
        </p:nvGraphicFramePr>
        <p:xfrm>
          <a:off x="367506" y="1519674"/>
          <a:ext cx="8440738" cy="4600575"/>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a:extLst>
              <a:ext uri="{FF2B5EF4-FFF2-40B4-BE49-F238E27FC236}">
                <a16:creationId xmlns:a16="http://schemas.microsoft.com/office/drawing/2014/main" id="{6A97C1A3-29E6-40D8-AC0E-507EA6A8BED0}"/>
              </a:ext>
            </a:extLst>
          </p:cNvPr>
          <p:cNvSpPr txBox="1">
            <a:spLocks/>
          </p:cNvSpPr>
          <p:nvPr/>
        </p:nvSpPr>
        <p:spPr bwMode="auto">
          <a:xfrm>
            <a:off x="290261" y="313904"/>
            <a:ext cx="8439652" cy="85611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lang="en-US" b="1" kern="0" dirty="0">
                <a:latin typeface="Arial"/>
              </a:rPr>
              <a:t>IFC HAS INVESTED AND MOBILIZED NEARLY $4.4 BILLION IN GREEN BUILDINGS SINCE 2014</a:t>
            </a:r>
            <a:r>
              <a:rPr kumimoji="0" lang="en-US" b="1" i="0" u="none" strike="noStrike" kern="0" cap="none" spc="0" normalizeH="0" baseline="0" noProof="0" dirty="0">
                <a:ln>
                  <a:noFill/>
                </a:ln>
                <a:solidFill>
                  <a:srgbClr val="021F43"/>
                </a:solidFill>
                <a:effectLst/>
                <a:uLnTx/>
                <a:uFillTx/>
                <a:latin typeface="Arial"/>
                <a:ea typeface="+mj-ea"/>
              </a:rPr>
              <a:t>.</a:t>
            </a:r>
          </a:p>
        </p:txBody>
      </p:sp>
    </p:spTree>
    <p:extLst>
      <p:ext uri="{BB962C8B-B14F-4D97-AF65-F5344CB8AC3E}">
        <p14:creationId xmlns:p14="http://schemas.microsoft.com/office/powerpoint/2010/main" val="3536276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345A1-BD30-459E-B50F-86B77981CAEE}"/>
              </a:ext>
            </a:extLst>
          </p:cNvPr>
          <p:cNvSpPr txBox="1">
            <a:spLocks/>
          </p:cNvSpPr>
          <p:nvPr/>
        </p:nvSpPr>
        <p:spPr bwMode="auto">
          <a:xfrm>
            <a:off x="290260" y="313904"/>
            <a:ext cx="8853739" cy="85611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kumimoji="0" lang="en-US" b="1" i="0" u="none" strike="noStrike" kern="0" cap="none" spc="0" normalizeH="0" baseline="0" noProof="0" dirty="0">
                <a:ln>
                  <a:noFill/>
                </a:ln>
                <a:solidFill>
                  <a:srgbClr val="021F43"/>
                </a:solidFill>
                <a:effectLst/>
                <a:uLnTx/>
                <a:uFillTx/>
                <a:latin typeface="Arial"/>
                <a:ea typeface="+mj-ea"/>
              </a:rPr>
              <a:t>IN TERMS OF SHEER VOLUME OF SQUARE METERS, CHINA IS PROJECTED TO DOMINATE BUILDING GROWTH THROUGH 2025.</a:t>
            </a:r>
          </a:p>
        </p:txBody>
      </p:sp>
      <p:pic>
        <p:nvPicPr>
          <p:cNvPr id="5" name="Picture 4">
            <a:extLst>
              <a:ext uri="{FF2B5EF4-FFF2-40B4-BE49-F238E27FC236}">
                <a16:creationId xmlns:a16="http://schemas.microsoft.com/office/drawing/2014/main" id="{C2648236-3E17-4CE9-B378-DA59331682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0154" y="1315371"/>
            <a:ext cx="7605548" cy="4904060"/>
          </a:xfrm>
          <a:prstGeom prst="rect">
            <a:avLst/>
          </a:prstGeom>
        </p:spPr>
      </p:pic>
      <p:pic>
        <p:nvPicPr>
          <p:cNvPr id="6" name="Picture 5">
            <a:extLst>
              <a:ext uri="{FF2B5EF4-FFF2-40B4-BE49-F238E27FC236}">
                <a16:creationId xmlns:a16="http://schemas.microsoft.com/office/drawing/2014/main" id="{56FF3CA1-5FA2-472B-84EA-BD4F769941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94566" y="6219431"/>
            <a:ext cx="1984586" cy="504578"/>
          </a:xfrm>
          <a:prstGeom prst="rect">
            <a:avLst/>
          </a:prstGeom>
        </p:spPr>
      </p:pic>
    </p:spTree>
    <p:extLst>
      <p:ext uri="{BB962C8B-B14F-4D97-AF65-F5344CB8AC3E}">
        <p14:creationId xmlns:p14="http://schemas.microsoft.com/office/powerpoint/2010/main" val="1418475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1D280D-F2F0-42B3-9BD1-7782BCC7DF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566" y="6219431"/>
            <a:ext cx="1984586" cy="504578"/>
          </a:xfrm>
          <a:prstGeom prst="rect">
            <a:avLst/>
          </a:prstGeom>
        </p:spPr>
      </p:pic>
      <p:sp>
        <p:nvSpPr>
          <p:cNvPr id="6" name="Title 1">
            <a:extLst>
              <a:ext uri="{FF2B5EF4-FFF2-40B4-BE49-F238E27FC236}">
                <a16:creationId xmlns:a16="http://schemas.microsoft.com/office/drawing/2014/main" id="{D8A7891A-600D-40BA-B9D6-D9DFE7277BAA}"/>
              </a:ext>
            </a:extLst>
          </p:cNvPr>
          <p:cNvSpPr txBox="1">
            <a:spLocks/>
          </p:cNvSpPr>
          <p:nvPr/>
        </p:nvSpPr>
        <p:spPr bwMode="auto">
          <a:xfrm>
            <a:off x="290260" y="313904"/>
            <a:ext cx="8853739" cy="85611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lang="en-US" b="1" kern="0" dirty="0">
                <a:latin typeface="Arial"/>
              </a:rPr>
              <a:t>THE </a:t>
            </a:r>
            <a:r>
              <a:rPr kumimoji="0" lang="en-US" b="1" i="0" u="none" strike="noStrike" kern="0" cap="none" spc="0" normalizeH="0" baseline="0" noProof="0" dirty="0">
                <a:ln>
                  <a:noFill/>
                </a:ln>
                <a:solidFill>
                  <a:srgbClr val="021F43"/>
                </a:solidFill>
                <a:effectLst/>
                <a:uLnTx/>
                <a:uFillTx/>
                <a:latin typeface="Arial"/>
                <a:ea typeface="+mj-ea"/>
              </a:rPr>
              <a:t>BUILDING GROWTH RATE </a:t>
            </a:r>
            <a:r>
              <a:rPr lang="en-US" b="1" kern="0" dirty="0">
                <a:latin typeface="Arial"/>
              </a:rPr>
              <a:t>UNTIL 2025 </a:t>
            </a:r>
            <a:r>
              <a:rPr kumimoji="0" lang="en-US" b="1" i="0" u="none" strike="noStrike" kern="0" cap="none" spc="0" normalizeH="0" baseline="0" noProof="0" dirty="0">
                <a:ln>
                  <a:noFill/>
                </a:ln>
                <a:solidFill>
                  <a:srgbClr val="021F43"/>
                </a:solidFill>
                <a:effectLst/>
                <a:uLnTx/>
                <a:uFillTx/>
                <a:latin typeface="Arial"/>
                <a:ea typeface="+mj-ea"/>
              </a:rPr>
              <a:t>WILL BE HIGHEST IN EMERGING MARKET COUNTRIES, PARTICULARLY IN AFRICA.</a:t>
            </a:r>
          </a:p>
        </p:txBody>
      </p:sp>
      <p:pic>
        <p:nvPicPr>
          <p:cNvPr id="7" name="Picture 6">
            <a:extLst>
              <a:ext uri="{FF2B5EF4-FFF2-40B4-BE49-F238E27FC236}">
                <a16:creationId xmlns:a16="http://schemas.microsoft.com/office/drawing/2014/main" id="{E56F726E-136C-4C17-BE6A-B3CF05FD00A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0122" y="1306743"/>
            <a:ext cx="7385580" cy="4824144"/>
          </a:xfrm>
          <a:prstGeom prst="rect">
            <a:avLst/>
          </a:prstGeom>
        </p:spPr>
      </p:pic>
    </p:spTree>
    <p:extLst>
      <p:ext uri="{BB962C8B-B14F-4D97-AF65-F5344CB8AC3E}">
        <p14:creationId xmlns:p14="http://schemas.microsoft.com/office/powerpoint/2010/main" val="335413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C826BC-8C69-42F0-A59B-E733BEC713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566" y="6219431"/>
            <a:ext cx="1984586" cy="504578"/>
          </a:xfrm>
          <a:prstGeom prst="rect">
            <a:avLst/>
          </a:prstGeom>
        </p:spPr>
      </p:pic>
      <p:sp>
        <p:nvSpPr>
          <p:cNvPr id="6" name="Title 1">
            <a:extLst>
              <a:ext uri="{FF2B5EF4-FFF2-40B4-BE49-F238E27FC236}">
                <a16:creationId xmlns:a16="http://schemas.microsoft.com/office/drawing/2014/main" id="{1B028FE2-6663-4EC0-A1D7-C401A773FAE2}"/>
              </a:ext>
            </a:extLst>
          </p:cNvPr>
          <p:cNvSpPr txBox="1">
            <a:spLocks/>
          </p:cNvSpPr>
          <p:nvPr/>
        </p:nvSpPr>
        <p:spPr bwMode="auto">
          <a:xfrm>
            <a:off x="290260" y="313904"/>
            <a:ext cx="8853739" cy="85611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kumimoji="0" lang="en-US" b="1" i="0" u="none" strike="noStrike" kern="0" cap="none" spc="0" normalizeH="0" baseline="0" noProof="0" dirty="0">
                <a:ln>
                  <a:noFill/>
                </a:ln>
                <a:solidFill>
                  <a:srgbClr val="021F43"/>
                </a:solidFill>
                <a:effectLst/>
                <a:uLnTx/>
                <a:uFillTx/>
                <a:latin typeface="Arial"/>
                <a:ea typeface="+mj-ea"/>
              </a:rPr>
              <a:t>NEARLY THREE-QUARTERS OF BUILDING GROWTH IN EMERGING MARKETS WILL BE RESIDENTIAL.</a:t>
            </a:r>
          </a:p>
        </p:txBody>
      </p:sp>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4B302F14-4821-4280-96A0-06C057CFECDD}"/>
                  </a:ext>
                </a:extLst>
              </p:cNvPr>
              <p:cNvGraphicFramePr/>
              <p:nvPr>
                <p:extLst>
                  <p:ext uri="{D42A27DB-BD31-4B8C-83A1-F6EECF244321}">
                    <p14:modId xmlns:p14="http://schemas.microsoft.com/office/powerpoint/2010/main" val="765451977"/>
                  </p:ext>
                </p:extLst>
              </p:nvPr>
            </p:nvGraphicFramePr>
            <p:xfrm>
              <a:off x="1828800" y="1696598"/>
              <a:ext cx="5387249" cy="4040916"/>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7" name="Chart 6">
                <a:extLst>
                  <a:ext uri="{FF2B5EF4-FFF2-40B4-BE49-F238E27FC236}">
                    <a16:creationId xmlns:a16="http://schemas.microsoft.com/office/drawing/2014/main" id="{4B302F14-4821-4280-96A0-06C057CFECDD}"/>
                  </a:ext>
                </a:extLst>
              </p:cNvPr>
              <p:cNvPicPr>
                <a:picLocks noGrp="1" noRot="1" noChangeAspect="1" noMove="1" noResize="1" noEditPoints="1" noAdjustHandles="1" noChangeArrowheads="1" noChangeShapeType="1"/>
              </p:cNvPicPr>
              <p:nvPr/>
            </p:nvPicPr>
            <p:blipFill>
              <a:blip r:embed="rId5"/>
              <a:stretch>
                <a:fillRect/>
              </a:stretch>
            </p:blipFill>
            <p:spPr>
              <a:xfrm>
                <a:off x="1828800" y="1696598"/>
                <a:ext cx="5387249" cy="4040916"/>
              </a:xfrm>
              <a:prstGeom prst="rect">
                <a:avLst/>
              </a:prstGeom>
            </p:spPr>
          </p:pic>
        </mc:Fallback>
      </mc:AlternateContent>
    </p:spTree>
    <p:extLst>
      <p:ext uri="{BB962C8B-B14F-4D97-AF65-F5344CB8AC3E}">
        <p14:creationId xmlns:p14="http://schemas.microsoft.com/office/powerpoint/2010/main" val="601231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182D85-8CA0-47B5-8220-3FAED62648A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622"/>
          <a:stretch/>
        </p:blipFill>
        <p:spPr>
          <a:xfrm>
            <a:off x="0" y="-102870"/>
            <a:ext cx="9144148" cy="6960870"/>
          </a:xfrm>
          <a:prstGeom prst="rect">
            <a:avLst/>
          </a:prstGeom>
        </p:spPr>
      </p:pic>
      <p:sp>
        <p:nvSpPr>
          <p:cNvPr id="8" name="Rectangle 7">
            <a:extLst>
              <a:ext uri="{FF2B5EF4-FFF2-40B4-BE49-F238E27FC236}">
                <a16:creationId xmlns:a16="http://schemas.microsoft.com/office/drawing/2014/main" id="{27BC12FC-C351-4989-B136-815B43830097}"/>
              </a:ext>
            </a:extLst>
          </p:cNvPr>
          <p:cNvSpPr/>
          <p:nvPr/>
        </p:nvSpPr>
        <p:spPr>
          <a:xfrm>
            <a:off x="-11430" y="-57150"/>
            <a:ext cx="9155578" cy="1206502"/>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711FB0B-E08B-48C2-8CC8-E4F8F2A394B1}"/>
              </a:ext>
            </a:extLst>
          </p:cNvPr>
          <p:cNvSpPr txBox="1">
            <a:spLocks/>
          </p:cNvSpPr>
          <p:nvPr/>
        </p:nvSpPr>
        <p:spPr bwMode="auto">
          <a:xfrm>
            <a:off x="196491" y="215515"/>
            <a:ext cx="8853739" cy="85611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00000"/>
              </a:lnSpc>
              <a:spcBef>
                <a:spcPts val="0"/>
              </a:spcBef>
              <a:spcAft>
                <a:spcPct val="0"/>
              </a:spcAft>
              <a:buFont typeface="Arial"/>
              <a:buNone/>
              <a:defRPr sz="2200" b="0" i="0" cap="none" baseline="0">
                <a:solidFill>
                  <a:srgbClr val="021F43"/>
                </a:solidFill>
                <a:latin typeface="+mn-lt"/>
                <a:ea typeface="+mj-ea"/>
                <a:cs typeface="Andes ExtraLight"/>
              </a:defRPr>
            </a:lvl1pPr>
            <a:lvl2pPr algn="ctr" rtl="0" eaLnBrk="1" fontAlgn="base" hangingPunct="1">
              <a:spcBef>
                <a:spcPct val="0"/>
              </a:spcBef>
              <a:spcAft>
                <a:spcPct val="0"/>
              </a:spcAft>
              <a:defRPr sz="2600" b="1">
                <a:solidFill>
                  <a:srgbClr val="014C6D"/>
                </a:solidFill>
                <a:latin typeface="Trebuchet MS" pitchFamily="34" charset="0"/>
              </a:defRPr>
            </a:lvl2pPr>
            <a:lvl3pPr algn="ctr" rtl="0" eaLnBrk="1" fontAlgn="base" hangingPunct="1">
              <a:spcBef>
                <a:spcPct val="0"/>
              </a:spcBef>
              <a:spcAft>
                <a:spcPct val="0"/>
              </a:spcAft>
              <a:defRPr sz="2600" b="1">
                <a:solidFill>
                  <a:srgbClr val="014C6D"/>
                </a:solidFill>
                <a:latin typeface="Trebuchet MS" pitchFamily="34" charset="0"/>
              </a:defRPr>
            </a:lvl3pPr>
            <a:lvl4pPr algn="ctr" rtl="0" eaLnBrk="1" fontAlgn="base" hangingPunct="1">
              <a:spcBef>
                <a:spcPct val="0"/>
              </a:spcBef>
              <a:spcAft>
                <a:spcPct val="0"/>
              </a:spcAft>
              <a:defRPr sz="2600" b="1">
                <a:solidFill>
                  <a:srgbClr val="014C6D"/>
                </a:solidFill>
                <a:latin typeface="Trebuchet MS" pitchFamily="34" charset="0"/>
              </a:defRPr>
            </a:lvl4pPr>
            <a:lvl5pPr algn="ctr" rtl="0" eaLnBrk="1" fontAlgn="base" hangingPunct="1">
              <a:spcBef>
                <a:spcPct val="0"/>
              </a:spcBef>
              <a:spcAft>
                <a:spcPct val="0"/>
              </a:spcAft>
              <a:defRPr sz="2600" b="1">
                <a:solidFill>
                  <a:srgbClr val="014C6D"/>
                </a:solidFill>
                <a:latin typeface="Trebuchet MS" pitchFamily="34"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marL="0" marR="0" lvl="0" indent="0" algn="l" defTabSz="914400" rtl="0" eaLnBrk="1" fontAlgn="base" latinLnBrk="0" hangingPunct="1">
              <a:lnSpc>
                <a:spcPct val="100000"/>
              </a:lnSpc>
              <a:spcBef>
                <a:spcPts val="0"/>
              </a:spcBef>
              <a:spcAft>
                <a:spcPct val="0"/>
              </a:spcAft>
              <a:buClrTx/>
              <a:buSzTx/>
              <a:buFont typeface="Arial"/>
              <a:buNone/>
              <a:tabLst/>
              <a:defRPr/>
            </a:pPr>
            <a:r>
              <a:rPr kumimoji="0" lang="en-US" b="1" i="0" u="none" strike="noStrike" kern="0" cap="none" spc="0" normalizeH="0" baseline="0" noProof="0" dirty="0">
                <a:ln>
                  <a:noFill/>
                </a:ln>
                <a:solidFill>
                  <a:srgbClr val="021F43"/>
                </a:solidFill>
                <a:effectLst/>
                <a:uLnTx/>
                <a:uFillTx/>
                <a:latin typeface="Arial"/>
                <a:ea typeface="+mj-ea"/>
              </a:rPr>
              <a:t>THE GLOBAL INVESTMENT OPPORTUNITY FOR GREEN BUILDINGS: </a:t>
            </a:r>
            <a:r>
              <a:rPr lang="en-US" b="1" kern="0" dirty="0">
                <a:latin typeface="Arial"/>
              </a:rPr>
              <a:t>UP TO $16.3 TRILLION BY 2030.</a:t>
            </a:r>
            <a:r>
              <a:rPr kumimoji="0" lang="en-US" b="1" i="0" u="none" strike="noStrike" kern="0" cap="none" spc="0" normalizeH="0" baseline="0" noProof="0" dirty="0">
                <a:ln>
                  <a:noFill/>
                </a:ln>
                <a:solidFill>
                  <a:srgbClr val="021F43"/>
                </a:solidFill>
                <a:effectLst/>
                <a:uLnTx/>
                <a:uFillTx/>
                <a:latin typeface="Arial"/>
                <a:ea typeface="+mj-ea"/>
              </a:rPr>
              <a:t> </a:t>
            </a:r>
          </a:p>
        </p:txBody>
      </p:sp>
      <p:sp>
        <p:nvSpPr>
          <p:cNvPr id="10" name="Rectangle 9">
            <a:extLst>
              <a:ext uri="{FF2B5EF4-FFF2-40B4-BE49-F238E27FC236}">
                <a16:creationId xmlns:a16="http://schemas.microsoft.com/office/drawing/2014/main" id="{41C66DD4-A027-4704-B5DE-EB0EBB9EEBBF}"/>
              </a:ext>
            </a:extLst>
          </p:cNvPr>
          <p:cNvSpPr/>
          <p:nvPr/>
        </p:nvSpPr>
        <p:spPr>
          <a:xfrm>
            <a:off x="5916170" y="2660308"/>
            <a:ext cx="2889504" cy="3858768"/>
          </a:xfrm>
          <a:prstGeom prst="rect">
            <a:avLst/>
          </a:prstGeom>
          <a:solidFill>
            <a:schemeClr val="bg1">
              <a:alpha val="83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2C46CC8-64A5-476D-B146-972EA5151548}"/>
              </a:ext>
            </a:extLst>
          </p:cNvPr>
          <p:cNvSpPr txBox="1"/>
          <p:nvPr/>
        </p:nvSpPr>
        <p:spPr>
          <a:xfrm>
            <a:off x="6171797" y="2822570"/>
            <a:ext cx="2378250" cy="3693319"/>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POTENTIAL:</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$13 trillion in East Asia.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$1.5 trillion in South Asia.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$900 billion in Latin America.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$400 billion in Eastern Europe.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$150 billion in Sub-Saharan Africa.</a:t>
            </a:r>
          </a:p>
        </p:txBody>
      </p:sp>
    </p:spTree>
    <p:extLst>
      <p:ext uri="{BB962C8B-B14F-4D97-AF65-F5344CB8AC3E}">
        <p14:creationId xmlns:p14="http://schemas.microsoft.com/office/powerpoint/2010/main" val="343934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037" y="214580"/>
            <a:ext cx="8858963" cy="1031875"/>
          </a:xfrm>
        </p:spPr>
        <p:txBody>
          <a:bodyPr/>
          <a:lstStyle/>
          <a:p>
            <a:r>
              <a:rPr lang="en-US" b="1" dirty="0"/>
              <a:t>EACH STAKEHOLDER IN THE GREEN BUILDING CYCLE CLEARLY BENEFITS.</a:t>
            </a:r>
            <a:endParaRPr lang="en-US" dirty="0"/>
          </a:p>
        </p:txBody>
      </p:sp>
      <p:grpSp>
        <p:nvGrpSpPr>
          <p:cNvPr id="84" name="Group 83">
            <a:extLst>
              <a:ext uri="{FF2B5EF4-FFF2-40B4-BE49-F238E27FC236}">
                <a16:creationId xmlns:a16="http://schemas.microsoft.com/office/drawing/2014/main" id="{906A70F9-A9E2-4F11-A954-D11F7E2C1ACC}"/>
              </a:ext>
            </a:extLst>
          </p:cNvPr>
          <p:cNvGrpSpPr/>
          <p:nvPr/>
        </p:nvGrpSpPr>
        <p:grpSpPr>
          <a:xfrm>
            <a:off x="138913" y="813888"/>
            <a:ext cx="2132070" cy="5263851"/>
            <a:chOff x="138913" y="832123"/>
            <a:chExt cx="2132070" cy="5263851"/>
          </a:xfrm>
        </p:grpSpPr>
        <p:sp>
          <p:nvSpPr>
            <p:cNvPr id="47" name="TextBox 46">
              <a:extLst>
                <a:ext uri="{FF2B5EF4-FFF2-40B4-BE49-F238E27FC236}">
                  <a16:creationId xmlns:a16="http://schemas.microsoft.com/office/drawing/2014/main" id="{D704A267-8AE8-4BB9-9DAA-C4FF2A75C468}"/>
                </a:ext>
              </a:extLst>
            </p:cNvPr>
            <p:cNvSpPr txBox="1"/>
            <p:nvPr/>
          </p:nvSpPr>
          <p:spPr>
            <a:xfrm>
              <a:off x="863157" y="832123"/>
              <a:ext cx="750901" cy="1138773"/>
            </a:xfrm>
            <a:prstGeom prst="rect">
              <a:avLst/>
            </a:prstGeom>
            <a:noFill/>
          </p:spPr>
          <p:txBody>
            <a:bodyPr wrap="square" rtlCol="0">
              <a:spAutoFit/>
            </a:bodyPr>
            <a:lstStyle/>
            <a:p>
              <a:r>
                <a:rPr lang="en-US" sz="6800" dirty="0">
                  <a:solidFill>
                    <a:srgbClr val="00ADE4"/>
                  </a:solidFill>
                  <a:latin typeface="+mj-lt"/>
                </a:rPr>
                <a:t>1</a:t>
              </a:r>
            </a:p>
          </p:txBody>
        </p:sp>
        <p:sp>
          <p:nvSpPr>
            <p:cNvPr id="66" name="Rectangle 65">
              <a:extLst>
                <a:ext uri="{FF2B5EF4-FFF2-40B4-BE49-F238E27FC236}">
                  <a16:creationId xmlns:a16="http://schemas.microsoft.com/office/drawing/2014/main" id="{1BC5A3AE-684D-4EC0-841D-E94ECA354E30}"/>
                </a:ext>
              </a:extLst>
            </p:cNvPr>
            <p:cNvSpPr/>
            <p:nvPr/>
          </p:nvSpPr>
          <p:spPr bwMode="auto">
            <a:xfrm>
              <a:off x="205767" y="1845317"/>
              <a:ext cx="2020385" cy="4250657"/>
            </a:xfrm>
            <a:prstGeom prst="rect">
              <a:avLst/>
            </a:prstGeom>
            <a:noFill/>
            <a:ln w="28575" cap="flat" cmpd="sng" algn="ctr">
              <a:solidFill>
                <a:schemeClr val="bg1">
                  <a:lumMod val="6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w="28575">
                  <a:solidFill>
                    <a:schemeClr val="tx1"/>
                  </a:solidFill>
                </a:ln>
                <a:solidFill>
                  <a:schemeClr val="tx1"/>
                </a:solidFill>
                <a:effectLst/>
                <a:latin typeface="Trebuchet MS" pitchFamily="34" charset="0"/>
                <a:cs typeface="Times New Roman" pitchFamily="18" charset="0"/>
              </a:endParaRPr>
            </a:p>
          </p:txBody>
        </p:sp>
        <p:sp>
          <p:nvSpPr>
            <p:cNvPr id="67" name="Rectangle 66">
              <a:extLst>
                <a:ext uri="{FF2B5EF4-FFF2-40B4-BE49-F238E27FC236}">
                  <a16:creationId xmlns:a16="http://schemas.microsoft.com/office/drawing/2014/main" id="{B0E0BA7B-891E-4384-962D-3298409AEDE4}"/>
                </a:ext>
              </a:extLst>
            </p:cNvPr>
            <p:cNvSpPr/>
            <p:nvPr/>
          </p:nvSpPr>
          <p:spPr>
            <a:xfrm>
              <a:off x="200815" y="2824112"/>
              <a:ext cx="2070168" cy="3262432"/>
            </a:xfrm>
            <a:prstGeom prst="rect">
              <a:avLst/>
            </a:prstGeom>
          </p:spPr>
          <p:txBody>
            <a:bodyPr wrap="square">
              <a:spAutoFit/>
            </a:bodyPr>
            <a:lstStyle/>
            <a:p>
              <a:pPr marL="285750" indent="-285750">
                <a:spcBef>
                  <a:spcPts val="287"/>
                </a:spcBef>
                <a:buFont typeface="Arial" panose="020B0604020202020204" pitchFamily="34" charset="0"/>
                <a:buChar char="•"/>
              </a:pPr>
              <a:r>
                <a:rPr lang="ms-MY" sz="1400" b="1" dirty="0">
                  <a:latin typeface="Calibri Light" panose="020F0302020204030204" pitchFamily="34" charset="0"/>
                </a:rPr>
                <a:t>Send a positive signal to investors.</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Drive profitability that leads to expansion.</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Ensure cost control &amp; consistency across properties.</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Complement efficiencies in construction and labor.</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Contribute to a competitive brand of sustainability.</a:t>
              </a:r>
            </a:p>
          </p:txBody>
        </p:sp>
        <p:sp>
          <p:nvSpPr>
            <p:cNvPr id="68" name="TextBox 67">
              <a:extLst>
                <a:ext uri="{FF2B5EF4-FFF2-40B4-BE49-F238E27FC236}">
                  <a16:creationId xmlns:a16="http://schemas.microsoft.com/office/drawing/2014/main" id="{D889371B-3C68-4BF3-BB94-A22336687302}"/>
                </a:ext>
              </a:extLst>
            </p:cNvPr>
            <p:cNvSpPr txBox="1"/>
            <p:nvPr/>
          </p:nvSpPr>
          <p:spPr>
            <a:xfrm>
              <a:off x="333909" y="1881046"/>
              <a:ext cx="1759095" cy="430887"/>
            </a:xfrm>
            <a:prstGeom prst="rect">
              <a:avLst/>
            </a:prstGeom>
            <a:noFill/>
          </p:spPr>
          <p:txBody>
            <a:bodyPr wrap="square" rtlCol="0">
              <a:spAutoFit/>
            </a:bodyPr>
            <a:lstStyle/>
            <a:p>
              <a:r>
                <a:rPr lang="en-US" sz="2100" b="1" dirty="0">
                  <a:solidFill>
                    <a:srgbClr val="389FDF"/>
                  </a:solidFill>
                  <a:latin typeface="Arial" panose="020B0604020202020204" pitchFamily="34" charset="0"/>
                  <a:cs typeface="Arial" panose="020B0604020202020204" pitchFamily="34" charset="0"/>
                </a:rPr>
                <a:t>Developers</a:t>
              </a:r>
            </a:p>
          </p:txBody>
        </p:sp>
        <p:sp>
          <p:nvSpPr>
            <p:cNvPr id="46" name="Rectangle 45">
              <a:extLst>
                <a:ext uri="{FF2B5EF4-FFF2-40B4-BE49-F238E27FC236}">
                  <a16:creationId xmlns:a16="http://schemas.microsoft.com/office/drawing/2014/main" id="{8F8A1F54-2E54-4191-B1B8-A775599BD7CD}"/>
                </a:ext>
              </a:extLst>
            </p:cNvPr>
            <p:cNvSpPr/>
            <p:nvPr/>
          </p:nvSpPr>
          <p:spPr bwMode="auto">
            <a:xfrm>
              <a:off x="138913" y="2296320"/>
              <a:ext cx="2127109" cy="479746"/>
            </a:xfrm>
            <a:prstGeom prst="rect">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en-US" sz="13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Differentiation &amp; Profit</a:t>
              </a:r>
            </a:p>
          </p:txBody>
        </p:sp>
      </p:grpSp>
      <p:grpSp>
        <p:nvGrpSpPr>
          <p:cNvPr id="85" name="Group 84">
            <a:extLst>
              <a:ext uri="{FF2B5EF4-FFF2-40B4-BE49-F238E27FC236}">
                <a16:creationId xmlns:a16="http://schemas.microsoft.com/office/drawing/2014/main" id="{C52E55D8-289A-4C5C-A971-19FC1AF7A559}"/>
              </a:ext>
            </a:extLst>
          </p:cNvPr>
          <p:cNvGrpSpPr/>
          <p:nvPr/>
        </p:nvGrpSpPr>
        <p:grpSpPr>
          <a:xfrm>
            <a:off x="2375294" y="813888"/>
            <a:ext cx="2132070" cy="5265991"/>
            <a:chOff x="2375294" y="835661"/>
            <a:chExt cx="2132070" cy="5265991"/>
          </a:xfrm>
        </p:grpSpPr>
        <p:sp>
          <p:nvSpPr>
            <p:cNvPr id="70" name="TextBox 69">
              <a:extLst>
                <a:ext uri="{FF2B5EF4-FFF2-40B4-BE49-F238E27FC236}">
                  <a16:creationId xmlns:a16="http://schemas.microsoft.com/office/drawing/2014/main" id="{240A351F-7E94-44D2-9028-17E34F0D4375}"/>
                </a:ext>
              </a:extLst>
            </p:cNvPr>
            <p:cNvSpPr txBox="1"/>
            <p:nvPr/>
          </p:nvSpPr>
          <p:spPr>
            <a:xfrm>
              <a:off x="3112985" y="835661"/>
              <a:ext cx="750901" cy="1138773"/>
            </a:xfrm>
            <a:prstGeom prst="rect">
              <a:avLst/>
            </a:prstGeom>
            <a:noFill/>
          </p:spPr>
          <p:txBody>
            <a:bodyPr wrap="square" rtlCol="0">
              <a:spAutoFit/>
            </a:bodyPr>
            <a:lstStyle/>
            <a:p>
              <a:r>
                <a:rPr lang="en-US" sz="6800" dirty="0">
                  <a:solidFill>
                    <a:srgbClr val="00ADE4"/>
                  </a:solidFill>
                  <a:latin typeface="+mj-lt"/>
                </a:rPr>
                <a:t>2</a:t>
              </a:r>
            </a:p>
          </p:txBody>
        </p:sp>
        <p:sp>
          <p:nvSpPr>
            <p:cNvPr id="71" name="Rectangle 70">
              <a:extLst>
                <a:ext uri="{FF2B5EF4-FFF2-40B4-BE49-F238E27FC236}">
                  <a16:creationId xmlns:a16="http://schemas.microsoft.com/office/drawing/2014/main" id="{490D1654-DE32-4E90-A179-9C7D4F9AB2B3}"/>
                </a:ext>
              </a:extLst>
            </p:cNvPr>
            <p:cNvSpPr/>
            <p:nvPr/>
          </p:nvSpPr>
          <p:spPr bwMode="auto">
            <a:xfrm>
              <a:off x="2442147" y="1848855"/>
              <a:ext cx="2020385" cy="4250657"/>
            </a:xfrm>
            <a:prstGeom prst="rect">
              <a:avLst/>
            </a:prstGeom>
            <a:noFill/>
            <a:ln w="28575" cap="flat" cmpd="sng" algn="ctr">
              <a:solidFill>
                <a:schemeClr val="bg1">
                  <a:lumMod val="6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w="28575">
                  <a:solidFill>
                    <a:schemeClr val="tx1"/>
                  </a:solidFill>
                </a:ln>
                <a:solidFill>
                  <a:schemeClr val="tx1"/>
                </a:solidFill>
                <a:effectLst/>
                <a:latin typeface="Trebuchet MS" pitchFamily="34" charset="0"/>
                <a:cs typeface="Times New Roman" pitchFamily="18" charset="0"/>
              </a:endParaRPr>
            </a:p>
          </p:txBody>
        </p:sp>
        <p:sp>
          <p:nvSpPr>
            <p:cNvPr id="72" name="Rectangle 71">
              <a:extLst>
                <a:ext uri="{FF2B5EF4-FFF2-40B4-BE49-F238E27FC236}">
                  <a16:creationId xmlns:a16="http://schemas.microsoft.com/office/drawing/2014/main" id="{C1537A24-B013-4AEF-AA53-FDA170BCA3B6}"/>
                </a:ext>
              </a:extLst>
            </p:cNvPr>
            <p:cNvSpPr/>
            <p:nvPr/>
          </p:nvSpPr>
          <p:spPr>
            <a:xfrm>
              <a:off x="2437195" y="2839220"/>
              <a:ext cx="2070168" cy="3262432"/>
            </a:xfrm>
            <a:prstGeom prst="rect">
              <a:avLst/>
            </a:prstGeom>
          </p:spPr>
          <p:txBody>
            <a:bodyPr wrap="square">
              <a:spAutoFit/>
            </a:bodyPr>
            <a:lstStyle/>
            <a:p>
              <a:pPr marL="285750" indent="-285750">
                <a:spcBef>
                  <a:spcPts val="287"/>
                </a:spcBef>
                <a:buFont typeface="Arial" panose="020B0604020202020204" pitchFamily="34" charset="0"/>
                <a:buChar char="•"/>
              </a:pPr>
              <a:r>
                <a:rPr lang="ms-MY" sz="1400" b="1" dirty="0">
                  <a:latin typeface="Calibri Light" panose="020F0302020204030204" pitchFamily="34" charset="0"/>
                </a:rPr>
                <a:t>Lower the capital allocation needed to cover risk.</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Gain market share through new products such as green bonds and green mortgages.</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Protect from late payments and loan defaults.</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Enhance reputation through CSR leadership.</a:t>
              </a:r>
            </a:p>
            <a:p>
              <a:pPr>
                <a:spcBef>
                  <a:spcPts val="287"/>
                </a:spcBef>
              </a:pPr>
              <a:endParaRPr lang="ms-MY" sz="1400" b="1" dirty="0">
                <a:latin typeface="Calibri Light" panose="020F0302020204030204" pitchFamily="34" charset="0"/>
              </a:endParaRPr>
            </a:p>
          </p:txBody>
        </p:sp>
        <p:sp>
          <p:nvSpPr>
            <p:cNvPr id="73" name="TextBox 72">
              <a:extLst>
                <a:ext uri="{FF2B5EF4-FFF2-40B4-BE49-F238E27FC236}">
                  <a16:creationId xmlns:a16="http://schemas.microsoft.com/office/drawing/2014/main" id="{4274FD81-7E06-4161-84C3-639FF92CBA5B}"/>
                </a:ext>
              </a:extLst>
            </p:cNvPr>
            <p:cNvSpPr txBox="1"/>
            <p:nvPr/>
          </p:nvSpPr>
          <p:spPr>
            <a:xfrm>
              <a:off x="2570289" y="1884584"/>
              <a:ext cx="1759095" cy="430887"/>
            </a:xfrm>
            <a:prstGeom prst="rect">
              <a:avLst/>
            </a:prstGeom>
            <a:noFill/>
          </p:spPr>
          <p:txBody>
            <a:bodyPr wrap="square" rtlCol="0">
              <a:spAutoFit/>
            </a:bodyPr>
            <a:lstStyle/>
            <a:p>
              <a:pPr algn="ctr"/>
              <a:r>
                <a:rPr lang="en-US" sz="2100" b="1" dirty="0">
                  <a:solidFill>
                    <a:srgbClr val="389FDF"/>
                  </a:solidFill>
                  <a:latin typeface="Arial" panose="020B0604020202020204" pitchFamily="34" charset="0"/>
                  <a:cs typeface="Arial" panose="020B0604020202020204" pitchFamily="34" charset="0"/>
                </a:rPr>
                <a:t>Banks</a:t>
              </a:r>
            </a:p>
          </p:txBody>
        </p:sp>
        <p:sp>
          <p:nvSpPr>
            <p:cNvPr id="69" name="Rectangle 68">
              <a:extLst>
                <a:ext uri="{FF2B5EF4-FFF2-40B4-BE49-F238E27FC236}">
                  <a16:creationId xmlns:a16="http://schemas.microsoft.com/office/drawing/2014/main" id="{21645CF3-C765-4E12-B7FD-C903C01A82A3}"/>
                </a:ext>
              </a:extLst>
            </p:cNvPr>
            <p:cNvSpPr/>
            <p:nvPr/>
          </p:nvSpPr>
          <p:spPr bwMode="auto">
            <a:xfrm>
              <a:off x="2375294" y="2299858"/>
              <a:ext cx="2132070" cy="479746"/>
            </a:xfrm>
            <a:prstGeom prst="rect">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en-US" sz="13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Volume &amp; Less Risk</a:t>
              </a:r>
            </a:p>
          </p:txBody>
        </p:sp>
      </p:grpSp>
      <p:grpSp>
        <p:nvGrpSpPr>
          <p:cNvPr id="86" name="Group 85">
            <a:extLst>
              <a:ext uri="{FF2B5EF4-FFF2-40B4-BE49-F238E27FC236}">
                <a16:creationId xmlns:a16="http://schemas.microsoft.com/office/drawing/2014/main" id="{C3DB93FA-AF67-4B22-AC16-0370B805E7F7}"/>
              </a:ext>
            </a:extLst>
          </p:cNvPr>
          <p:cNvGrpSpPr/>
          <p:nvPr/>
        </p:nvGrpSpPr>
        <p:grpSpPr>
          <a:xfrm>
            <a:off x="4601039" y="813888"/>
            <a:ext cx="2132070" cy="5263851"/>
            <a:chOff x="4601039" y="828566"/>
            <a:chExt cx="2132070" cy="5263851"/>
          </a:xfrm>
        </p:grpSpPr>
        <p:sp>
          <p:nvSpPr>
            <p:cNvPr id="75" name="TextBox 74">
              <a:extLst>
                <a:ext uri="{FF2B5EF4-FFF2-40B4-BE49-F238E27FC236}">
                  <a16:creationId xmlns:a16="http://schemas.microsoft.com/office/drawing/2014/main" id="{03493F15-ACF6-4EDA-8B0F-8333106F6807}"/>
                </a:ext>
              </a:extLst>
            </p:cNvPr>
            <p:cNvSpPr txBox="1"/>
            <p:nvPr/>
          </p:nvSpPr>
          <p:spPr>
            <a:xfrm>
              <a:off x="5325282" y="828566"/>
              <a:ext cx="750901" cy="1138773"/>
            </a:xfrm>
            <a:prstGeom prst="rect">
              <a:avLst/>
            </a:prstGeom>
            <a:noFill/>
          </p:spPr>
          <p:txBody>
            <a:bodyPr wrap="square" rtlCol="0">
              <a:spAutoFit/>
            </a:bodyPr>
            <a:lstStyle/>
            <a:p>
              <a:r>
                <a:rPr lang="en-US" sz="6800" dirty="0">
                  <a:solidFill>
                    <a:srgbClr val="00ADE4"/>
                  </a:solidFill>
                  <a:latin typeface="+mj-lt"/>
                </a:rPr>
                <a:t>3</a:t>
              </a:r>
            </a:p>
          </p:txBody>
        </p:sp>
        <p:sp>
          <p:nvSpPr>
            <p:cNvPr id="76" name="Rectangle 75">
              <a:extLst>
                <a:ext uri="{FF2B5EF4-FFF2-40B4-BE49-F238E27FC236}">
                  <a16:creationId xmlns:a16="http://schemas.microsoft.com/office/drawing/2014/main" id="{8FF03C4C-E6DE-4528-9831-6552A7940043}"/>
                </a:ext>
              </a:extLst>
            </p:cNvPr>
            <p:cNvSpPr/>
            <p:nvPr/>
          </p:nvSpPr>
          <p:spPr bwMode="auto">
            <a:xfrm>
              <a:off x="4667892" y="1841760"/>
              <a:ext cx="2020385" cy="4250657"/>
            </a:xfrm>
            <a:prstGeom prst="rect">
              <a:avLst/>
            </a:prstGeom>
            <a:noFill/>
            <a:ln w="28575" cap="flat" cmpd="sng" algn="ctr">
              <a:solidFill>
                <a:schemeClr val="bg1">
                  <a:lumMod val="6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w="28575">
                  <a:solidFill>
                    <a:schemeClr val="tx1"/>
                  </a:solidFill>
                </a:ln>
                <a:solidFill>
                  <a:schemeClr val="tx1"/>
                </a:solidFill>
                <a:effectLst/>
                <a:latin typeface="Trebuchet MS" pitchFamily="34" charset="0"/>
                <a:cs typeface="Times New Roman" pitchFamily="18" charset="0"/>
              </a:endParaRPr>
            </a:p>
          </p:txBody>
        </p:sp>
        <p:sp>
          <p:nvSpPr>
            <p:cNvPr id="77" name="Rectangle 76">
              <a:extLst>
                <a:ext uri="{FF2B5EF4-FFF2-40B4-BE49-F238E27FC236}">
                  <a16:creationId xmlns:a16="http://schemas.microsoft.com/office/drawing/2014/main" id="{A0D2F765-4C99-4DBD-A323-D6483BDD0A90}"/>
                </a:ext>
              </a:extLst>
            </p:cNvPr>
            <p:cNvSpPr/>
            <p:nvPr/>
          </p:nvSpPr>
          <p:spPr>
            <a:xfrm>
              <a:off x="4662940" y="2829985"/>
              <a:ext cx="2070168" cy="3262432"/>
            </a:xfrm>
            <a:prstGeom prst="rect">
              <a:avLst/>
            </a:prstGeom>
          </p:spPr>
          <p:txBody>
            <a:bodyPr wrap="square">
              <a:spAutoFit/>
            </a:bodyPr>
            <a:lstStyle/>
            <a:p>
              <a:pPr marL="285750" indent="-285750">
                <a:spcBef>
                  <a:spcPts val="287"/>
                </a:spcBef>
                <a:buFont typeface="Arial" panose="020B0604020202020204" pitchFamily="34" charset="0"/>
                <a:buChar char="•"/>
              </a:pPr>
              <a:r>
                <a:rPr lang="ms-MY" sz="1400" b="1" dirty="0">
                  <a:latin typeface="Calibri Light" panose="020F0302020204030204" pitchFamily="34" charset="0"/>
                </a:rPr>
                <a:t>Protection of the under-privileged from utility shocks.</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Establishing a healthier and more socially uplifting environment for all.</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Conservation of precious natural resources.</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Ability to meet NDC commitments as per the Paris Agreement.</a:t>
              </a:r>
            </a:p>
            <a:p>
              <a:pPr>
                <a:spcBef>
                  <a:spcPts val="287"/>
                </a:spcBef>
              </a:pPr>
              <a:endParaRPr lang="ms-MY" sz="1400" b="1" dirty="0">
                <a:latin typeface="Calibri Light" panose="020F0302020204030204" pitchFamily="34" charset="0"/>
              </a:endParaRPr>
            </a:p>
          </p:txBody>
        </p:sp>
        <p:sp>
          <p:nvSpPr>
            <p:cNvPr id="78" name="TextBox 77">
              <a:extLst>
                <a:ext uri="{FF2B5EF4-FFF2-40B4-BE49-F238E27FC236}">
                  <a16:creationId xmlns:a16="http://schemas.microsoft.com/office/drawing/2014/main" id="{DFEFDDE0-321E-4CAF-B232-0748FA9C56CA}"/>
                </a:ext>
              </a:extLst>
            </p:cNvPr>
            <p:cNvSpPr txBox="1"/>
            <p:nvPr/>
          </p:nvSpPr>
          <p:spPr>
            <a:xfrm>
              <a:off x="4662940" y="1877489"/>
              <a:ext cx="2025337" cy="415498"/>
            </a:xfrm>
            <a:prstGeom prst="rect">
              <a:avLst/>
            </a:prstGeom>
            <a:noFill/>
          </p:spPr>
          <p:txBody>
            <a:bodyPr wrap="square" rtlCol="0">
              <a:spAutoFit/>
            </a:bodyPr>
            <a:lstStyle/>
            <a:p>
              <a:pPr algn="ctr"/>
              <a:r>
                <a:rPr lang="en-US" sz="2100" b="1" dirty="0">
                  <a:solidFill>
                    <a:srgbClr val="389FDF"/>
                  </a:solidFill>
                  <a:latin typeface="Arial" panose="020B0604020202020204" pitchFamily="34" charset="0"/>
                  <a:cs typeface="Arial" panose="020B0604020202020204" pitchFamily="34" charset="0"/>
                </a:rPr>
                <a:t>Governments</a:t>
              </a:r>
            </a:p>
          </p:txBody>
        </p:sp>
        <p:sp>
          <p:nvSpPr>
            <p:cNvPr id="74" name="Rectangle 73">
              <a:extLst>
                <a:ext uri="{FF2B5EF4-FFF2-40B4-BE49-F238E27FC236}">
                  <a16:creationId xmlns:a16="http://schemas.microsoft.com/office/drawing/2014/main" id="{AA99F611-76A9-40E1-9C12-D4161D15AF28}"/>
                </a:ext>
              </a:extLst>
            </p:cNvPr>
            <p:cNvSpPr/>
            <p:nvPr/>
          </p:nvSpPr>
          <p:spPr bwMode="auto">
            <a:xfrm>
              <a:off x="4601039" y="2292763"/>
              <a:ext cx="2132070" cy="479746"/>
            </a:xfrm>
            <a:prstGeom prst="rect">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en-US" sz="13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Safeguarding &amp; Responsibility </a:t>
              </a:r>
            </a:p>
          </p:txBody>
        </p:sp>
      </p:grpSp>
      <p:grpSp>
        <p:nvGrpSpPr>
          <p:cNvPr id="87" name="Group 86">
            <a:extLst>
              <a:ext uri="{FF2B5EF4-FFF2-40B4-BE49-F238E27FC236}">
                <a16:creationId xmlns:a16="http://schemas.microsoft.com/office/drawing/2014/main" id="{203C5B44-6EC6-4B30-914F-6BB8A9E7E648}"/>
              </a:ext>
            </a:extLst>
          </p:cNvPr>
          <p:cNvGrpSpPr/>
          <p:nvPr/>
        </p:nvGrpSpPr>
        <p:grpSpPr>
          <a:xfrm>
            <a:off x="6837428" y="813888"/>
            <a:ext cx="2167659" cy="5263851"/>
            <a:chOff x="6837428" y="832106"/>
            <a:chExt cx="2167659" cy="5263851"/>
          </a:xfrm>
        </p:grpSpPr>
        <p:sp>
          <p:nvSpPr>
            <p:cNvPr id="80" name="TextBox 79">
              <a:extLst>
                <a:ext uri="{FF2B5EF4-FFF2-40B4-BE49-F238E27FC236}">
                  <a16:creationId xmlns:a16="http://schemas.microsoft.com/office/drawing/2014/main" id="{D2FEB74F-8D08-4726-B1B5-EF78970144B7}"/>
                </a:ext>
              </a:extLst>
            </p:cNvPr>
            <p:cNvSpPr txBox="1"/>
            <p:nvPr/>
          </p:nvSpPr>
          <p:spPr>
            <a:xfrm>
              <a:off x="7548224" y="832106"/>
              <a:ext cx="750901" cy="1138773"/>
            </a:xfrm>
            <a:prstGeom prst="rect">
              <a:avLst/>
            </a:prstGeom>
            <a:noFill/>
          </p:spPr>
          <p:txBody>
            <a:bodyPr wrap="square" rtlCol="0">
              <a:spAutoFit/>
            </a:bodyPr>
            <a:lstStyle/>
            <a:p>
              <a:r>
                <a:rPr lang="en-US" sz="6800" dirty="0">
                  <a:solidFill>
                    <a:srgbClr val="00ADE4"/>
                  </a:solidFill>
                  <a:latin typeface="+mj-lt"/>
                </a:rPr>
                <a:t>4</a:t>
              </a:r>
            </a:p>
          </p:txBody>
        </p:sp>
        <p:sp>
          <p:nvSpPr>
            <p:cNvPr id="81" name="Rectangle 80">
              <a:extLst>
                <a:ext uri="{FF2B5EF4-FFF2-40B4-BE49-F238E27FC236}">
                  <a16:creationId xmlns:a16="http://schemas.microsoft.com/office/drawing/2014/main" id="{BFA2D55E-3FE9-4B1E-B179-4B5513995911}"/>
                </a:ext>
              </a:extLst>
            </p:cNvPr>
            <p:cNvSpPr/>
            <p:nvPr/>
          </p:nvSpPr>
          <p:spPr bwMode="auto">
            <a:xfrm>
              <a:off x="6904282" y="1845300"/>
              <a:ext cx="2020385" cy="4250657"/>
            </a:xfrm>
            <a:prstGeom prst="rect">
              <a:avLst/>
            </a:prstGeom>
            <a:noFill/>
            <a:ln w="28575" cap="flat" cmpd="sng" algn="ctr">
              <a:solidFill>
                <a:schemeClr val="bg1">
                  <a:lumMod val="6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en-US" sz="1300" b="0" i="0" u="none" strike="noStrike" cap="none" normalizeH="0" baseline="0">
                <a:ln w="28575">
                  <a:solidFill>
                    <a:schemeClr val="tx1"/>
                  </a:solidFill>
                </a:ln>
                <a:solidFill>
                  <a:schemeClr val="tx1"/>
                </a:solidFill>
                <a:effectLst/>
                <a:latin typeface="Trebuchet MS" pitchFamily="34" charset="0"/>
                <a:cs typeface="Times New Roman" pitchFamily="18" charset="0"/>
              </a:endParaRPr>
            </a:p>
          </p:txBody>
        </p:sp>
        <p:sp>
          <p:nvSpPr>
            <p:cNvPr id="82" name="Rectangle 81">
              <a:extLst>
                <a:ext uri="{FF2B5EF4-FFF2-40B4-BE49-F238E27FC236}">
                  <a16:creationId xmlns:a16="http://schemas.microsoft.com/office/drawing/2014/main" id="{5AB96DA8-11AF-406D-8DD5-A7B032D09A0C}"/>
                </a:ext>
              </a:extLst>
            </p:cNvPr>
            <p:cNvSpPr/>
            <p:nvPr/>
          </p:nvSpPr>
          <p:spPr>
            <a:xfrm>
              <a:off x="6899330" y="2847238"/>
              <a:ext cx="2070168" cy="2185214"/>
            </a:xfrm>
            <a:prstGeom prst="rect">
              <a:avLst/>
            </a:prstGeom>
          </p:spPr>
          <p:txBody>
            <a:bodyPr wrap="square">
              <a:spAutoFit/>
            </a:bodyPr>
            <a:lstStyle/>
            <a:p>
              <a:pPr marL="285750" indent="-285750">
                <a:spcBef>
                  <a:spcPts val="287"/>
                </a:spcBef>
                <a:buFont typeface="Arial" panose="020B0604020202020204" pitchFamily="34" charset="0"/>
                <a:buChar char="•"/>
              </a:pPr>
              <a:r>
                <a:rPr lang="ms-MY" sz="1400" b="1" dirty="0">
                  <a:latin typeface="Calibri Light" panose="020F0302020204030204" pitchFamily="34" charset="0"/>
                </a:rPr>
                <a:t>Save on utility bills.</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Invest in a property that will increase in value.</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Create a more comfortable lifestyle.</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Inspire pride of ownership.</a:t>
              </a:r>
            </a:p>
            <a:p>
              <a:pPr marL="285750" indent="-285750">
                <a:spcBef>
                  <a:spcPts val="287"/>
                </a:spcBef>
                <a:buFont typeface="Arial" panose="020B0604020202020204" pitchFamily="34" charset="0"/>
                <a:buChar char="•"/>
              </a:pPr>
              <a:r>
                <a:rPr lang="ms-MY" sz="1400" b="1" dirty="0">
                  <a:latin typeface="Calibri Light" panose="020F0302020204030204" pitchFamily="34" charset="0"/>
                </a:rPr>
                <a:t>Protect the planet.</a:t>
              </a:r>
            </a:p>
          </p:txBody>
        </p:sp>
        <p:sp>
          <p:nvSpPr>
            <p:cNvPr id="83" name="TextBox 82">
              <a:extLst>
                <a:ext uri="{FF2B5EF4-FFF2-40B4-BE49-F238E27FC236}">
                  <a16:creationId xmlns:a16="http://schemas.microsoft.com/office/drawing/2014/main" id="{8107D1D9-0779-4A2D-BDFE-71433327FF73}"/>
                </a:ext>
              </a:extLst>
            </p:cNvPr>
            <p:cNvSpPr txBox="1"/>
            <p:nvPr/>
          </p:nvSpPr>
          <p:spPr>
            <a:xfrm>
              <a:off x="6899330" y="1881029"/>
              <a:ext cx="2025337" cy="415498"/>
            </a:xfrm>
            <a:prstGeom prst="rect">
              <a:avLst/>
            </a:prstGeom>
            <a:noFill/>
          </p:spPr>
          <p:txBody>
            <a:bodyPr wrap="square" rtlCol="0">
              <a:spAutoFit/>
            </a:bodyPr>
            <a:lstStyle/>
            <a:p>
              <a:pPr algn="ctr"/>
              <a:r>
                <a:rPr lang="en-US" sz="2100" b="1" dirty="0">
                  <a:solidFill>
                    <a:srgbClr val="389FDF"/>
                  </a:solidFill>
                  <a:latin typeface="Arial" panose="020B0604020202020204" pitchFamily="34" charset="0"/>
                  <a:cs typeface="Arial" panose="020B0604020202020204" pitchFamily="34" charset="0"/>
                </a:rPr>
                <a:t>Owners</a:t>
              </a:r>
            </a:p>
          </p:txBody>
        </p:sp>
        <p:sp>
          <p:nvSpPr>
            <p:cNvPr id="79" name="Rectangle 78">
              <a:extLst>
                <a:ext uri="{FF2B5EF4-FFF2-40B4-BE49-F238E27FC236}">
                  <a16:creationId xmlns:a16="http://schemas.microsoft.com/office/drawing/2014/main" id="{AE6783B2-ED09-4A99-AF5F-93F120494C39}"/>
                </a:ext>
              </a:extLst>
            </p:cNvPr>
            <p:cNvSpPr/>
            <p:nvPr/>
          </p:nvSpPr>
          <p:spPr bwMode="auto">
            <a:xfrm>
              <a:off x="6837428" y="2296303"/>
              <a:ext cx="2167659" cy="479746"/>
            </a:xfrm>
            <a:prstGeom prst="rect">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50000"/>
                </a:spcBef>
                <a:spcAft>
                  <a:spcPct val="0"/>
                </a:spcAft>
                <a:buClrTx/>
                <a:buSzTx/>
                <a:tabLst/>
              </a:pPr>
              <a:r>
                <a:rPr kumimoji="0" lang="en-US" sz="13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Value &amp; Emotion</a:t>
              </a:r>
            </a:p>
          </p:txBody>
        </p:sp>
      </p:grpSp>
    </p:spTree>
    <p:extLst>
      <p:ext uri="{BB962C8B-B14F-4D97-AF65-F5344CB8AC3E}">
        <p14:creationId xmlns:p14="http://schemas.microsoft.com/office/powerpoint/2010/main" val="20072264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 Slide">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IFC">
    <a:dk1>
      <a:srgbClr val="021F43"/>
    </a:dk1>
    <a:lt1>
      <a:sysClr val="window" lastClr="FFFFFF"/>
    </a:lt1>
    <a:dk2>
      <a:srgbClr val="000000"/>
    </a:dk2>
    <a:lt2>
      <a:srgbClr val="139AF0"/>
    </a:lt2>
    <a:accent1>
      <a:srgbClr val="0B5A37"/>
    </a:accent1>
    <a:accent2>
      <a:srgbClr val="890089"/>
    </a:accent2>
    <a:accent3>
      <a:srgbClr val="C8BB7E"/>
    </a:accent3>
    <a:accent4>
      <a:srgbClr val="A90025"/>
    </a:accent4>
    <a:accent5>
      <a:srgbClr val="FC5307"/>
    </a:accent5>
    <a:accent6>
      <a:srgbClr val="420088"/>
    </a:accent6>
    <a:hlink>
      <a:srgbClr val="C8BB7E"/>
    </a:hlink>
    <a:folHlink>
      <a:srgbClr val="C5800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5998</TotalTime>
  <Words>2794</Words>
  <Application>Microsoft Macintosh PowerPoint</Application>
  <PresentationFormat>On-screen Show (4:3)</PresentationFormat>
  <Paragraphs>204</Paragraphs>
  <Slides>22</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Andes ExtraLight</vt:lpstr>
      <vt:lpstr>Arial</vt:lpstr>
      <vt:lpstr>Arial Bold</vt:lpstr>
      <vt:lpstr>Arial Regular</vt:lpstr>
      <vt:lpstr>Calibri</vt:lpstr>
      <vt:lpstr>Calibri Light</vt:lpstr>
      <vt:lpstr>Times New Roman</vt:lpstr>
      <vt:lpstr>Trebuchet MS</vt:lpstr>
      <vt:lpstr>Office Theme</vt:lpstr>
      <vt:lpstr>Agenda Slide</vt:lpstr>
      <vt:lpstr>Full Page Interior</vt:lpstr>
      <vt:lpstr>CREATING MARKETS IFC’s Green Buildings Market Transformation Program</vt:lpstr>
      <vt:lpstr>IFC: A MEMBER OF THE WORLD BANK GROUP</vt:lpstr>
      <vt:lpstr>PowerPoint Presentation</vt:lpstr>
      <vt:lpstr>PowerPoint Presentation</vt:lpstr>
      <vt:lpstr>PowerPoint Presentation</vt:lpstr>
      <vt:lpstr>PowerPoint Presentation</vt:lpstr>
      <vt:lpstr>PowerPoint Presentation</vt:lpstr>
      <vt:lpstr>PowerPoint Presentation</vt:lpstr>
      <vt:lpstr>EACH STAKEHOLDER IN THE GREEN BUILDING CYCLE CLEARLY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Ann Menes</dc:creator>
  <cp:lastModifiedBy>James Frazier</cp:lastModifiedBy>
  <cp:revision>274</cp:revision>
  <dcterms:created xsi:type="dcterms:W3CDTF">2015-11-01T01:21:05Z</dcterms:created>
  <dcterms:modified xsi:type="dcterms:W3CDTF">2022-04-06T15:57:41Z</dcterms:modified>
</cp:coreProperties>
</file>