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4"/>
  </p:sldMasterIdLst>
  <p:notesMasterIdLst>
    <p:notesMasterId r:id="rId38"/>
  </p:notesMasterIdLst>
  <p:sldIdLst>
    <p:sldId id="257" r:id="rId5"/>
    <p:sldId id="608" r:id="rId6"/>
    <p:sldId id="337" r:id="rId7"/>
    <p:sldId id="285" r:id="rId8"/>
    <p:sldId id="529" r:id="rId9"/>
    <p:sldId id="288" r:id="rId10"/>
    <p:sldId id="616" r:id="rId11"/>
    <p:sldId id="293" r:id="rId12"/>
    <p:sldId id="640" r:id="rId13"/>
    <p:sldId id="629" r:id="rId14"/>
    <p:sldId id="310" r:id="rId15"/>
    <p:sldId id="312" r:id="rId16"/>
    <p:sldId id="314" r:id="rId17"/>
    <p:sldId id="623" r:id="rId18"/>
    <p:sldId id="618" r:id="rId19"/>
    <p:sldId id="624" r:id="rId20"/>
    <p:sldId id="327" r:id="rId21"/>
    <p:sldId id="609" r:id="rId22"/>
    <p:sldId id="603" r:id="rId23"/>
    <p:sldId id="620" r:id="rId24"/>
    <p:sldId id="328" r:id="rId25"/>
    <p:sldId id="544" r:id="rId26"/>
    <p:sldId id="606" r:id="rId27"/>
    <p:sldId id="545" r:id="rId28"/>
    <p:sldId id="547" r:id="rId29"/>
    <p:sldId id="611" r:id="rId30"/>
    <p:sldId id="605" r:id="rId31"/>
    <p:sldId id="625" r:id="rId32"/>
    <p:sldId id="542" r:id="rId33"/>
    <p:sldId id="615" r:id="rId34"/>
    <p:sldId id="614" r:id="rId35"/>
    <p:sldId id="499" r:id="rId36"/>
    <p:sldId id="284"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9FDF"/>
    <a:srgbClr val="00A1DE"/>
    <a:srgbClr val="92BA5D"/>
    <a:srgbClr val="F9461C"/>
    <a:srgbClr val="D9D9D9"/>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E1BB01-84B9-49AD-B95C-E22BAF354F13}" v="95" dt="2019-08-22T14:41:24.6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037" autoAdjust="0"/>
  </p:normalViewPr>
  <p:slideViewPr>
    <p:cSldViewPr snapToGrid="0">
      <p:cViewPr varScale="1">
        <p:scale>
          <a:sx n="50" d="100"/>
          <a:sy n="50" d="100"/>
        </p:scale>
        <p:origin x="268" y="3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yley Rae Samu" userId="620e52b2-99e4-4aef-ac51-4557b66e0b76" providerId="ADAL" clId="{B9E1BB01-84B9-49AD-B95C-E22BAF354F13}"/>
    <pc:docChg chg="custSel addSld delSld modSld sldOrd">
      <pc:chgData name="Hayley Rae Samu" userId="620e52b2-99e4-4aef-ac51-4557b66e0b76" providerId="ADAL" clId="{B9E1BB01-84B9-49AD-B95C-E22BAF354F13}" dt="2019-08-22T14:41:24.655" v="91"/>
      <pc:docMkLst>
        <pc:docMk/>
      </pc:docMkLst>
      <pc:sldChg chg="modSp">
        <pc:chgData name="Hayley Rae Samu" userId="620e52b2-99e4-4aef-ac51-4557b66e0b76" providerId="ADAL" clId="{B9E1BB01-84B9-49AD-B95C-E22BAF354F13}" dt="2019-08-21T18:22:12.694" v="61" actId="113"/>
        <pc:sldMkLst>
          <pc:docMk/>
          <pc:sldMk cId="3622123293" sldId="285"/>
        </pc:sldMkLst>
        <pc:spChg chg="mod">
          <ac:chgData name="Hayley Rae Samu" userId="620e52b2-99e4-4aef-ac51-4557b66e0b76" providerId="ADAL" clId="{B9E1BB01-84B9-49AD-B95C-E22BAF354F13}" dt="2019-08-21T18:22:12.694" v="61" actId="113"/>
          <ac:spMkLst>
            <pc:docMk/>
            <pc:sldMk cId="3622123293" sldId="285"/>
            <ac:spMk id="35" creationId="{85B3EBD2-1FA3-4DE9-939C-467303A9B54B}"/>
          </ac:spMkLst>
        </pc:spChg>
      </pc:sldChg>
      <pc:sldChg chg="add">
        <pc:chgData name="Hayley Rae Samu" userId="620e52b2-99e4-4aef-ac51-4557b66e0b76" providerId="ADAL" clId="{B9E1BB01-84B9-49AD-B95C-E22BAF354F13}" dt="2019-08-21T14:52:50.822" v="11"/>
        <pc:sldMkLst>
          <pc:docMk/>
          <pc:sldMk cId="4083484495" sldId="310"/>
        </pc:sldMkLst>
      </pc:sldChg>
      <pc:sldChg chg="modSp">
        <pc:chgData name="Hayley Rae Samu" userId="620e52b2-99e4-4aef-ac51-4557b66e0b76" providerId="ADAL" clId="{B9E1BB01-84B9-49AD-B95C-E22BAF354F13}" dt="2019-08-21T14:55:36.654" v="19"/>
        <pc:sldMkLst>
          <pc:docMk/>
          <pc:sldMk cId="3350361169" sldId="312"/>
        </pc:sldMkLst>
        <pc:spChg chg="mod">
          <ac:chgData name="Hayley Rae Samu" userId="620e52b2-99e4-4aef-ac51-4557b66e0b76" providerId="ADAL" clId="{B9E1BB01-84B9-49AD-B95C-E22BAF354F13}" dt="2019-08-21T14:55:36.654" v="19"/>
          <ac:spMkLst>
            <pc:docMk/>
            <pc:sldMk cId="3350361169" sldId="312"/>
            <ac:spMk id="16" creationId="{00000000-0000-0000-0000-000000000000}"/>
          </ac:spMkLst>
        </pc:spChg>
      </pc:sldChg>
      <pc:sldChg chg="modSp add">
        <pc:chgData name="Hayley Rae Samu" userId="620e52b2-99e4-4aef-ac51-4557b66e0b76" providerId="ADAL" clId="{B9E1BB01-84B9-49AD-B95C-E22BAF354F13}" dt="2019-08-21T18:24:01.103" v="66" actId="313"/>
        <pc:sldMkLst>
          <pc:docMk/>
          <pc:sldMk cId="382365474" sldId="314"/>
        </pc:sldMkLst>
        <pc:spChg chg="mod">
          <ac:chgData name="Hayley Rae Samu" userId="620e52b2-99e4-4aef-ac51-4557b66e0b76" providerId="ADAL" clId="{B9E1BB01-84B9-49AD-B95C-E22BAF354F13}" dt="2019-08-21T18:24:01.103" v="66" actId="313"/>
          <ac:spMkLst>
            <pc:docMk/>
            <pc:sldMk cId="382365474" sldId="314"/>
            <ac:spMk id="8" creationId="{00000000-0000-0000-0000-000000000000}"/>
          </ac:spMkLst>
        </pc:spChg>
      </pc:sldChg>
      <pc:sldChg chg="add modNotesTx">
        <pc:chgData name="Hayley Rae Samu" userId="620e52b2-99e4-4aef-ac51-4557b66e0b76" providerId="ADAL" clId="{B9E1BB01-84B9-49AD-B95C-E22BAF354F13}" dt="2019-08-22T14:38:32.433" v="69" actId="6549"/>
        <pc:sldMkLst>
          <pc:docMk/>
          <pc:sldMk cId="3105149843" sldId="327"/>
        </pc:sldMkLst>
      </pc:sldChg>
      <pc:sldChg chg="ord">
        <pc:chgData name="Hayley Rae Samu" userId="620e52b2-99e4-4aef-ac51-4557b66e0b76" providerId="ADAL" clId="{B9E1BB01-84B9-49AD-B95C-E22BAF354F13}" dt="2019-08-22T14:41:23.113" v="90"/>
        <pc:sldMkLst>
          <pc:docMk/>
          <pc:sldMk cId="3680339022" sldId="542"/>
        </pc:sldMkLst>
      </pc:sldChg>
      <pc:sldChg chg="add">
        <pc:chgData name="Hayley Rae Samu" userId="620e52b2-99e4-4aef-ac51-4557b66e0b76" providerId="ADAL" clId="{B9E1BB01-84B9-49AD-B95C-E22BAF354F13}" dt="2019-08-21T14:56:58.954" v="20"/>
        <pc:sldMkLst>
          <pc:docMk/>
          <pc:sldMk cId="2877516052" sldId="603"/>
        </pc:sldMkLst>
      </pc:sldChg>
      <pc:sldChg chg="ord">
        <pc:chgData name="Hayley Rae Samu" userId="620e52b2-99e4-4aef-ac51-4557b66e0b76" providerId="ADAL" clId="{B9E1BB01-84B9-49AD-B95C-E22BAF354F13}" dt="2019-08-22T14:40:55.123" v="77"/>
        <pc:sldMkLst>
          <pc:docMk/>
          <pc:sldMk cId="3924981845" sldId="605"/>
        </pc:sldMkLst>
      </pc:sldChg>
      <pc:sldChg chg="ord">
        <pc:chgData name="Hayley Rae Samu" userId="620e52b2-99e4-4aef-ac51-4557b66e0b76" providerId="ADAL" clId="{B9E1BB01-84B9-49AD-B95C-E22BAF354F13}" dt="2019-08-22T14:40:49.495" v="76"/>
        <pc:sldMkLst>
          <pc:docMk/>
          <pc:sldMk cId="3093537411" sldId="611"/>
        </pc:sldMkLst>
      </pc:sldChg>
      <pc:sldChg chg="modNotesTx">
        <pc:chgData name="Hayley Rae Samu" userId="620e52b2-99e4-4aef-ac51-4557b66e0b76" providerId="ADAL" clId="{B9E1BB01-84B9-49AD-B95C-E22BAF354F13}" dt="2019-08-22T14:41:04.944" v="88" actId="20577"/>
        <pc:sldMkLst>
          <pc:docMk/>
          <pc:sldMk cId="321000937" sldId="614"/>
        </pc:sldMkLst>
      </pc:sldChg>
      <pc:sldChg chg="ord">
        <pc:chgData name="Hayley Rae Samu" userId="620e52b2-99e4-4aef-ac51-4557b66e0b76" providerId="ADAL" clId="{B9E1BB01-84B9-49AD-B95C-E22BAF354F13}" dt="2019-08-22T14:41:24.655" v="91"/>
        <pc:sldMkLst>
          <pc:docMk/>
          <pc:sldMk cId="1906116792" sldId="615"/>
        </pc:sldMkLst>
      </pc:sldChg>
      <pc:sldChg chg="del">
        <pc:chgData name="Hayley Rae Samu" userId="620e52b2-99e4-4aef-ac51-4557b66e0b76" providerId="ADAL" clId="{B9E1BB01-84B9-49AD-B95C-E22BAF354F13}" dt="2019-08-21T14:52:21.777" v="7" actId="2696"/>
        <pc:sldMkLst>
          <pc:docMk/>
          <pc:sldMk cId="2938493019" sldId="619"/>
        </pc:sldMkLst>
      </pc:sldChg>
      <pc:sldChg chg="del">
        <pc:chgData name="Hayley Rae Samu" userId="620e52b2-99e4-4aef-ac51-4557b66e0b76" providerId="ADAL" clId="{B9E1BB01-84B9-49AD-B95C-E22BAF354F13}" dt="2019-08-21T14:52:27.638" v="9" actId="2696"/>
        <pc:sldMkLst>
          <pc:docMk/>
          <pc:sldMk cId="906844368" sldId="621"/>
        </pc:sldMkLst>
      </pc:sldChg>
      <pc:sldChg chg="modSp modNotesTx">
        <pc:chgData name="Hayley Rae Samu" userId="620e52b2-99e4-4aef-ac51-4557b66e0b76" providerId="ADAL" clId="{B9E1BB01-84B9-49AD-B95C-E22BAF354F13}" dt="2019-08-21T18:23:12.582" v="63" actId="113"/>
        <pc:sldMkLst>
          <pc:docMk/>
          <pc:sldMk cId="3634409398" sldId="623"/>
        </pc:sldMkLst>
        <pc:spChg chg="mod">
          <ac:chgData name="Hayley Rae Samu" userId="620e52b2-99e4-4aef-ac51-4557b66e0b76" providerId="ADAL" clId="{B9E1BB01-84B9-49AD-B95C-E22BAF354F13}" dt="2019-08-21T18:23:12.582" v="63" actId="113"/>
          <ac:spMkLst>
            <pc:docMk/>
            <pc:sldMk cId="3634409398" sldId="623"/>
            <ac:spMk id="8" creationId="{00000000-0000-0000-0000-000000000000}"/>
          </ac:spMkLst>
        </pc:spChg>
        <pc:spChg chg="mod">
          <ac:chgData name="Hayley Rae Samu" userId="620e52b2-99e4-4aef-ac51-4557b66e0b76" providerId="ADAL" clId="{B9E1BB01-84B9-49AD-B95C-E22BAF354F13}" dt="2019-08-21T14:53:12.020" v="12" actId="207"/>
          <ac:spMkLst>
            <pc:docMk/>
            <pc:sldMk cId="3634409398" sldId="623"/>
            <ac:spMk id="46" creationId="{C549C17E-738F-4B6C-BAA1-9FBBE276B053}"/>
          </ac:spMkLst>
        </pc:spChg>
        <pc:spChg chg="mod">
          <ac:chgData name="Hayley Rae Samu" userId="620e52b2-99e4-4aef-ac51-4557b66e0b76" providerId="ADAL" clId="{B9E1BB01-84B9-49AD-B95C-E22BAF354F13}" dt="2019-08-21T14:53:12.020" v="12" actId="207"/>
          <ac:spMkLst>
            <pc:docMk/>
            <pc:sldMk cId="3634409398" sldId="623"/>
            <ac:spMk id="47" creationId="{A5FC56DC-7CE3-4DEE-9C21-F127F1C50F5B}"/>
          </ac:spMkLst>
        </pc:spChg>
        <pc:spChg chg="mod">
          <ac:chgData name="Hayley Rae Samu" userId="620e52b2-99e4-4aef-ac51-4557b66e0b76" providerId="ADAL" clId="{B9E1BB01-84B9-49AD-B95C-E22BAF354F13}" dt="2019-08-21T14:53:12.020" v="12" actId="207"/>
          <ac:spMkLst>
            <pc:docMk/>
            <pc:sldMk cId="3634409398" sldId="623"/>
            <ac:spMk id="48" creationId="{D9334B0D-8F71-4F2C-98BF-E0B3F3D849E9}"/>
          </ac:spMkLst>
        </pc:spChg>
        <pc:spChg chg="mod">
          <ac:chgData name="Hayley Rae Samu" userId="620e52b2-99e4-4aef-ac51-4557b66e0b76" providerId="ADAL" clId="{B9E1BB01-84B9-49AD-B95C-E22BAF354F13}" dt="2019-08-21T17:01:11.459" v="41" actId="20577"/>
          <ac:spMkLst>
            <pc:docMk/>
            <pc:sldMk cId="3634409398" sldId="623"/>
            <ac:spMk id="61" creationId="{BE08687E-E9B4-46DE-AC92-61EEAAF74DB7}"/>
          </ac:spMkLst>
        </pc:spChg>
        <pc:spChg chg="mod">
          <ac:chgData name="Hayley Rae Samu" userId="620e52b2-99e4-4aef-ac51-4557b66e0b76" providerId="ADAL" clId="{B9E1BB01-84B9-49AD-B95C-E22BAF354F13}" dt="2019-08-21T16:57:50.311" v="33" actId="14100"/>
          <ac:spMkLst>
            <pc:docMk/>
            <pc:sldMk cId="3634409398" sldId="623"/>
            <ac:spMk id="73" creationId="{3134B159-2D33-4B34-84BC-E235D2D7A9C1}"/>
          </ac:spMkLst>
        </pc:spChg>
        <pc:spChg chg="mod">
          <ac:chgData name="Hayley Rae Samu" userId="620e52b2-99e4-4aef-ac51-4557b66e0b76" providerId="ADAL" clId="{B9E1BB01-84B9-49AD-B95C-E22BAF354F13}" dt="2019-08-21T14:53:12.020" v="12" actId="207"/>
          <ac:spMkLst>
            <pc:docMk/>
            <pc:sldMk cId="3634409398" sldId="623"/>
            <ac:spMk id="75" creationId="{7CF40D77-84DD-472E-92CB-1983CEF0221F}"/>
          </ac:spMkLst>
        </pc:spChg>
        <pc:spChg chg="mod">
          <ac:chgData name="Hayley Rae Samu" userId="620e52b2-99e4-4aef-ac51-4557b66e0b76" providerId="ADAL" clId="{B9E1BB01-84B9-49AD-B95C-E22BAF354F13}" dt="2019-08-21T14:53:12.020" v="12" actId="207"/>
          <ac:spMkLst>
            <pc:docMk/>
            <pc:sldMk cId="3634409398" sldId="623"/>
            <ac:spMk id="76" creationId="{B75DB032-60B9-46FC-AF55-BE7089BB94F8}"/>
          </ac:spMkLst>
        </pc:spChg>
        <pc:grpChg chg="mod">
          <ac:chgData name="Hayley Rae Samu" userId="620e52b2-99e4-4aef-ac51-4557b66e0b76" providerId="ADAL" clId="{B9E1BB01-84B9-49AD-B95C-E22BAF354F13}" dt="2019-08-21T14:53:17.213" v="13" actId="207"/>
          <ac:grpSpMkLst>
            <pc:docMk/>
            <pc:sldMk cId="3634409398" sldId="623"/>
            <ac:grpSpMk id="50" creationId="{91631904-CFEA-4F47-9246-25CA65B774A6}"/>
          </ac:grpSpMkLst>
        </pc:grpChg>
        <pc:grpChg chg="mod">
          <ac:chgData name="Hayley Rae Samu" userId="620e52b2-99e4-4aef-ac51-4557b66e0b76" providerId="ADAL" clId="{B9E1BB01-84B9-49AD-B95C-E22BAF354F13}" dt="2019-08-21T14:53:12.020" v="12" actId="207"/>
          <ac:grpSpMkLst>
            <pc:docMk/>
            <pc:sldMk cId="3634409398" sldId="623"/>
            <ac:grpSpMk id="53" creationId="{183F9F2F-C90D-4F69-B996-9E543693F2DB}"/>
          </ac:grpSpMkLst>
        </pc:grpChg>
        <pc:grpChg chg="mod">
          <ac:chgData name="Hayley Rae Samu" userId="620e52b2-99e4-4aef-ac51-4557b66e0b76" providerId="ADAL" clId="{B9E1BB01-84B9-49AD-B95C-E22BAF354F13}" dt="2019-08-21T14:53:12.020" v="12" actId="207"/>
          <ac:grpSpMkLst>
            <pc:docMk/>
            <pc:sldMk cId="3634409398" sldId="623"/>
            <ac:grpSpMk id="56" creationId="{B05EAF5B-0DDE-4379-84A8-A040BEAE5174}"/>
          </ac:grpSpMkLst>
        </pc:grpChg>
        <pc:grpChg chg="mod">
          <ac:chgData name="Hayley Rae Samu" userId="620e52b2-99e4-4aef-ac51-4557b66e0b76" providerId="ADAL" clId="{B9E1BB01-84B9-49AD-B95C-E22BAF354F13}" dt="2019-08-21T17:01:17.438" v="42" actId="14100"/>
          <ac:grpSpMkLst>
            <pc:docMk/>
            <pc:sldMk cId="3634409398" sldId="623"/>
            <ac:grpSpMk id="59" creationId="{6BD1BECA-7439-4865-9CCF-E8F5776A73CB}"/>
          </ac:grpSpMkLst>
        </pc:grpChg>
        <pc:grpChg chg="mod">
          <ac:chgData name="Hayley Rae Samu" userId="620e52b2-99e4-4aef-ac51-4557b66e0b76" providerId="ADAL" clId="{B9E1BB01-84B9-49AD-B95C-E22BAF354F13}" dt="2019-08-21T14:53:12.020" v="12" actId="207"/>
          <ac:grpSpMkLst>
            <pc:docMk/>
            <pc:sldMk cId="3634409398" sldId="623"/>
            <ac:grpSpMk id="62" creationId="{67EC35CE-7FC1-4159-BEFC-FF4C6EA9DBBA}"/>
          </ac:grpSpMkLst>
        </pc:grpChg>
        <pc:grpChg chg="mod">
          <ac:chgData name="Hayley Rae Samu" userId="620e52b2-99e4-4aef-ac51-4557b66e0b76" providerId="ADAL" clId="{B9E1BB01-84B9-49AD-B95C-E22BAF354F13}" dt="2019-08-21T14:53:12.020" v="12" actId="207"/>
          <ac:grpSpMkLst>
            <pc:docMk/>
            <pc:sldMk cId="3634409398" sldId="623"/>
            <ac:grpSpMk id="68" creationId="{FD9CCE10-15B2-42A3-AF81-43BBD0396330}"/>
          </ac:grpSpMkLst>
        </pc:grpChg>
        <pc:grpChg chg="mod">
          <ac:chgData name="Hayley Rae Samu" userId="620e52b2-99e4-4aef-ac51-4557b66e0b76" providerId="ADAL" clId="{B9E1BB01-84B9-49AD-B95C-E22BAF354F13}" dt="2019-08-21T14:53:12.020" v="12" actId="207"/>
          <ac:grpSpMkLst>
            <pc:docMk/>
            <pc:sldMk cId="3634409398" sldId="623"/>
            <ac:grpSpMk id="71" creationId="{22EFC4CA-00EF-44DA-93B7-909E90ADED02}"/>
          </ac:grpSpMkLst>
        </pc:grpChg>
        <pc:grpChg chg="mod">
          <ac:chgData name="Hayley Rae Samu" userId="620e52b2-99e4-4aef-ac51-4557b66e0b76" providerId="ADAL" clId="{B9E1BB01-84B9-49AD-B95C-E22BAF354F13}" dt="2019-08-21T14:53:17.213" v="13" actId="207"/>
          <ac:grpSpMkLst>
            <pc:docMk/>
            <pc:sldMk cId="3634409398" sldId="623"/>
            <ac:grpSpMk id="77" creationId="{5F4D5001-E56C-4DF7-9C7E-61A897DFEE28}"/>
          </ac:grpSpMkLst>
        </pc:grpChg>
        <pc:grpChg chg="mod">
          <ac:chgData name="Hayley Rae Samu" userId="620e52b2-99e4-4aef-ac51-4557b66e0b76" providerId="ADAL" clId="{B9E1BB01-84B9-49AD-B95C-E22BAF354F13}" dt="2019-08-21T14:53:17.213" v="13" actId="207"/>
          <ac:grpSpMkLst>
            <pc:docMk/>
            <pc:sldMk cId="3634409398" sldId="623"/>
            <ac:grpSpMk id="80" creationId="{37F008A8-DF71-4493-A5F3-03DC1057550B}"/>
          </ac:grpSpMkLst>
        </pc:grpChg>
      </pc:sldChg>
      <pc:sldChg chg="modSp add">
        <pc:chgData name="Hayley Rae Samu" userId="620e52b2-99e4-4aef-ac51-4557b66e0b76" providerId="ADAL" clId="{B9E1BB01-84B9-49AD-B95C-E22BAF354F13}" dt="2019-08-21T18:23:22.615" v="64" actId="113"/>
        <pc:sldMkLst>
          <pc:docMk/>
          <pc:sldMk cId="281938006" sldId="624"/>
        </pc:sldMkLst>
        <pc:spChg chg="mod">
          <ac:chgData name="Hayley Rae Samu" userId="620e52b2-99e4-4aef-ac51-4557b66e0b76" providerId="ADAL" clId="{B9E1BB01-84B9-49AD-B95C-E22BAF354F13}" dt="2019-08-21T18:23:22.615" v="64" actId="113"/>
          <ac:spMkLst>
            <pc:docMk/>
            <pc:sldMk cId="281938006" sldId="624"/>
            <ac:spMk id="2" creationId="{EEF439EA-C8F9-4502-9255-0935921DD137}"/>
          </ac:spMkLst>
        </pc:spChg>
      </pc:sldChg>
      <pc:sldChg chg="ord">
        <pc:chgData name="Hayley Rae Samu" userId="620e52b2-99e4-4aef-ac51-4557b66e0b76" providerId="ADAL" clId="{B9E1BB01-84B9-49AD-B95C-E22BAF354F13}" dt="2019-08-22T14:41:10.991" v="89"/>
        <pc:sldMkLst>
          <pc:docMk/>
          <pc:sldMk cId="4032657361" sldId="625"/>
        </pc:sldMkLst>
      </pc:sldChg>
      <pc:sldChg chg="add">
        <pc:chgData name="Hayley Rae Samu" userId="620e52b2-99e4-4aef-ac51-4557b66e0b76" providerId="ADAL" clId="{B9E1BB01-84B9-49AD-B95C-E22BAF354F13}" dt="2019-08-21T18:27:44.624" v="67"/>
        <pc:sldMkLst>
          <pc:docMk/>
          <pc:sldMk cId="683383157" sldId="629"/>
        </pc:sldMkLst>
      </pc:sldChg>
      <pc:sldChg chg="del">
        <pc:chgData name="Hayley Rae Samu" userId="620e52b2-99e4-4aef-ac51-4557b66e0b76" providerId="ADAL" clId="{B9E1BB01-84B9-49AD-B95C-E22BAF354F13}" dt="2019-08-21T15:16:40.413" v="22" actId="2696"/>
        <pc:sldMkLst>
          <pc:docMk/>
          <pc:sldMk cId="2831153159" sldId="636"/>
        </pc:sldMkLst>
      </pc:sldChg>
      <pc:sldChg chg="addSp delSp modSp del">
        <pc:chgData name="Hayley Rae Samu" userId="620e52b2-99e4-4aef-ac51-4557b66e0b76" providerId="ADAL" clId="{B9E1BB01-84B9-49AD-B95C-E22BAF354F13}" dt="2019-08-21T16:56:34.133" v="29" actId="2696"/>
        <pc:sldMkLst>
          <pc:docMk/>
          <pc:sldMk cId="2630724149" sldId="637"/>
        </pc:sldMkLst>
        <pc:picChg chg="add mod">
          <ac:chgData name="Hayley Rae Samu" userId="620e52b2-99e4-4aef-ac51-4557b66e0b76" providerId="ADAL" clId="{B9E1BB01-84B9-49AD-B95C-E22BAF354F13}" dt="2019-08-20T19:32:49.775" v="5" actId="1076"/>
          <ac:picMkLst>
            <pc:docMk/>
            <pc:sldMk cId="2630724149" sldId="637"/>
            <ac:picMk id="3" creationId="{12E29C98-BE84-425E-BF59-DFCB0EFC763C}"/>
          </ac:picMkLst>
        </pc:picChg>
        <pc:picChg chg="del">
          <ac:chgData name="Hayley Rae Samu" userId="620e52b2-99e4-4aef-ac51-4557b66e0b76" providerId="ADAL" clId="{B9E1BB01-84B9-49AD-B95C-E22BAF354F13}" dt="2019-08-20T19:32:47.975" v="4" actId="478"/>
          <ac:picMkLst>
            <pc:docMk/>
            <pc:sldMk cId="2630724149" sldId="637"/>
            <ac:picMk id="4" creationId="{0705B1E0-B1CD-4764-886B-26891ECA81D1}"/>
          </ac:picMkLst>
        </pc:picChg>
      </pc:sldChg>
      <pc:sldChg chg="del">
        <pc:chgData name="Hayley Rae Samu" userId="620e52b2-99e4-4aef-ac51-4557b66e0b76" providerId="ADAL" clId="{B9E1BB01-84B9-49AD-B95C-E22BAF354F13}" dt="2019-08-21T14:53:32.448" v="15" actId="2696"/>
        <pc:sldMkLst>
          <pc:docMk/>
          <pc:sldMk cId="1734910181" sldId="638"/>
        </pc:sldMkLst>
      </pc:sldChg>
      <pc:sldChg chg="del">
        <pc:chgData name="Hayley Rae Samu" userId="620e52b2-99e4-4aef-ac51-4557b66e0b76" providerId="ADAL" clId="{B9E1BB01-84B9-49AD-B95C-E22BAF354F13}" dt="2019-08-21T14:57:08.478" v="21" actId="2696"/>
        <pc:sldMkLst>
          <pc:docMk/>
          <pc:sldMk cId="481260992" sldId="639"/>
        </pc:sldMkLst>
      </pc:sldChg>
      <pc:sldChg chg="add">
        <pc:chgData name="Hayley Rae Samu" userId="620e52b2-99e4-4aef-ac51-4557b66e0b76" providerId="ADAL" clId="{B9E1BB01-84B9-49AD-B95C-E22BAF354F13}" dt="2019-08-21T14:52:20.193" v="6"/>
        <pc:sldMkLst>
          <pc:docMk/>
          <pc:sldMk cId="2583316311" sldId="640"/>
        </pc:sldMkLst>
      </pc:sldChg>
      <pc:sldChg chg="add del">
        <pc:chgData name="Hayley Rae Samu" userId="620e52b2-99e4-4aef-ac51-4557b66e0b76" providerId="ADAL" clId="{B9E1BB01-84B9-49AD-B95C-E22BAF354F13}" dt="2019-08-21T18:27:46.809" v="68" actId="2696"/>
        <pc:sldMkLst>
          <pc:docMk/>
          <pc:sldMk cId="1818653829" sldId="641"/>
        </pc:sldMkLst>
      </pc:sldChg>
      <pc:sldChg chg="add del">
        <pc:chgData name="Hayley Rae Samu" userId="620e52b2-99e4-4aef-ac51-4557b66e0b76" providerId="ADAL" clId="{B9E1BB01-84B9-49AD-B95C-E22BAF354F13}" dt="2019-08-21T16:56:25.676" v="27"/>
        <pc:sldMkLst>
          <pc:docMk/>
          <pc:sldMk cId="933604536" sldId="642"/>
        </pc:sldMkLst>
      </pc:sldChg>
      <pc:sldChg chg="add del">
        <pc:chgData name="Hayley Rae Samu" userId="620e52b2-99e4-4aef-ac51-4557b66e0b76" providerId="ADAL" clId="{B9E1BB01-84B9-49AD-B95C-E22BAF354F13}" dt="2019-08-21T14:54:15.771" v="18"/>
        <pc:sldMkLst>
          <pc:docMk/>
          <pc:sldMk cId="2192048369" sldId="642"/>
        </pc:sldMkLst>
      </pc:sldChg>
      <pc:sldChg chg="add del">
        <pc:chgData name="Hayley Rae Samu" userId="620e52b2-99e4-4aef-ac51-4557b66e0b76" providerId="ADAL" clId="{B9E1BB01-84B9-49AD-B95C-E22BAF354F13}" dt="2019-08-21T14:53:49.668" v="16" actId="2696"/>
        <pc:sldMkLst>
          <pc:docMk/>
          <pc:sldMk cId="2336109821" sldId="642"/>
        </pc:sldMkLst>
      </pc:sldChg>
      <pc:sldChg chg="add del">
        <pc:chgData name="Hayley Rae Samu" userId="620e52b2-99e4-4aef-ac51-4557b66e0b76" providerId="ADAL" clId="{B9E1BB01-84B9-49AD-B95C-E22BAF354F13}" dt="2019-08-21T16:56:20.222" v="25"/>
        <pc:sldMkLst>
          <pc:docMk/>
          <pc:sldMk cId="2740052294" sldId="642"/>
        </pc:sldMkLst>
      </pc:sldChg>
      <pc:sldChg chg="add del">
        <pc:chgData name="Hayley Rae Samu" userId="620e52b2-99e4-4aef-ac51-4557b66e0b76" providerId="ADAL" clId="{B9E1BB01-84B9-49AD-B95C-E22BAF354F13}" dt="2019-08-21T14:54:15.771" v="18"/>
        <pc:sldMkLst>
          <pc:docMk/>
          <pc:sldMk cId="2155029754" sldId="643"/>
        </pc:sldMkLst>
      </pc:sldChg>
      <pc:sldChg chg="add del">
        <pc:chgData name="Hayley Rae Samu" userId="620e52b2-99e4-4aef-ac51-4557b66e0b76" providerId="ADAL" clId="{B9E1BB01-84B9-49AD-B95C-E22BAF354F13}" dt="2019-08-21T14:54:15.771" v="18"/>
        <pc:sldMkLst>
          <pc:docMk/>
          <pc:sldMk cId="2146879265" sldId="644"/>
        </pc:sldMkLst>
      </pc:sldChg>
    </pc:docChg>
  </pc:docChgLst>
  <pc:docChgLst>
    <pc:chgData name="Rusmir Music" userId="d8dea416-ef66-4454-ace8-38cae7d43f96" providerId="ADAL" clId="{DB9DD7AE-8521-4A2B-A434-19C85AC297E4}"/>
    <pc:docChg chg="addSld delSld modSld sldOrd">
      <pc:chgData name="Rusmir Music" userId="d8dea416-ef66-4454-ace8-38cae7d43f96" providerId="ADAL" clId="{DB9DD7AE-8521-4A2B-A434-19C85AC297E4}" dt="2019-08-19T22:08:42.189" v="157" actId="2696"/>
      <pc:docMkLst>
        <pc:docMk/>
      </pc:docMkLst>
      <pc:sldChg chg="modSp">
        <pc:chgData name="Rusmir Music" userId="d8dea416-ef66-4454-ace8-38cae7d43f96" providerId="ADAL" clId="{DB9DD7AE-8521-4A2B-A434-19C85AC297E4}" dt="2019-08-19T22:05:10.840" v="71" actId="113"/>
        <pc:sldMkLst>
          <pc:docMk/>
          <pc:sldMk cId="3350361169" sldId="312"/>
        </pc:sldMkLst>
        <pc:spChg chg="mod">
          <ac:chgData name="Rusmir Music" userId="d8dea416-ef66-4454-ace8-38cae7d43f96" providerId="ADAL" clId="{DB9DD7AE-8521-4A2B-A434-19C85AC297E4}" dt="2019-08-19T22:05:10.840" v="71" actId="113"/>
          <ac:spMkLst>
            <pc:docMk/>
            <pc:sldMk cId="3350361169" sldId="312"/>
            <ac:spMk id="16" creationId="{00000000-0000-0000-0000-000000000000}"/>
          </ac:spMkLst>
        </pc:spChg>
      </pc:sldChg>
      <pc:sldChg chg="ord">
        <pc:chgData name="Rusmir Music" userId="d8dea416-ef66-4454-ace8-38cae7d43f96" providerId="ADAL" clId="{DB9DD7AE-8521-4A2B-A434-19C85AC297E4}" dt="2019-08-19T22:04:34.280" v="4"/>
        <pc:sldMkLst>
          <pc:docMk/>
          <pc:sldMk cId="3004379633" sldId="606"/>
        </pc:sldMkLst>
      </pc:sldChg>
      <pc:sldChg chg="addSp">
        <pc:chgData name="Rusmir Music" userId="d8dea416-ef66-4454-ace8-38cae7d43f96" providerId="ADAL" clId="{DB9DD7AE-8521-4A2B-A434-19C85AC297E4}" dt="2019-08-19T22:06:50.677" v="78"/>
        <pc:sldMkLst>
          <pc:docMk/>
          <pc:sldMk cId="4062713012" sldId="609"/>
        </pc:sldMkLst>
        <pc:spChg chg="add">
          <ac:chgData name="Rusmir Music" userId="d8dea416-ef66-4454-ace8-38cae7d43f96" providerId="ADAL" clId="{DB9DD7AE-8521-4A2B-A434-19C85AC297E4}" dt="2019-08-19T22:06:50.677" v="78"/>
          <ac:spMkLst>
            <pc:docMk/>
            <pc:sldMk cId="4062713012" sldId="609"/>
            <ac:spMk id="7" creationId="{5DD0AA05-5EE6-448D-9990-9C9C66457109}"/>
          </ac:spMkLst>
        </pc:spChg>
      </pc:sldChg>
      <pc:sldChg chg="ord">
        <pc:chgData name="Rusmir Music" userId="d8dea416-ef66-4454-ace8-38cae7d43f96" providerId="ADAL" clId="{DB9DD7AE-8521-4A2B-A434-19C85AC297E4}" dt="2019-08-19T22:07:25.488" v="81"/>
        <pc:sldMkLst>
          <pc:docMk/>
          <pc:sldMk cId="321000937" sldId="614"/>
        </pc:sldMkLst>
      </pc:sldChg>
      <pc:sldChg chg="addSp">
        <pc:chgData name="Rusmir Music" userId="d8dea416-ef66-4454-ace8-38cae7d43f96" providerId="ADAL" clId="{DB9DD7AE-8521-4A2B-A434-19C85AC297E4}" dt="2019-08-19T22:06:15.071" v="75"/>
        <pc:sldMkLst>
          <pc:docMk/>
          <pc:sldMk cId="3496687424" sldId="618"/>
        </pc:sldMkLst>
        <pc:spChg chg="add">
          <ac:chgData name="Rusmir Music" userId="d8dea416-ef66-4454-ace8-38cae7d43f96" providerId="ADAL" clId="{DB9DD7AE-8521-4A2B-A434-19C85AC297E4}" dt="2019-08-19T22:06:15.071" v="75"/>
          <ac:spMkLst>
            <pc:docMk/>
            <pc:sldMk cId="3496687424" sldId="618"/>
            <ac:spMk id="29" creationId="{50BC7A46-7460-4734-8CF0-474938B535DF}"/>
          </ac:spMkLst>
        </pc:spChg>
      </pc:sldChg>
      <pc:sldChg chg="add">
        <pc:chgData name="Rusmir Music" userId="d8dea416-ef66-4454-ace8-38cae7d43f96" providerId="ADAL" clId="{DB9DD7AE-8521-4A2B-A434-19C85AC297E4}" dt="2019-08-19T22:06:01.419" v="74"/>
        <pc:sldMkLst>
          <pc:docMk/>
          <pc:sldMk cId="3634409398" sldId="623"/>
        </pc:sldMkLst>
      </pc:sldChg>
      <pc:sldChg chg="addSp modSp">
        <pc:chgData name="Rusmir Music" userId="d8dea416-ef66-4454-ace8-38cae7d43f96" providerId="ADAL" clId="{DB9DD7AE-8521-4A2B-A434-19C85AC297E4}" dt="2019-08-19T22:08:34.544" v="156" actId="1076"/>
        <pc:sldMkLst>
          <pc:docMk/>
          <pc:sldMk cId="4032657361" sldId="625"/>
        </pc:sldMkLst>
        <pc:spChg chg="add mod">
          <ac:chgData name="Rusmir Music" userId="d8dea416-ef66-4454-ace8-38cae7d43f96" providerId="ADAL" clId="{DB9DD7AE-8521-4A2B-A434-19C85AC297E4}" dt="2019-08-19T22:08:34.544" v="156" actId="1076"/>
          <ac:spMkLst>
            <pc:docMk/>
            <pc:sldMk cId="4032657361" sldId="625"/>
            <ac:spMk id="2" creationId="{792F86E3-5764-4590-8A87-B23BD359B457}"/>
          </ac:spMkLst>
        </pc:spChg>
        <pc:picChg chg="mod">
          <ac:chgData name="Rusmir Music" userId="d8dea416-ef66-4454-ace8-38cae7d43f96" providerId="ADAL" clId="{DB9DD7AE-8521-4A2B-A434-19C85AC297E4}" dt="2019-08-19T22:07:42.721" v="83" actId="1076"/>
          <ac:picMkLst>
            <pc:docMk/>
            <pc:sldMk cId="4032657361" sldId="625"/>
            <ac:picMk id="3" creationId="{848CDF34-B448-434E-88C3-4F383C6037D4}"/>
          </ac:picMkLst>
        </pc:picChg>
        <pc:picChg chg="mod">
          <ac:chgData name="Rusmir Music" userId="d8dea416-ef66-4454-ace8-38cae7d43f96" providerId="ADAL" clId="{DB9DD7AE-8521-4A2B-A434-19C85AC297E4}" dt="2019-08-19T22:08:31.156" v="155" actId="1076"/>
          <ac:picMkLst>
            <pc:docMk/>
            <pc:sldMk cId="4032657361" sldId="625"/>
            <ac:picMk id="5" creationId="{9B72BA18-7080-4221-BF40-8AE92D69638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56E489-3BDA-4606-885D-8FCC4681453C}" type="datetimeFigureOut">
              <a:rPr lang="en-US" smtClean="0"/>
              <a:t>8/22/2019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CE7A5B-928F-4156-9997-87F27600DD35}" type="slidenum">
              <a:rPr lang="en-US" smtClean="0"/>
              <a:t>‹#›</a:t>
            </a:fld>
            <a:endParaRPr lang="en-US"/>
          </a:p>
        </p:txBody>
      </p:sp>
    </p:spTree>
    <p:extLst>
      <p:ext uri="{BB962C8B-B14F-4D97-AF65-F5344CB8AC3E}">
        <p14:creationId xmlns:p14="http://schemas.microsoft.com/office/powerpoint/2010/main" val="3599028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Welcome to the EDGE DISCOVERY WORKSHOP for Financial Institutions. Thank you for joining us today.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 am…</a:t>
            </a:r>
          </a:p>
          <a:p>
            <a:endParaRPr lang="en-US" sz="1800" dirty="0"/>
          </a:p>
        </p:txBody>
      </p:sp>
      <p:sp>
        <p:nvSpPr>
          <p:cNvPr id="4" name="Slide Number Placeholder 3"/>
          <p:cNvSpPr>
            <a:spLocks noGrp="1"/>
          </p:cNvSpPr>
          <p:nvPr>
            <p:ph type="sldNum" sz="quarter" idx="10"/>
          </p:nvPr>
        </p:nvSpPr>
        <p:spPr/>
        <p:txBody>
          <a:bodyPr/>
          <a:lstStyle/>
          <a:p>
            <a:fld id="{A6CE7A5B-928F-4156-9997-87F27600DD35}" type="slidenum">
              <a:rPr lang="en-US" smtClean="0"/>
              <a:t>1</a:t>
            </a:fld>
            <a:endParaRPr lang="en-US"/>
          </a:p>
        </p:txBody>
      </p:sp>
    </p:spTree>
    <p:extLst>
      <p:ext uri="{BB962C8B-B14F-4D97-AF65-F5344CB8AC3E}">
        <p14:creationId xmlns:p14="http://schemas.microsoft.com/office/powerpoint/2010/main" val="2786732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Momentum is building for EDGE in Mexico.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More than 546,000 square meters of floor space have been either registered or certified by such early adopters as </a:t>
            </a:r>
            <a:r>
              <a:rPr lang="en-US" sz="1200" kern="1200" dirty="0" err="1">
                <a:solidFill>
                  <a:schemeClr val="tx1"/>
                </a:solidFill>
                <a:effectLst/>
                <a:latin typeface="+mn-lt"/>
                <a:ea typeface="+mn-ea"/>
                <a:cs typeface="+mn-cs"/>
              </a:rPr>
              <a:t>Vinte</a:t>
            </a:r>
            <a:r>
              <a:rPr lang="en-US" sz="1200" kern="1200" dirty="0">
                <a:solidFill>
                  <a:schemeClr val="tx1"/>
                </a:solidFill>
                <a:effectLst/>
                <a:latin typeface="+mn-lt"/>
                <a:ea typeface="+mn-ea"/>
                <a:cs typeface="+mn-cs"/>
              </a:rPr>
              <a:t>, FINSA, and Grupo Posadas.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There are over 1,500 projects uploaded into EDGE, which we consider “early pipeline.”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these, 22 projects are actively looking for green financing.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We’re further engaging with the market through our attendance at the ADI Real Estate show this week and again at Greenbuild Mexico in June.</a:t>
            </a:r>
          </a:p>
        </p:txBody>
      </p:sp>
      <p:sp>
        <p:nvSpPr>
          <p:cNvPr id="4" name="Slide Number Placeholder 3"/>
          <p:cNvSpPr>
            <a:spLocks noGrp="1"/>
          </p:cNvSpPr>
          <p:nvPr>
            <p:ph type="sldNum" sz="quarter" idx="5"/>
          </p:nvPr>
        </p:nvSpPr>
        <p:spPr/>
        <p:txBody>
          <a:bodyPr/>
          <a:lstStyle/>
          <a:p>
            <a:fld id="{A6CE7A5B-928F-4156-9997-87F27600DD35}" type="slidenum">
              <a:rPr lang="en-US" smtClean="0"/>
              <a:t>10</a:t>
            </a:fld>
            <a:endParaRPr lang="en-US" dirty="0"/>
          </a:p>
        </p:txBody>
      </p:sp>
    </p:spTree>
    <p:extLst>
      <p:ext uri="{BB962C8B-B14F-4D97-AF65-F5344CB8AC3E}">
        <p14:creationId xmlns:p14="http://schemas.microsoft.com/office/powerpoint/2010/main" val="270484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So, now you may ask – how will you recognize a building as green? How will your clients know how to design a green building? And how will end buyers – whether home owners or commercial tenants – recognize the value of a green building?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Before, it was difficult to know the best way to build green.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There wasn’t an easy way to figure out which green ideas would work the best, and how much they would cost.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There was a need to know the numbers, but no way to find them.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time was right for a solution that could measure how to turn an ordinary building into a high performing one – before it’s been built.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IFC created EDGE to address challenges that emerging markets face and implemented a third-party verification system to ensure benefits are passed onto consumers and credibly reported to investors, policy makers, and standard-setting bodies.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6CE7A5B-928F-4156-9997-87F27600DD35}" type="slidenum">
              <a:rPr lang="en-US" smtClean="0"/>
              <a:t>11</a:t>
            </a:fld>
            <a:endParaRPr lang="en-US"/>
          </a:p>
        </p:txBody>
      </p:sp>
    </p:spTree>
    <p:extLst>
      <p:ext uri="{BB962C8B-B14F-4D97-AF65-F5344CB8AC3E}">
        <p14:creationId xmlns:p14="http://schemas.microsoft.com/office/powerpoint/2010/main" val="3144497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solution is EDGE, which stands for “Excellence in Design for Greater Efficiencies.”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EDGE consists of three components: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First, the free software helps you choose the most cost-effective ways to build green. The software is free and can be accessed from the EDGE website.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Second, EDGE is an achievable green building standard with a 20 percent resource-efficiency criteria.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And third, EDGE is a certification system to verify and reward green building projects through a green label.</a:t>
            </a:r>
          </a:p>
        </p:txBody>
      </p:sp>
      <p:sp>
        <p:nvSpPr>
          <p:cNvPr id="4" name="Slide Number Placeholder 3"/>
          <p:cNvSpPr>
            <a:spLocks noGrp="1"/>
          </p:cNvSpPr>
          <p:nvPr>
            <p:ph type="sldNum" sz="quarter" idx="10"/>
          </p:nvPr>
        </p:nvSpPr>
        <p:spPr/>
        <p:txBody>
          <a:bodyPr/>
          <a:lstStyle/>
          <a:p>
            <a:fld id="{30D3C735-603E-480E-8E83-72BE28CD684C}" type="slidenum">
              <a:rPr lang="en-US" smtClean="0"/>
              <a:pPr/>
              <a:t>12</a:t>
            </a:fld>
            <a:endParaRPr lang="en-US"/>
          </a:p>
        </p:txBody>
      </p:sp>
    </p:spTree>
    <p:extLst>
      <p:ext uri="{BB962C8B-B14F-4D97-AF65-F5344CB8AC3E}">
        <p14:creationId xmlns:p14="http://schemas.microsoft.com/office/powerpoint/2010/main" val="2210887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EDGE software is the first of its kind in the world.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complexity of the application is hidden beneath the user interface, making it easy for you to cut back on the resource intensity of your building designs.</a:t>
            </a:r>
          </a:p>
          <a:p>
            <a:endParaRPr lang="en-US" sz="18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0D3C735-603E-480E-8E83-72BE28CD684C}" type="slidenum">
              <a:rPr lang="en-US" smtClean="0"/>
              <a:pPr/>
              <a:t>13</a:t>
            </a:fld>
            <a:endParaRPr lang="en-US"/>
          </a:p>
        </p:txBody>
      </p:sp>
    </p:spTree>
    <p:extLst>
      <p:ext uri="{BB962C8B-B14F-4D97-AF65-F5344CB8AC3E}">
        <p14:creationId xmlns:p14="http://schemas.microsoft.com/office/powerpoint/2010/main" val="968190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800" kern="1200" dirty="0">
                <a:solidFill>
                  <a:schemeClr val="tx1"/>
                </a:solidFill>
                <a:effectLst/>
                <a:latin typeface="+mn-lt"/>
                <a:ea typeface="+mn-ea"/>
                <a:cs typeface="+mn-cs"/>
              </a:rPr>
              <a:t>EDGE certification is possible for new and existing buildings, suiting a variety of typologies.</a:t>
            </a:r>
          </a:p>
          <a:p>
            <a:pPr marL="285750" indent="-285750">
              <a:buFont typeface="Arial" panose="020B0604020202020204" pitchFamily="34" charset="0"/>
              <a:buChar char="•"/>
            </a:pPr>
            <a:r>
              <a:rPr lang="en-US" sz="1800" kern="1200" dirty="0">
                <a:solidFill>
                  <a:schemeClr val="tx1"/>
                </a:solidFill>
                <a:effectLst/>
                <a:latin typeface="+mn-lt"/>
                <a:ea typeface="+mn-ea"/>
                <a:cs typeface="+mn-cs"/>
              </a:rPr>
              <a:t>Multiple projects can be certified with a portfolio approach, to transform a company’s business model and maximize profits.</a:t>
            </a:r>
          </a:p>
          <a:p>
            <a:endParaRPr lang="en-US" sz="18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0D3C735-603E-480E-8E83-72BE28CD684C}" type="slidenum">
              <a:rPr lang="en-US" smtClean="0"/>
              <a:pPr/>
              <a:t>14</a:t>
            </a:fld>
            <a:endParaRPr lang="en-US"/>
          </a:p>
        </p:txBody>
      </p:sp>
    </p:spTree>
    <p:extLst>
      <p:ext uri="{BB962C8B-B14F-4D97-AF65-F5344CB8AC3E}">
        <p14:creationId xmlns:p14="http://schemas.microsoft.com/office/powerpoint/2010/main" val="3177795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To reach the EDGE standard, a project must reach 20 percent savings in energy use, 20 percent savings in water use, and 20 percent less embodied energy in the construction materials, as compared to a local baseline.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cap="all" dirty="0"/>
          </a:p>
        </p:txBody>
      </p:sp>
      <p:sp>
        <p:nvSpPr>
          <p:cNvPr id="4" name="Slide Number Placeholder 3"/>
          <p:cNvSpPr>
            <a:spLocks noGrp="1"/>
          </p:cNvSpPr>
          <p:nvPr>
            <p:ph type="sldNum" sz="quarter" idx="10"/>
          </p:nvPr>
        </p:nvSpPr>
        <p:spPr/>
        <p:txBody>
          <a:bodyPr/>
          <a:lstStyle/>
          <a:p>
            <a:fld id="{30D3C735-603E-480E-8E83-72BE28CD684C}" type="slidenum">
              <a:rPr lang="en-US" smtClean="0"/>
              <a:pPr/>
              <a:t>15</a:t>
            </a:fld>
            <a:endParaRPr lang="en-US"/>
          </a:p>
        </p:txBody>
      </p:sp>
    </p:spTree>
    <p:extLst>
      <p:ext uri="{BB962C8B-B14F-4D97-AF65-F5344CB8AC3E}">
        <p14:creationId xmlns:p14="http://schemas.microsoft.com/office/powerpoint/2010/main" val="2020242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All EDGE-certified projects protect natural resources and save on operational expenses.</a:t>
            </a:r>
          </a:p>
          <a:p>
            <a:pPr marL="171450" indent="-171450">
              <a:buFont typeface="Arial" panose="020B0604020202020204" pitchFamily="34" charset="0"/>
              <a:buChar char="•"/>
            </a:pPr>
            <a:r>
              <a:rPr lang="en-US" dirty="0"/>
              <a:t>EDGE Advanced and Zero Carbon are opportunities for builders to aspire to even higher levels of certification.</a:t>
            </a:r>
          </a:p>
          <a:p>
            <a:pPr marL="171450" indent="-171450">
              <a:buFont typeface="Arial" panose="020B0604020202020204" pitchFamily="34" charset="0"/>
              <a:buChar char="•"/>
            </a:pPr>
            <a:r>
              <a:rPr lang="en-US" dirty="0"/>
              <a:t>EDGE supports the ambitions of Architecture 2030 and the World Green Building Council for new buildings to be zero carbon by 2030 and all buildings to be zero carbon by 2050.</a:t>
            </a:r>
          </a:p>
          <a:p>
            <a:pPr marL="171450" indent="-171450">
              <a:buFont typeface="Arial" panose="020B0604020202020204" pitchFamily="34" charset="0"/>
              <a:buChar char="•"/>
            </a:pPr>
            <a:r>
              <a:rPr lang="en-US" dirty="0"/>
              <a:t>The “Advancing Net Zero” initiative of the World Green Building Council aligns with the Paris Agreement to keep rising temperatures well below 2 degrees Celsius.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6CE7A5B-928F-4156-9997-87F27600DD35}" type="slidenum">
              <a:rPr lang="en-US" smtClean="0"/>
              <a:t>16</a:t>
            </a:fld>
            <a:endParaRPr lang="en-US"/>
          </a:p>
        </p:txBody>
      </p:sp>
    </p:spTree>
    <p:extLst>
      <p:ext uri="{BB962C8B-B14F-4D97-AF65-F5344CB8AC3E}">
        <p14:creationId xmlns:p14="http://schemas.microsoft.com/office/powerpoint/2010/main" val="1130071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your project meets or exceeds the standard, it can be certified for a modest fee.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Each certificate lists the percentage savings and the measures utilized to achieve the green savings.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EDGE certification helps to communicate benefits among investors, developers, and end users. The certificate verifies the claim and serves as a common language. This greatly simplifies your compliance costs.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way, a financial institution doesn’t need to introduce new due diligence measures to recognize green buildings on its books.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it comes to residential projects, EACH unit receives its own green certificate, which can then be used for green mortgages.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Certification also reduces reputational risk as it is the only verifiable way to communicate value between all the stakeholders in the construction value chain.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0D3C735-603E-480E-8E83-72BE28CD684C}" type="slidenum">
              <a:rPr lang="en-US" smtClean="0"/>
              <a:pPr/>
              <a:t>17</a:t>
            </a:fld>
            <a:endParaRPr lang="en-US"/>
          </a:p>
        </p:txBody>
      </p:sp>
    </p:spTree>
    <p:extLst>
      <p:ext uri="{BB962C8B-B14F-4D97-AF65-F5344CB8AC3E}">
        <p14:creationId xmlns:p14="http://schemas.microsoft.com/office/powerpoint/2010/main" val="1930940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EDGE is available for buildings designed in more than 150 countries, including Mexico.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There are country-specific certify pages on the EDGE website where you can find relevant information for your market.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6CE7A5B-928F-4156-9997-87F27600DD35}" type="slidenum">
              <a:rPr lang="en-US" smtClean="0"/>
              <a:t>18</a:t>
            </a:fld>
            <a:endParaRPr lang="en-US"/>
          </a:p>
        </p:txBody>
      </p:sp>
    </p:spTree>
    <p:extLst>
      <p:ext uri="{BB962C8B-B14F-4D97-AF65-F5344CB8AC3E}">
        <p14:creationId xmlns:p14="http://schemas.microsoft.com/office/powerpoint/2010/main" val="574123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EDGE is different than other certification systems.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You’ll see first-hand how the EDGE software calculates the incremental cost and ROI for green measures – a unique feature among certification systems.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EDGE simplifies compliance by focusing on just three parameters: energy, water, and materials, with a one-stop shop for the entire design and certification process.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EDGE streamlines the compliance process, with global standard-setting bodies ensuring certified projects conform to green finance requirements. It also gives you one standard that you can apply across your entire portfolio, still with enough flexibility to tailor solutions for different building types or different climates.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leads to reduced processing, as loan officers can rely on the EDGE certificate, with easy reporting on impact metrics.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EDGE has simplified reporting for financial institutions or for developer, ensuring that you can get connected with global green finance flows, where impact reporting is a must.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Fast and cost-effective, EDGE makes green certification achievable for all, bringing international cachet to certified projects through association with the World Bank Group’s brand, delivering value to both you and your clients. </a:t>
            </a:r>
          </a:p>
        </p:txBody>
      </p:sp>
      <p:sp>
        <p:nvSpPr>
          <p:cNvPr id="4" name="Slide Number Placeholder 3"/>
          <p:cNvSpPr>
            <a:spLocks noGrp="1"/>
          </p:cNvSpPr>
          <p:nvPr>
            <p:ph type="sldNum" sz="quarter" idx="5"/>
          </p:nvPr>
        </p:nvSpPr>
        <p:spPr/>
        <p:txBody>
          <a:bodyPr/>
          <a:lstStyle/>
          <a:p>
            <a:fld id="{A6CE7A5B-928F-4156-9997-87F27600DD35}" type="slidenum">
              <a:rPr lang="en-US" smtClean="0"/>
              <a:t>19</a:t>
            </a:fld>
            <a:endParaRPr lang="en-US"/>
          </a:p>
        </p:txBody>
      </p:sp>
    </p:spTree>
    <p:extLst>
      <p:ext uri="{BB962C8B-B14F-4D97-AF65-F5344CB8AC3E}">
        <p14:creationId xmlns:p14="http://schemas.microsoft.com/office/powerpoint/2010/main" val="2124392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Our workshop today will cover the following subjects:</a:t>
            </a:r>
          </a:p>
          <a:p>
            <a:pPr marL="685800" lvl="1" indent="-228600">
              <a:buFont typeface="+mj-lt"/>
              <a:buAutoNum type="arabicPeriod"/>
            </a:pPr>
            <a:r>
              <a:rPr lang="en-US" sz="1200" kern="1200" dirty="0">
                <a:solidFill>
                  <a:schemeClr val="tx1"/>
                </a:solidFill>
                <a:effectLst/>
                <a:latin typeface="+mn-lt"/>
                <a:ea typeface="+mn-ea"/>
                <a:cs typeface="+mn-cs"/>
              </a:rPr>
              <a:t>Understanding the business case for green building investments</a:t>
            </a:r>
          </a:p>
          <a:p>
            <a:pPr marL="685800" lvl="1" indent="-228600">
              <a:buFont typeface="+mj-lt"/>
              <a:buAutoNum type="arabicPeriod"/>
            </a:pPr>
            <a:r>
              <a:rPr lang="en-US" sz="1200" kern="1200" dirty="0">
                <a:solidFill>
                  <a:schemeClr val="tx1"/>
                </a:solidFill>
                <a:effectLst/>
                <a:latin typeface="+mn-lt"/>
                <a:ea typeface="+mn-ea"/>
                <a:cs typeface="+mn-cs"/>
              </a:rPr>
              <a:t>Defining a green building</a:t>
            </a:r>
          </a:p>
          <a:p>
            <a:pPr marL="685800" lvl="1" indent="-228600">
              <a:buFont typeface="+mj-lt"/>
              <a:buAutoNum type="arabicPeriod"/>
            </a:pPr>
            <a:r>
              <a:rPr lang="en-US" sz="1200" kern="1200" dirty="0">
                <a:solidFill>
                  <a:schemeClr val="tx1"/>
                </a:solidFill>
                <a:effectLst/>
                <a:latin typeface="+mn-lt"/>
                <a:ea typeface="+mn-ea"/>
                <a:cs typeface="+mn-cs"/>
              </a:rPr>
              <a:t>Summarizing the benefits of EDGE green building certification</a:t>
            </a:r>
          </a:p>
          <a:p>
            <a:pPr marL="685800" lvl="1" indent="-228600">
              <a:buFont typeface="+mj-lt"/>
              <a:buAutoNum type="arabicPeriod"/>
            </a:pPr>
            <a:r>
              <a:rPr lang="en-US" sz="1200" kern="1200" dirty="0">
                <a:solidFill>
                  <a:schemeClr val="tx1"/>
                </a:solidFill>
                <a:effectLst/>
                <a:latin typeface="+mn-lt"/>
                <a:ea typeface="+mn-ea"/>
                <a:cs typeface="+mn-cs"/>
              </a:rPr>
              <a:t>Exploring the progress of green buildings in Mexico</a:t>
            </a:r>
          </a:p>
          <a:p>
            <a:pPr marL="685800" lvl="1" indent="-228600">
              <a:buFont typeface="+mj-lt"/>
              <a:buAutoNum type="arabicPeriod"/>
            </a:pPr>
            <a:r>
              <a:rPr lang="en-US" sz="1200" kern="1200" dirty="0">
                <a:solidFill>
                  <a:schemeClr val="tx1"/>
                </a:solidFill>
                <a:effectLst/>
                <a:latin typeface="+mn-lt"/>
                <a:ea typeface="+mn-ea"/>
                <a:cs typeface="+mn-cs"/>
              </a:rPr>
              <a:t>Considering how IFC’s EDGE answers the needs of the financial industry</a:t>
            </a:r>
          </a:p>
          <a:p>
            <a:pPr marL="685800" lvl="1" indent="-228600">
              <a:buFont typeface="+mj-lt"/>
              <a:buAutoNum type="arabicPeriod"/>
            </a:pPr>
            <a:r>
              <a:rPr lang="en-US" sz="1200" kern="1200" dirty="0">
                <a:solidFill>
                  <a:schemeClr val="tx1"/>
                </a:solidFill>
                <a:effectLst/>
                <a:latin typeface="+mn-lt"/>
                <a:ea typeface="+mn-ea"/>
                <a:cs typeface="+mn-cs"/>
              </a:rPr>
              <a:t>Demoing the EDGE software together</a:t>
            </a:r>
          </a:p>
          <a:p>
            <a:pPr marL="685800" lvl="1" indent="-228600">
              <a:buFont typeface="+mj-lt"/>
              <a:buAutoNum type="arabicPeriod"/>
            </a:pPr>
            <a:r>
              <a:rPr lang="en-US" sz="1200" kern="1200" dirty="0">
                <a:solidFill>
                  <a:schemeClr val="tx1"/>
                </a:solidFill>
                <a:effectLst/>
                <a:latin typeface="+mn-lt"/>
                <a:ea typeface="+mn-ea"/>
                <a:cs typeface="+mn-cs"/>
              </a:rPr>
              <a:t>Analyzing case studies of banks investing in green buildings; and</a:t>
            </a:r>
          </a:p>
          <a:p>
            <a:pPr marL="685800" lvl="1" indent="-228600">
              <a:buFont typeface="+mj-lt"/>
              <a:buAutoNum type="arabicPeriod"/>
            </a:pPr>
            <a:r>
              <a:rPr lang="en-US" sz="1200" kern="1200" dirty="0">
                <a:solidFill>
                  <a:schemeClr val="tx1"/>
                </a:solidFill>
                <a:effectLst/>
                <a:latin typeface="+mn-lt"/>
                <a:ea typeface="+mn-ea"/>
                <a:cs typeface="+mn-cs"/>
              </a:rPr>
              <a:t>Learning about best practices for launching a green buildings investment program</a:t>
            </a:r>
          </a:p>
          <a:p>
            <a:pPr marL="457200" lvl="1" indent="0">
              <a:buFont typeface="+mj-lt"/>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Before we start, I’ll introduce IFC.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IFC is a member of the World Bank Group.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IFC is focused on solutions for private sector development and part of its mission is to create markets that support climate business.</a:t>
            </a:r>
          </a:p>
          <a:p>
            <a:pPr marL="0" lvl="0" indent="0">
              <a:buFont typeface="+mj-lt"/>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6CE7A5B-928F-4156-9997-87F27600DD35}" type="slidenum">
              <a:rPr lang="en-US" smtClean="0"/>
              <a:t>2</a:t>
            </a:fld>
            <a:endParaRPr lang="en-US"/>
          </a:p>
        </p:txBody>
      </p:sp>
    </p:spTree>
    <p:extLst>
      <p:ext uri="{BB962C8B-B14F-4D97-AF65-F5344CB8AC3E}">
        <p14:creationId xmlns:p14="http://schemas.microsoft.com/office/powerpoint/2010/main" val="41975865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We’ll now proceed to a live demonstration of the EDGE software and talk more about the certification process, in addition to sharing a few case studies. </a:t>
            </a:r>
          </a:p>
          <a:p>
            <a:endParaRPr lang="en-US" sz="1800" baseline="0" dirty="0"/>
          </a:p>
        </p:txBody>
      </p:sp>
      <p:sp>
        <p:nvSpPr>
          <p:cNvPr id="4" name="Slide Number Placeholder 3"/>
          <p:cNvSpPr>
            <a:spLocks noGrp="1"/>
          </p:cNvSpPr>
          <p:nvPr>
            <p:ph type="sldNum" sz="quarter" idx="10"/>
          </p:nvPr>
        </p:nvSpPr>
        <p:spPr/>
        <p:txBody>
          <a:bodyPr/>
          <a:lstStyle/>
          <a:p>
            <a:fld id="{30D3C735-603E-480E-8E83-72BE28CD684C}" type="slidenum">
              <a:rPr lang="en-US" smtClean="0"/>
              <a:pPr/>
              <a:t>20</a:t>
            </a:fld>
            <a:endParaRPr lang="en-US"/>
          </a:p>
        </p:txBody>
      </p:sp>
    </p:spTree>
    <p:extLst>
      <p:ext uri="{BB962C8B-B14F-4D97-AF65-F5344CB8AC3E}">
        <p14:creationId xmlns:p14="http://schemas.microsoft.com/office/powerpoint/2010/main" val="47011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look more closely at the EDGE certification workflow. EDGE projects receive both a preliminary EDGE certificate at the design stage, and final EDGE certification at the post-construction stage. A building currently under construction can skip the preliminary process and go straight to final certification.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soon as the certificate is issued, a project study can be submitted by the client for publishing on the EDGE website, with social media coverage provided across EDGE channels. The EDGE logo and brand guidelines are also provided for investor and/or sales promotion purposes.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6CE7A5B-928F-4156-9997-87F27600DD35}" type="slidenum">
              <a:rPr lang="en-US" smtClean="0"/>
              <a:t>21</a:t>
            </a:fld>
            <a:endParaRPr lang="en-US"/>
          </a:p>
        </p:txBody>
      </p:sp>
    </p:spTree>
    <p:extLst>
      <p:ext uri="{BB962C8B-B14F-4D97-AF65-F5344CB8AC3E}">
        <p14:creationId xmlns:p14="http://schemas.microsoft.com/office/powerpoint/2010/main" val="3812625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Mexico you have a choice between two certifiers with different business models.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GBCI, the operational entity of the U.S. Green Building Council that also offers LEED certification, has a sliding scale that requires an independent auditor with separately negotiated fees.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consortium of </a:t>
            </a:r>
            <a:r>
              <a:rPr lang="en-US" sz="1200" kern="1200" dirty="0" err="1">
                <a:solidFill>
                  <a:schemeClr val="tx1"/>
                </a:solidFill>
                <a:effectLst/>
                <a:latin typeface="+mn-lt"/>
                <a:ea typeface="+mn-ea"/>
                <a:cs typeface="+mn-cs"/>
              </a:rPr>
              <a:t>thinkstep</a:t>
            </a:r>
            <a:r>
              <a:rPr lang="en-US" sz="1200" kern="1200" dirty="0">
                <a:solidFill>
                  <a:schemeClr val="tx1"/>
                </a:solidFill>
                <a:effectLst/>
                <a:latin typeface="+mn-lt"/>
                <a:ea typeface="+mn-ea"/>
                <a:cs typeface="+mn-cs"/>
              </a:rPr>
              <a:t>-SGS has a flat fee for projects with one typology, where both the audit and certification fee are included.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6CE7A5B-928F-4156-9997-87F27600DD35}" type="slidenum">
              <a:rPr lang="en-US" smtClean="0"/>
              <a:t>22</a:t>
            </a:fld>
            <a:endParaRPr lang="en-US"/>
          </a:p>
        </p:txBody>
      </p:sp>
    </p:spTree>
    <p:extLst>
      <p:ext uri="{BB962C8B-B14F-4D97-AF65-F5344CB8AC3E}">
        <p14:creationId xmlns:p14="http://schemas.microsoft.com/office/powerpoint/2010/main" val="18203485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Now that we have established a green building definition, and the business case for investing in green buildings, let’s take a look at three main categories of financing: green construction finance, green mortgages, and capital market products.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 green construction finance, the focus is, of course, on developers. What developers need is awareness of the benefits of green buildings and the technical capacity to make them happen.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From the bank’s side, you can incentivize the adoption of green practices by providing a lower risk rating for green buildings, which won’t become stranded assets when climate policies are increased.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can start by rewarding developers now for green adoption by providing a discounted financing rate – no matter how small – which we’ll review together in our case studies.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Green mortgages allow you to cross-sell with construction finance. You can work with the same developer and finance the same property twice. Developers can drive home buyers to you for mortgages, with verification provided through a copy of the EDGE certificate.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 home buyers, a green home can be slightly more expensive than regular construction. You can increase your allowable loan ratio and qualify home buyers, as utility savings can be redirected into a larger loan payment.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One of the ways you can do this is to include utility bill savings in disposable income and adjust the debt to income ratio for the home buyer.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capital markets, you can raise a green bond to finance a new portfolio of green buildings. Once you have a stock of certified buildings, you can securitize them as collateral, as the green certificate provides the same standard that will enable securitization.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can also introduce new products such as green leasing or REITs.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6CE7A5B-928F-4156-9997-87F27600DD35}" type="slidenum">
              <a:rPr lang="en-US" smtClean="0"/>
              <a:t>23</a:t>
            </a:fld>
            <a:endParaRPr lang="en-US"/>
          </a:p>
        </p:txBody>
      </p:sp>
    </p:spTree>
    <p:extLst>
      <p:ext uri="{BB962C8B-B14F-4D97-AF65-F5344CB8AC3E}">
        <p14:creationId xmlns:p14="http://schemas.microsoft.com/office/powerpoint/2010/main" val="24100247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look into some of the best practices for launching a green building investment program.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it comes to green construction finance, green criteria must be embedded into the loan agreement with clients.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might consider providing conventional financing at the start of a loan agreement and require a specific time frame – such as a three-month period – during which time the project must be certified. At that point, green financing would be provided. This is the model used by </a:t>
            </a:r>
            <a:r>
              <a:rPr lang="en-US" sz="1200" kern="1200" dirty="0" err="1">
                <a:solidFill>
                  <a:schemeClr val="tx1"/>
                </a:solidFill>
                <a:effectLst/>
                <a:latin typeface="+mn-lt"/>
                <a:ea typeface="+mn-ea"/>
                <a:cs typeface="+mn-cs"/>
              </a:rPr>
              <a:t>Bancolombia</a:t>
            </a:r>
            <a:r>
              <a:rPr lang="en-US" sz="1200" kern="1200" dirty="0">
                <a:solidFill>
                  <a:schemeClr val="tx1"/>
                </a:solidFill>
                <a:effectLst/>
                <a:latin typeface="+mn-lt"/>
                <a:ea typeface="+mn-ea"/>
                <a:cs typeface="+mn-cs"/>
              </a:rPr>
              <a:t>, which we’ll discuss in more detail in a moment.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EDGE certificate proves the project is verifiably green for green mortgages as well. EDGE reduces your transaction costs by saving loan officers from checking the implementation of technical measures.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Finally, if you are working with IFC or other international investors, you’ll need to report your impacts, which EDGE can easily provide, at both an individual project level and on a portfolio basis.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6CE7A5B-928F-4156-9997-87F27600DD35}" type="slidenum">
              <a:rPr lang="en-US" smtClean="0"/>
              <a:t>24</a:t>
            </a:fld>
            <a:endParaRPr lang="en-US"/>
          </a:p>
        </p:txBody>
      </p:sp>
    </p:spTree>
    <p:extLst>
      <p:ext uri="{BB962C8B-B14F-4D97-AF65-F5344CB8AC3E}">
        <p14:creationId xmlns:p14="http://schemas.microsoft.com/office/powerpoint/2010/main" val="6464624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Earlier I mentioned that we recommend you develop a close relationship with a cadre of dedicated EDGE Experts. These are technical advisors who have been trained and accredited by IFC and are a part of a global community of green building professionals.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Experience shows that the best practice is for EDGE Experts to be employed by you and embedded within the process.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EDGE Experts provide training to your clients, this will ensure quality control across your portfolio.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EDGE Experts also ensure that the certification compliance is executed within the time frame set by your loan agreement.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There are various levels of technical advice possible, some of which are free, and some that require some investment from you.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EDGE Experts can offer basic or advanced services for developers. IFC can also provide training to the bank’s investment officers. You may also choose a comprehensive advisory services agreement with IFC. </a:t>
            </a:r>
          </a:p>
        </p:txBody>
      </p:sp>
      <p:sp>
        <p:nvSpPr>
          <p:cNvPr id="4" name="Slide Number Placeholder 3"/>
          <p:cNvSpPr>
            <a:spLocks noGrp="1"/>
          </p:cNvSpPr>
          <p:nvPr>
            <p:ph type="sldNum" sz="quarter" idx="5"/>
          </p:nvPr>
        </p:nvSpPr>
        <p:spPr/>
        <p:txBody>
          <a:bodyPr/>
          <a:lstStyle/>
          <a:p>
            <a:fld id="{A6CE7A5B-928F-4156-9997-87F27600DD35}" type="slidenum">
              <a:rPr lang="en-US" smtClean="0"/>
              <a:t>25</a:t>
            </a:fld>
            <a:endParaRPr lang="en-US"/>
          </a:p>
        </p:txBody>
      </p:sp>
    </p:spTree>
    <p:extLst>
      <p:ext uri="{BB962C8B-B14F-4D97-AF65-F5344CB8AC3E}">
        <p14:creationId xmlns:p14="http://schemas.microsoft.com/office/powerpoint/2010/main" val="20727273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take a look at a few case studies to see how other banks launched their green building investment programs.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First, we have a case study from Romania, where the local green building council worked with </a:t>
            </a:r>
            <a:r>
              <a:rPr lang="en-US" sz="1200" kern="1200" dirty="0" err="1">
                <a:solidFill>
                  <a:schemeClr val="tx1"/>
                </a:solidFill>
                <a:effectLst/>
                <a:latin typeface="+mn-lt"/>
                <a:ea typeface="+mn-ea"/>
                <a:cs typeface="+mn-cs"/>
              </a:rPr>
              <a:t>Raffeisen</a:t>
            </a:r>
            <a:r>
              <a:rPr lang="en-US" sz="1200" kern="1200" dirty="0">
                <a:solidFill>
                  <a:schemeClr val="tx1"/>
                </a:solidFill>
                <a:effectLst/>
                <a:latin typeface="+mn-lt"/>
                <a:ea typeface="+mn-ea"/>
                <a:cs typeface="+mn-cs"/>
              </a:rPr>
              <a:t> Bank to launch a green mortgage product.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can see the comparison of a home which received an energy performance certificate in blue and a certified home in green. The green home is a little more expensive to cover the cost of the green features. To incentivize adoption, </a:t>
            </a:r>
            <a:r>
              <a:rPr lang="en-US" sz="1200" kern="1200" dirty="0" err="1">
                <a:solidFill>
                  <a:schemeClr val="tx1"/>
                </a:solidFill>
                <a:effectLst/>
                <a:latin typeface="+mn-lt"/>
                <a:ea typeface="+mn-ea"/>
                <a:cs typeface="+mn-cs"/>
              </a:rPr>
              <a:t>Raffeisen</a:t>
            </a:r>
            <a:r>
              <a:rPr lang="en-US" sz="1200" kern="1200" dirty="0">
                <a:solidFill>
                  <a:schemeClr val="tx1"/>
                </a:solidFill>
                <a:effectLst/>
                <a:latin typeface="+mn-lt"/>
                <a:ea typeface="+mn-ea"/>
                <a:cs typeface="+mn-cs"/>
              </a:rPr>
              <a:t> provides home buyers a slightly preferential interest rate.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home buyer pays the bank a higher mortgage payment (592 euros compared to 561 euros) but the total cost of ownership is lower because of utility bills. The green home buyer’s all-in cost is 37 euros lower (625 euros compared to 662 euros). It’s a win-win for both the bank and the home buyer.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6CE7A5B-928F-4156-9997-87F27600DD35}" type="slidenum">
              <a:rPr lang="en-US" smtClean="0"/>
              <a:t>26</a:t>
            </a:fld>
            <a:endParaRPr lang="en-US"/>
          </a:p>
        </p:txBody>
      </p:sp>
    </p:spTree>
    <p:extLst>
      <p:ext uri="{BB962C8B-B14F-4D97-AF65-F5344CB8AC3E}">
        <p14:creationId xmlns:p14="http://schemas.microsoft.com/office/powerpoint/2010/main" val="26264569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slide is a more generalized version of the same example. Here, you can see the cascade of the green mortgage versus a standard mortgage, and which benefits go to the home buyer and which to the bank.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benefits accrue even on fully commercial terms (with an interest rate and the term the same for both the standard and green example).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It’s another win-win, with a lower all-in scenario for the borrower and higher income for the bank.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6CE7A5B-928F-4156-9997-87F27600DD35}" type="slidenum">
              <a:rPr lang="en-US" smtClean="0"/>
              <a:t>27</a:t>
            </a:fld>
            <a:endParaRPr lang="en-US"/>
          </a:p>
        </p:txBody>
      </p:sp>
    </p:spTree>
    <p:extLst>
      <p:ext uri="{BB962C8B-B14F-4D97-AF65-F5344CB8AC3E}">
        <p14:creationId xmlns:p14="http://schemas.microsoft.com/office/powerpoint/2010/main" val="27297545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its green mortgages program, Banco </a:t>
            </a:r>
            <a:r>
              <a:rPr lang="en-US" sz="1200" kern="1200" dirty="0" err="1">
                <a:solidFill>
                  <a:schemeClr val="tx1"/>
                </a:solidFill>
                <a:effectLst/>
                <a:latin typeface="+mn-lt"/>
                <a:ea typeface="+mn-ea"/>
                <a:cs typeface="+mn-cs"/>
              </a:rPr>
              <a:t>Promerica</a:t>
            </a:r>
            <a:r>
              <a:rPr lang="en-US" sz="1200" kern="1200" dirty="0">
                <a:solidFill>
                  <a:schemeClr val="tx1"/>
                </a:solidFill>
                <a:effectLst/>
                <a:latin typeface="+mn-lt"/>
                <a:ea typeface="+mn-ea"/>
                <a:cs typeface="+mn-cs"/>
              </a:rPr>
              <a:t> partnered with FMO to create a warehouse facility to spur green homes in the Costa Rican market. </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Promerica</a:t>
            </a:r>
            <a:r>
              <a:rPr lang="en-US" sz="1200" kern="1200" dirty="0">
                <a:solidFill>
                  <a:schemeClr val="tx1"/>
                </a:solidFill>
                <a:effectLst/>
                <a:latin typeface="+mn-lt"/>
                <a:ea typeface="+mn-ea"/>
                <a:cs typeface="+mn-cs"/>
              </a:rPr>
              <a:t> encouraged developers to design green assets, then created a green mortgage product to finance those assets, which are supported by the proceeds of a green bond.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can see a virtuous loop, where one product supports another.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Banco </a:t>
            </a:r>
            <a:r>
              <a:rPr lang="en-US" sz="1200" kern="1200" dirty="0" err="1">
                <a:solidFill>
                  <a:schemeClr val="tx1"/>
                </a:solidFill>
                <a:effectLst/>
                <a:latin typeface="+mn-lt"/>
                <a:ea typeface="+mn-ea"/>
                <a:cs typeface="+mn-cs"/>
              </a:rPr>
              <a:t>Promerica</a:t>
            </a:r>
            <a:r>
              <a:rPr lang="en-US" sz="1200" kern="1200" dirty="0">
                <a:solidFill>
                  <a:schemeClr val="tx1"/>
                </a:solidFill>
                <a:effectLst/>
                <a:latin typeface="+mn-lt"/>
                <a:ea typeface="+mn-ea"/>
                <a:cs typeface="+mn-cs"/>
              </a:rPr>
              <a:t> also provides a construction financing rate at 8.75% compared to a normal rate of 9.25%, with the support of the multi-lateral bank’s warehouse facility. </a:t>
            </a:r>
          </a:p>
          <a:p>
            <a:endParaRPr lang="en-US" dirty="0"/>
          </a:p>
        </p:txBody>
      </p:sp>
      <p:sp>
        <p:nvSpPr>
          <p:cNvPr id="4" name="Slide Number Placeholder 3"/>
          <p:cNvSpPr>
            <a:spLocks noGrp="1"/>
          </p:cNvSpPr>
          <p:nvPr>
            <p:ph type="sldNum" sz="quarter" idx="5"/>
          </p:nvPr>
        </p:nvSpPr>
        <p:spPr/>
        <p:txBody>
          <a:bodyPr/>
          <a:lstStyle/>
          <a:p>
            <a:fld id="{A6CE7A5B-928F-4156-9997-87F27600DD35}" type="slidenum">
              <a:rPr lang="en-US" smtClean="0"/>
              <a:t>28</a:t>
            </a:fld>
            <a:endParaRPr lang="en-US"/>
          </a:p>
        </p:txBody>
      </p:sp>
    </p:spTree>
    <p:extLst>
      <p:ext uri="{BB962C8B-B14F-4D97-AF65-F5344CB8AC3E}">
        <p14:creationId xmlns:p14="http://schemas.microsoft.com/office/powerpoint/2010/main" val="19690124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Banco Pichincha in Ecuador offers free EDGE certification for their first crop of projects.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They also offer free training to developers as well as in-house EDGE Experts who serve as technical advisors on projects.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6CE7A5B-928F-4156-9997-87F27600DD35}" type="slidenum">
              <a:rPr lang="en-US" smtClean="0"/>
              <a:t>29</a:t>
            </a:fld>
            <a:endParaRPr lang="en-US"/>
          </a:p>
        </p:txBody>
      </p:sp>
    </p:spTree>
    <p:extLst>
      <p:ext uri="{BB962C8B-B14F-4D97-AF65-F5344CB8AC3E}">
        <p14:creationId xmlns:p14="http://schemas.microsoft.com/office/powerpoint/2010/main" val="2607610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IFC created its Green Building Market Transformation Program to take a leadership role in encouraging a new paradigm where financial institutions, governments, the property sector and consumers all come together to benefit financially through the mainstreaming of green buildings.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program addresses the gap in the market for an international green building standard that offers a free software solution to help identify the most cost-effective solutions to design and build green, to unlock the potential for a new era of green construction and development.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IFC’s 4-part strategy supports diverting investment to green buildings, through working with banks, investing directly into the building sector, advising governments on green building codes and incentives, and the EDGE certification program.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So far, IFC has mobilized $4.5 billion in green building investments – from its own account and through syndicated loans. Out of that, $876 million – or 20 percent of all investments – is through other financial institutions. IFC believes in the business case for green buildings and how they’re a win-win for all. </a:t>
            </a:r>
            <a:endParaRPr lang="en-US" sz="1800" dirty="0"/>
          </a:p>
        </p:txBody>
      </p:sp>
      <p:sp>
        <p:nvSpPr>
          <p:cNvPr id="4" name="Slide Number Placeholder 3"/>
          <p:cNvSpPr>
            <a:spLocks noGrp="1"/>
          </p:cNvSpPr>
          <p:nvPr>
            <p:ph type="sldNum" sz="quarter" idx="10"/>
          </p:nvPr>
        </p:nvSpPr>
        <p:spPr/>
        <p:txBody>
          <a:bodyPr/>
          <a:lstStyle/>
          <a:p>
            <a:fld id="{A6CE7A5B-928F-4156-9997-87F27600DD35}" type="slidenum">
              <a:rPr lang="en-US" smtClean="0"/>
              <a:t>3</a:t>
            </a:fld>
            <a:endParaRPr lang="en-US"/>
          </a:p>
        </p:txBody>
      </p:sp>
    </p:spTree>
    <p:extLst>
      <p:ext uri="{BB962C8B-B14F-4D97-AF65-F5344CB8AC3E}">
        <p14:creationId xmlns:p14="http://schemas.microsoft.com/office/powerpoint/2010/main" val="16935264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err="1">
                <a:solidFill>
                  <a:schemeClr val="tx1"/>
                </a:solidFill>
                <a:effectLst/>
                <a:latin typeface="+mn-lt"/>
                <a:ea typeface="+mn-ea"/>
                <a:cs typeface="+mn-cs"/>
              </a:rPr>
              <a:t>Davivienda</a:t>
            </a:r>
            <a:r>
              <a:rPr lang="en-US" sz="1200" kern="1200" dirty="0">
                <a:solidFill>
                  <a:schemeClr val="tx1"/>
                </a:solidFill>
                <a:effectLst/>
                <a:latin typeface="+mn-lt"/>
                <a:ea typeface="+mn-ea"/>
                <a:cs typeface="+mn-cs"/>
              </a:rPr>
              <a:t> in Colombia offers a green construction financing rate and a promotional offer of free EDGE certification. This was important for the bank in order to compete with </a:t>
            </a:r>
            <a:r>
              <a:rPr lang="en-US" sz="1200" kern="1200" dirty="0" err="1">
                <a:solidFill>
                  <a:schemeClr val="tx1"/>
                </a:solidFill>
                <a:effectLst/>
                <a:latin typeface="+mn-lt"/>
                <a:ea typeface="+mn-ea"/>
                <a:cs typeface="+mn-cs"/>
              </a:rPr>
              <a:t>Bancolombia’s</a:t>
            </a:r>
            <a:r>
              <a:rPr lang="en-US" sz="1200" kern="1200" dirty="0">
                <a:solidFill>
                  <a:schemeClr val="tx1"/>
                </a:solidFill>
                <a:effectLst/>
                <a:latin typeface="+mn-lt"/>
                <a:ea typeface="+mn-ea"/>
                <a:cs typeface="+mn-cs"/>
              </a:rPr>
              <a:t> early entry into the market with green financing.</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6CE7A5B-928F-4156-9997-87F27600DD35}" type="slidenum">
              <a:rPr lang="en-US" smtClean="0"/>
              <a:t>30</a:t>
            </a:fld>
            <a:endParaRPr lang="en-US"/>
          </a:p>
        </p:txBody>
      </p:sp>
    </p:spTree>
    <p:extLst>
      <p:ext uri="{BB962C8B-B14F-4D97-AF65-F5344CB8AC3E}">
        <p14:creationId xmlns:p14="http://schemas.microsoft.com/office/powerpoint/2010/main" val="32398189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Another case study is from </a:t>
            </a:r>
            <a:r>
              <a:rPr lang="en-US" sz="1200" kern="1200" dirty="0" err="1">
                <a:solidFill>
                  <a:schemeClr val="tx1"/>
                </a:solidFill>
                <a:effectLst/>
                <a:latin typeface="+mn-lt"/>
                <a:ea typeface="+mn-ea"/>
                <a:cs typeface="+mn-cs"/>
              </a:rPr>
              <a:t>Bancolombia</a:t>
            </a:r>
            <a:r>
              <a:rPr lang="en-US" sz="1200" kern="1200" dirty="0">
                <a:solidFill>
                  <a:schemeClr val="tx1"/>
                </a:solidFill>
                <a:effectLst/>
                <a:latin typeface="+mn-lt"/>
                <a:ea typeface="+mn-ea"/>
                <a:cs typeface="+mn-cs"/>
              </a:rPr>
              <a:t>, which used proceeds from green bonds as well as its own resources for green construction finance and green mortgages.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bank was the first in the Colombian market to issue a green bond with IFC as the sole investor, with the proceeds earmarked to green buildings. Its second bond was issued without IFC’s support, which was over-subscribed 2.8 times with 72 domestic investors participating. </a:t>
            </a:r>
            <a:r>
              <a:rPr lang="en-US" sz="1200" kern="1200" dirty="0" err="1">
                <a:solidFill>
                  <a:schemeClr val="tx1"/>
                </a:solidFill>
                <a:effectLst/>
                <a:latin typeface="+mn-lt"/>
                <a:ea typeface="+mn-ea"/>
                <a:cs typeface="+mn-cs"/>
              </a:rPr>
              <a:t>Bancolombia</a:t>
            </a:r>
            <a:r>
              <a:rPr lang="en-US" sz="1200" kern="1200" dirty="0">
                <a:solidFill>
                  <a:schemeClr val="tx1"/>
                </a:solidFill>
                <a:effectLst/>
                <a:latin typeface="+mn-lt"/>
                <a:ea typeface="+mn-ea"/>
                <a:cs typeface="+mn-cs"/>
              </a:rPr>
              <a:t> predicts that investment demand could be 10 to 12 times the original size of the bond.</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Bancolombia</a:t>
            </a:r>
            <a:r>
              <a:rPr lang="en-US" sz="1200" kern="1200" dirty="0">
                <a:solidFill>
                  <a:schemeClr val="tx1"/>
                </a:solidFill>
                <a:effectLst/>
                <a:latin typeface="+mn-lt"/>
                <a:ea typeface="+mn-ea"/>
                <a:cs typeface="+mn-cs"/>
              </a:rPr>
              <a:t> met with 300 of its developers during 17 roadshow events that it marketed extensively.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bank offers a generous financing rate of up to 2% less than conventional market rates for construction financing and 65 basis points lower for green mortgages.</a:t>
            </a:r>
            <a:endParaRPr lang="en-US" sz="1800" dirty="0"/>
          </a:p>
        </p:txBody>
      </p:sp>
      <p:sp>
        <p:nvSpPr>
          <p:cNvPr id="4" name="Slide Number Placeholder 3"/>
          <p:cNvSpPr>
            <a:spLocks noGrp="1"/>
          </p:cNvSpPr>
          <p:nvPr>
            <p:ph type="sldNum" sz="quarter" idx="10"/>
          </p:nvPr>
        </p:nvSpPr>
        <p:spPr/>
        <p:txBody>
          <a:bodyPr/>
          <a:lstStyle/>
          <a:p>
            <a:fld id="{EAF7E03E-6A8F-4F0C-AB13-C4A028A00A2D}" type="slidenum">
              <a:rPr lang="en-US" smtClean="0"/>
              <a:t>31</a:t>
            </a:fld>
            <a:endParaRPr lang="en-US"/>
          </a:p>
        </p:txBody>
      </p:sp>
    </p:spTree>
    <p:extLst>
      <p:ext uri="{BB962C8B-B14F-4D97-AF65-F5344CB8AC3E}">
        <p14:creationId xmlns:p14="http://schemas.microsoft.com/office/powerpoint/2010/main" val="21413157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also acknowledge IFC’s donor partners who have made EDGE and IFC’s work in green buildings possible. These governments and institutions are the reason IFC is able to offer the EDGE software application for free, as well as all of our awareness raising and promotional activities.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6CE7A5B-928F-4156-9997-87F27600DD35}" type="slidenum">
              <a:rPr lang="en-US" smtClean="0"/>
              <a:t>32</a:t>
            </a:fld>
            <a:endParaRPr lang="en-US"/>
          </a:p>
        </p:txBody>
      </p:sp>
    </p:spTree>
    <p:extLst>
      <p:ext uri="{BB962C8B-B14F-4D97-AF65-F5344CB8AC3E}">
        <p14:creationId xmlns:p14="http://schemas.microsoft.com/office/powerpoint/2010/main" val="39961141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Thank you again for joining us today.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 appreciate your interest in EDGE and hope you will join us in transforming the construction market in Mexico. </a:t>
            </a:r>
          </a:p>
          <a:p>
            <a:pPr marL="285750" indent="-285750">
              <a:buFont typeface="Arial" panose="020B0604020202020204" pitchFamily="34" charset="0"/>
              <a:buChar char="•"/>
            </a:pPr>
            <a:endParaRPr lang="en-US" sz="1800" baseline="0" dirty="0"/>
          </a:p>
        </p:txBody>
      </p:sp>
      <p:sp>
        <p:nvSpPr>
          <p:cNvPr id="4" name="Slide Number Placeholder 3"/>
          <p:cNvSpPr>
            <a:spLocks noGrp="1"/>
          </p:cNvSpPr>
          <p:nvPr>
            <p:ph type="sldNum" sz="quarter" idx="10"/>
          </p:nvPr>
        </p:nvSpPr>
        <p:spPr/>
        <p:txBody>
          <a:bodyPr/>
          <a:lstStyle/>
          <a:p>
            <a:fld id="{30D3C735-603E-480E-8E83-72BE28CD684C}" type="slidenum">
              <a:rPr lang="en-US" smtClean="0"/>
              <a:pPr/>
              <a:t>33</a:t>
            </a:fld>
            <a:endParaRPr lang="en-US"/>
          </a:p>
        </p:txBody>
      </p:sp>
    </p:spTree>
    <p:extLst>
      <p:ext uri="{BB962C8B-B14F-4D97-AF65-F5344CB8AC3E}">
        <p14:creationId xmlns:p14="http://schemas.microsoft.com/office/powerpoint/2010/main" val="983161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IFC offers advice and investment to financial institutions, so that together we can transform markets.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its advisory, IFC has in-house technical expertise to share market intelligence and offer support to identify and develop an investment pipeline through connecting relationships. They can also offer training for your loan officers and developer clients.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Their investment products range from debt, equity, and structured finance, to capital markets. They are also able to occasionally draw on blended concessional finance, through the MAGC Program funded by the UK Government.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foundation for IFC’s work is market creation, including global and local awareness campaigns on the benefits of green building certification, stakeholder education, capacity building, and technical advisory, as well as the promotion of incentives.  </a:t>
            </a:r>
          </a:p>
        </p:txBody>
      </p:sp>
      <p:sp>
        <p:nvSpPr>
          <p:cNvPr id="4" name="Slide Number Placeholder 3"/>
          <p:cNvSpPr>
            <a:spLocks noGrp="1"/>
          </p:cNvSpPr>
          <p:nvPr>
            <p:ph type="sldNum" sz="quarter" idx="10"/>
          </p:nvPr>
        </p:nvSpPr>
        <p:spPr/>
        <p:txBody>
          <a:bodyPr/>
          <a:lstStyle/>
          <a:p>
            <a:fld id="{8EC98E00-25F5-451E-8B47-44A878C3EC2A}" type="slidenum">
              <a:rPr lang="en-US" smtClean="0"/>
              <a:t>4</a:t>
            </a:fld>
            <a:endParaRPr lang="en-US"/>
          </a:p>
        </p:txBody>
      </p:sp>
    </p:spTree>
    <p:extLst>
      <p:ext uri="{BB962C8B-B14F-4D97-AF65-F5344CB8AC3E}">
        <p14:creationId xmlns:p14="http://schemas.microsoft.com/office/powerpoint/2010/main" val="4153239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800" kern="1200" dirty="0">
                <a:solidFill>
                  <a:schemeClr val="tx1"/>
                </a:solidFill>
                <a:effectLst/>
                <a:latin typeface="+mn-lt"/>
                <a:ea typeface="+mn-ea"/>
                <a:cs typeface="+mn-cs"/>
              </a:rPr>
              <a:t>Let’s step back and define what we mean by “a green building.”</a:t>
            </a:r>
          </a:p>
          <a:p>
            <a:pPr marL="171450" lvl="0" indent="-171450">
              <a:buFont typeface="Arial" panose="020B0604020202020204" pitchFamily="34" charset="0"/>
              <a:buChar char="•"/>
            </a:pPr>
            <a:r>
              <a:rPr lang="en-US" sz="1800" kern="1200" dirty="0">
                <a:solidFill>
                  <a:schemeClr val="tx1"/>
                </a:solidFill>
                <a:effectLst/>
                <a:latin typeface="+mn-lt"/>
                <a:ea typeface="+mn-ea"/>
                <a:cs typeface="+mn-cs"/>
              </a:rPr>
              <a:t>A green building needs to be at least 20% more resource efficient than a comparable baseline building in the local market.</a:t>
            </a:r>
          </a:p>
          <a:p>
            <a:pPr marL="171450" lvl="0" indent="-171450">
              <a:buFont typeface="Arial" panose="020B0604020202020204" pitchFamily="34" charset="0"/>
              <a:buChar char="•"/>
            </a:pPr>
            <a:r>
              <a:rPr lang="en-US" sz="1800" kern="1200" dirty="0">
                <a:solidFill>
                  <a:schemeClr val="tx1"/>
                </a:solidFill>
                <a:effectLst/>
                <a:latin typeface="+mn-lt"/>
                <a:ea typeface="+mn-ea"/>
                <a:cs typeface="+mn-cs"/>
              </a:rPr>
              <a:t>A green building must also obtain a local or international standard of green building certification, as verified by an independent party. </a:t>
            </a:r>
          </a:p>
          <a:p>
            <a:pPr marL="171450" lvl="0" indent="-171450">
              <a:buFont typeface="Arial" panose="020B0604020202020204" pitchFamily="34" charset="0"/>
              <a:buChar char="•"/>
            </a:pPr>
            <a:r>
              <a:rPr lang="en-US" sz="1800" kern="1200" dirty="0">
                <a:solidFill>
                  <a:schemeClr val="tx1"/>
                </a:solidFill>
                <a:effectLst/>
                <a:latin typeface="+mn-lt"/>
                <a:ea typeface="+mn-ea"/>
                <a:cs typeface="+mn-cs"/>
              </a:rPr>
              <a:t>Finally, in order to satisfy green finance requirements, projects must have quantified impact reporting – reporting on an individual project basis and on a portfolio basis, such as energy and water saved or reduced GHG emissions. </a:t>
            </a:r>
          </a:p>
          <a:p>
            <a:pPr marL="0" indent="0">
              <a:buNone/>
            </a:pPr>
            <a:endParaRPr lang="en-US" sz="1800" dirty="0"/>
          </a:p>
        </p:txBody>
      </p:sp>
      <p:sp>
        <p:nvSpPr>
          <p:cNvPr id="4" name="Slide Number Placeholder 3"/>
          <p:cNvSpPr>
            <a:spLocks noGrp="1"/>
          </p:cNvSpPr>
          <p:nvPr>
            <p:ph type="sldNum" sz="quarter" idx="10"/>
          </p:nvPr>
        </p:nvSpPr>
        <p:spPr/>
        <p:txBody>
          <a:bodyPr/>
          <a:lstStyle/>
          <a:p>
            <a:fld id="{30D3C735-603E-480E-8E83-72BE28CD684C}" type="slidenum">
              <a:rPr lang="en-US" smtClean="0"/>
              <a:pPr/>
              <a:t>5</a:t>
            </a:fld>
            <a:endParaRPr lang="en-US"/>
          </a:p>
        </p:txBody>
      </p:sp>
    </p:spTree>
    <p:extLst>
      <p:ext uri="{BB962C8B-B14F-4D97-AF65-F5344CB8AC3E}">
        <p14:creationId xmlns:p14="http://schemas.microsoft.com/office/powerpoint/2010/main" val="423423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Let’s summarize the advantages of a green building investment program for the bank, its developer clients, and home buyers.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U.S., it’s been proven that green buildings ensure lower investment risk for the financing of both developers and homebuyers. IFC will soon develop an evidence program to explore this with the support of banks such as yourselves across various markets.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There’s the opportunity to become a market leader and gain greater market share. You’ll be able to cross-sell green products between construction finance and mortgages, and be better able to securitize your portfolio to spin it off for future investments.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 will also earn enhanced brand reputation as an innovative and socially responsible bank. </a:t>
            </a:r>
            <a:r>
              <a:rPr lang="en-US" sz="1200" kern="1200" dirty="0" err="1">
                <a:solidFill>
                  <a:schemeClr val="tx1"/>
                </a:solidFill>
                <a:effectLst/>
                <a:latin typeface="+mn-lt"/>
                <a:ea typeface="+mn-ea"/>
                <a:cs typeface="+mn-cs"/>
              </a:rPr>
              <a:t>Bancolombia</a:t>
            </a:r>
            <a:r>
              <a:rPr lang="en-US" sz="1200" kern="1200" dirty="0">
                <a:solidFill>
                  <a:schemeClr val="tx1"/>
                </a:solidFill>
                <a:effectLst/>
                <a:latin typeface="+mn-lt"/>
                <a:ea typeface="+mn-ea"/>
                <a:cs typeface="+mn-cs"/>
              </a:rPr>
              <a:t>, as we’ll soon see in a case study, was named the most sustainable bank in the world by the Dow Jones Sustainability Index, in large part due to their work with green buildings.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After the Paris climate agreement, many international investors are looking for quality green projects. The UN tracks over 11,000 investors who have committed to climate action in green buildings. This provides the opportunity to diversify your funder base and to tap institutional investors through new platforms such as green bonds.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addition to lowering your financial risk, certifying your investments protects you from reputational risk today and from climate policies in the future.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Already, the Task Force on Climate Disclosure is asking that banks disclose their climate policies and their exposure to brown assets. Cities such as New York are imposing a carbon tax on conventional buildings. These policies will continue to develop, as countries increase their climate ambitions every five years.  </a:t>
            </a:r>
          </a:p>
        </p:txBody>
      </p:sp>
      <p:sp>
        <p:nvSpPr>
          <p:cNvPr id="4" name="Slide Number Placeholder 3"/>
          <p:cNvSpPr>
            <a:spLocks noGrp="1"/>
          </p:cNvSpPr>
          <p:nvPr>
            <p:ph type="sldNum" sz="quarter" idx="10"/>
          </p:nvPr>
        </p:nvSpPr>
        <p:spPr/>
        <p:txBody>
          <a:bodyPr/>
          <a:lstStyle/>
          <a:p>
            <a:fld id="{8EC98E00-25F5-451E-8B47-44A878C3EC2A}" type="slidenum">
              <a:rPr lang="en-US" smtClean="0"/>
              <a:t>6</a:t>
            </a:fld>
            <a:endParaRPr lang="en-US"/>
          </a:p>
        </p:txBody>
      </p:sp>
    </p:spTree>
    <p:extLst>
      <p:ext uri="{BB962C8B-B14F-4D97-AF65-F5344CB8AC3E}">
        <p14:creationId xmlns:p14="http://schemas.microsoft.com/office/powerpoint/2010/main" val="5550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Your developers will also enjoy a number of benefits.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They’ll be positioned as first movers in the market with a marketing and communications push supported by IFC. Through EDGE, developers associate their brands with the World Bank Group.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differentiation can lead to higher prices or quicker sales, particularly in a crowded market.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Developers can enjoy the easy-to-use EDGE online certification process, which serves them every step of the way, from A to Z. The process is backed by the EDGE software which they can use for free.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same time, by incorporating EDGE early into their project design, developers can keep costs low. Many of IFC’s clients tell us that reaching the EDGE standard had zero incremental costs.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Similar to you as investors, certification reduces reputational risk, satisfies compliance criteria with investors, and verifiably communicates value to buyers. </a:t>
            </a:r>
          </a:p>
        </p:txBody>
      </p:sp>
      <p:sp>
        <p:nvSpPr>
          <p:cNvPr id="4" name="Slide Number Placeholder 3"/>
          <p:cNvSpPr>
            <a:spLocks noGrp="1"/>
          </p:cNvSpPr>
          <p:nvPr>
            <p:ph type="sldNum" sz="quarter" idx="10"/>
          </p:nvPr>
        </p:nvSpPr>
        <p:spPr/>
        <p:txBody>
          <a:bodyPr/>
          <a:lstStyle/>
          <a:p>
            <a:fld id="{8EC98E00-25F5-451E-8B47-44A878C3EC2A}" type="slidenum">
              <a:rPr lang="en-US" smtClean="0"/>
              <a:t>7</a:t>
            </a:fld>
            <a:endParaRPr lang="en-US"/>
          </a:p>
        </p:txBody>
      </p:sp>
    </p:spTree>
    <p:extLst>
      <p:ext uri="{BB962C8B-B14F-4D97-AF65-F5344CB8AC3E}">
        <p14:creationId xmlns:p14="http://schemas.microsoft.com/office/powerpoint/2010/main" val="1772535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End users will enjoy a better quality of life – whether they be home buyers, office tenants, or even retail shoppers.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Utility bill savings can be repurposed for a better quality of life, or an investment into other areas, such as education.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Overall, end users experience better thermal comfort.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Home owners, renters, and tenants can feel pride in protecting the environment.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Savings from utility bills mean less chance of late payments or loan default, which protects both home owners and banks.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Buildings have a potential for higher resale value. </a:t>
            </a:r>
          </a:p>
        </p:txBody>
      </p:sp>
      <p:sp>
        <p:nvSpPr>
          <p:cNvPr id="4" name="Slide Number Placeholder 3"/>
          <p:cNvSpPr>
            <a:spLocks noGrp="1"/>
          </p:cNvSpPr>
          <p:nvPr>
            <p:ph type="sldNum" sz="quarter" idx="10"/>
          </p:nvPr>
        </p:nvSpPr>
        <p:spPr/>
        <p:txBody>
          <a:bodyPr/>
          <a:lstStyle/>
          <a:p>
            <a:fld id="{8EC98E00-25F5-451E-8B47-44A878C3EC2A}" type="slidenum">
              <a:rPr lang="en-US" smtClean="0"/>
              <a:t>8</a:t>
            </a:fld>
            <a:endParaRPr lang="en-US"/>
          </a:p>
        </p:txBody>
      </p:sp>
    </p:spTree>
    <p:extLst>
      <p:ext uri="{BB962C8B-B14F-4D97-AF65-F5344CB8AC3E}">
        <p14:creationId xmlns:p14="http://schemas.microsoft.com/office/powerpoint/2010/main" val="2368598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Buildings are a tremendous investment opportunity – globally as well as locally.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Here in Mexico, the green building market is experiencing rapid growth. Over 1,100 commercial projects are either registered or certified with LEED certification. Mexico is a global green leader, ranking as the seventh country in the world for LEED-certified projects, which really means it is the number one among emerging markets. The country has 16 million square meters of green floor space.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is due to strong local programs, with a very active green building council in SUMe.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 you are well aware, progressive government policies have led to the most innovative green mortgage program in the world through INFONAVIT, which has benefited millions of low-income residents. Tens of thousands of energy-efficient homes have been brought onto the market annually through Sociedad </a:t>
            </a:r>
            <a:r>
              <a:rPr lang="en-US" sz="1200" kern="1200" dirty="0" err="1">
                <a:solidFill>
                  <a:schemeClr val="tx1"/>
                </a:solidFill>
                <a:effectLst/>
                <a:latin typeface="+mn-lt"/>
                <a:ea typeface="+mn-ea"/>
                <a:cs typeface="+mn-cs"/>
              </a:rPr>
              <a:t>Hipotecaria</a:t>
            </a:r>
            <a:r>
              <a:rPr lang="en-US" sz="1200" kern="1200" dirty="0">
                <a:solidFill>
                  <a:schemeClr val="tx1"/>
                </a:solidFill>
                <a:effectLst/>
                <a:latin typeface="+mn-lt"/>
                <a:ea typeface="+mn-ea"/>
                <a:cs typeface="+mn-cs"/>
              </a:rPr>
              <a:t> Federal’s EcoCasa program.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momentum leads to a large opportunity. IFC projects a $30 billion investment opportunity in green buildings through 2030 with a potential for 170,000 green residential units.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6CE7A5B-928F-4156-9997-87F27600DD35}" type="slidenum">
              <a:rPr lang="en-US" smtClean="0"/>
              <a:t>9</a:t>
            </a:fld>
            <a:endParaRPr lang="en-US"/>
          </a:p>
        </p:txBody>
      </p:sp>
    </p:spTree>
    <p:extLst>
      <p:ext uri="{BB962C8B-B14F-4D97-AF65-F5344CB8AC3E}">
        <p14:creationId xmlns:p14="http://schemas.microsoft.com/office/powerpoint/2010/main" val="3533682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C5C43A6-81BC-4012-BD39-4D15BA54AE2C}" type="datetimeFigureOut">
              <a:rPr lang="en-US" smtClean="0"/>
              <a:t>8/22/2019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5CBD5D-06F3-4B1B-81E2-C89EDDA8B899}" type="slidenum">
              <a:rPr lang="en-US" smtClean="0"/>
              <a:t>‹#›</a:t>
            </a:fld>
            <a:endParaRPr lang="en-US"/>
          </a:p>
        </p:txBody>
      </p:sp>
    </p:spTree>
    <p:extLst>
      <p:ext uri="{BB962C8B-B14F-4D97-AF65-F5344CB8AC3E}">
        <p14:creationId xmlns:p14="http://schemas.microsoft.com/office/powerpoint/2010/main" val="3727163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5C43A6-81BC-4012-BD39-4D15BA54AE2C}" type="datetimeFigureOut">
              <a:rPr lang="en-US" smtClean="0"/>
              <a:t>8/22/2019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5CBD5D-06F3-4B1B-81E2-C89EDDA8B899}" type="slidenum">
              <a:rPr lang="en-US" smtClean="0"/>
              <a:t>‹#›</a:t>
            </a:fld>
            <a:endParaRPr lang="en-US"/>
          </a:p>
        </p:txBody>
      </p:sp>
    </p:spTree>
    <p:extLst>
      <p:ext uri="{BB962C8B-B14F-4D97-AF65-F5344CB8AC3E}">
        <p14:creationId xmlns:p14="http://schemas.microsoft.com/office/powerpoint/2010/main" val="2258410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5C43A6-81BC-4012-BD39-4D15BA54AE2C}" type="datetimeFigureOut">
              <a:rPr lang="en-US" smtClean="0"/>
              <a:t>8/22/2019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5CBD5D-06F3-4B1B-81E2-C89EDDA8B899}" type="slidenum">
              <a:rPr lang="en-US" smtClean="0"/>
              <a:t>‹#›</a:t>
            </a:fld>
            <a:endParaRPr lang="en-US"/>
          </a:p>
        </p:txBody>
      </p:sp>
    </p:spTree>
    <p:extLst>
      <p:ext uri="{BB962C8B-B14F-4D97-AF65-F5344CB8AC3E}">
        <p14:creationId xmlns:p14="http://schemas.microsoft.com/office/powerpoint/2010/main" val="158262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nglish Title Slide">
    <p:spTree>
      <p:nvGrpSpPr>
        <p:cNvPr id="1" name=""/>
        <p:cNvGrpSpPr/>
        <p:nvPr/>
      </p:nvGrpSpPr>
      <p:grpSpPr>
        <a:xfrm>
          <a:off x="0" y="0"/>
          <a:ext cx="0" cy="0"/>
          <a:chOff x="0" y="0"/>
          <a:chExt cx="0" cy="0"/>
        </a:xfrm>
      </p:grpSpPr>
      <p:sp>
        <p:nvSpPr>
          <p:cNvPr id="2" name="Right Triangle 1"/>
          <p:cNvSpPr/>
          <p:nvPr userDrawn="1"/>
        </p:nvSpPr>
        <p:spPr>
          <a:xfrm>
            <a:off x="0" y="2825280"/>
            <a:ext cx="12192000" cy="4032720"/>
          </a:xfrm>
          <a:prstGeom prst="rtTriangle">
            <a:avLst/>
          </a:prstGeom>
          <a:solidFill>
            <a:srgbClr val="5BAE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92906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83"/>
        <p:cNvGrpSpPr/>
        <p:nvPr/>
      </p:nvGrpSpPr>
      <p:grpSpPr>
        <a:xfrm>
          <a:off x="0" y="0"/>
          <a:ext cx="0" cy="0"/>
          <a:chOff x="0" y="0"/>
          <a:chExt cx="0" cy="0"/>
        </a:xfrm>
      </p:grpSpPr>
      <p:sp>
        <p:nvSpPr>
          <p:cNvPr id="85" name="Shape 85"/>
          <p:cNvSpPr txBox="1">
            <a:spLocks noGrp="1"/>
          </p:cNvSpPr>
          <p:nvPr>
            <p:ph type="title"/>
          </p:nvPr>
        </p:nvSpPr>
        <p:spPr>
          <a:xfrm>
            <a:off x="454649" y="278168"/>
            <a:ext cx="11282705" cy="414528"/>
          </a:xfrm>
          <a:prstGeom prst="rect">
            <a:avLst/>
          </a:prstGeom>
          <a:noFill/>
          <a:ln>
            <a:noFill/>
          </a:ln>
        </p:spPr>
        <p:txBody>
          <a:bodyPr wrap="square" lIns="91425" tIns="91425" rIns="91425" bIns="91425" anchor="b" anchorCtr="0"/>
          <a:lstStyle>
            <a:lvl1pPr marL="0" marR="0" lvl="0" indent="0" algn="ctr" rtl="0">
              <a:spcBef>
                <a:spcPts val="0"/>
              </a:spcBef>
              <a:spcAft>
                <a:spcPts val="0"/>
              </a:spcAft>
              <a:buSzPct val="58333"/>
              <a:buNone/>
              <a:defRPr sz="2200" b="0" i="0" u="none" strike="noStrike" cap="all" baseline="0">
                <a:solidFill>
                  <a:schemeClr val="tx1">
                    <a:lumMod val="65000"/>
                    <a:lumOff val="35000"/>
                  </a:schemeClr>
                </a:solidFill>
                <a:latin typeface="Calibri"/>
                <a:ea typeface="Calibri"/>
                <a:cs typeface="Calibri"/>
                <a:sym typeface="Calibri"/>
              </a:defRPr>
            </a:lvl1pPr>
            <a:lvl2pPr marL="0" marR="0" lvl="1" indent="0" algn="l" rtl="0">
              <a:spcBef>
                <a:spcPts val="0"/>
              </a:spcBef>
              <a:spcAft>
                <a:spcPts val="0"/>
              </a:spcAft>
              <a:buSzPct val="84848"/>
              <a:buNone/>
              <a:defRPr sz="1650" b="0" i="0" u="none" strike="noStrike" cap="none">
                <a:solidFill>
                  <a:srgbClr val="595959"/>
                </a:solidFill>
                <a:latin typeface="Arial"/>
                <a:ea typeface="Arial"/>
                <a:cs typeface="Arial"/>
                <a:sym typeface="Arial"/>
              </a:defRPr>
            </a:lvl2pPr>
            <a:lvl3pPr marL="0" marR="0" lvl="2" indent="0" algn="l" rtl="0">
              <a:spcBef>
                <a:spcPts val="0"/>
              </a:spcBef>
              <a:spcAft>
                <a:spcPts val="0"/>
              </a:spcAft>
              <a:buSzPct val="84848"/>
              <a:buNone/>
              <a:defRPr sz="1650" b="0" i="0" u="none" strike="noStrike" cap="none">
                <a:solidFill>
                  <a:srgbClr val="595959"/>
                </a:solidFill>
                <a:latin typeface="Arial"/>
                <a:ea typeface="Arial"/>
                <a:cs typeface="Arial"/>
                <a:sym typeface="Arial"/>
              </a:defRPr>
            </a:lvl3pPr>
            <a:lvl4pPr marL="0" marR="0" lvl="3" indent="0" algn="l" rtl="0">
              <a:spcBef>
                <a:spcPts val="0"/>
              </a:spcBef>
              <a:spcAft>
                <a:spcPts val="0"/>
              </a:spcAft>
              <a:buSzPct val="84848"/>
              <a:buNone/>
              <a:defRPr sz="1650" b="0" i="0" u="none" strike="noStrike" cap="none">
                <a:solidFill>
                  <a:srgbClr val="595959"/>
                </a:solidFill>
                <a:latin typeface="Arial"/>
                <a:ea typeface="Arial"/>
                <a:cs typeface="Arial"/>
                <a:sym typeface="Arial"/>
              </a:defRPr>
            </a:lvl4pPr>
            <a:lvl5pPr marL="0" marR="0" lvl="4" indent="0" algn="l" rtl="0">
              <a:spcBef>
                <a:spcPts val="0"/>
              </a:spcBef>
              <a:spcAft>
                <a:spcPts val="0"/>
              </a:spcAft>
              <a:buSzPct val="84848"/>
              <a:buNone/>
              <a:defRPr sz="1650" b="0" i="0" u="none" strike="noStrike" cap="none">
                <a:solidFill>
                  <a:srgbClr val="595959"/>
                </a:solidFill>
                <a:latin typeface="Arial"/>
                <a:ea typeface="Arial"/>
                <a:cs typeface="Arial"/>
                <a:sym typeface="Arial"/>
              </a:defRPr>
            </a:lvl5pPr>
            <a:lvl6pPr marL="342900" marR="0" lvl="5" indent="0" algn="ctr" rtl="0">
              <a:spcBef>
                <a:spcPts val="0"/>
              </a:spcBef>
              <a:spcAft>
                <a:spcPts val="0"/>
              </a:spcAft>
              <a:buSzPct val="71794"/>
              <a:buNone/>
              <a:defRPr sz="1950" b="1" i="0" u="none" strike="noStrike" cap="none">
                <a:solidFill>
                  <a:srgbClr val="014C6D"/>
                </a:solidFill>
                <a:latin typeface="Trebuchet MS"/>
                <a:ea typeface="Trebuchet MS"/>
                <a:cs typeface="Trebuchet MS"/>
                <a:sym typeface="Trebuchet MS"/>
              </a:defRPr>
            </a:lvl6pPr>
            <a:lvl7pPr marL="685800" marR="0" lvl="6" indent="0" algn="ctr" rtl="0">
              <a:spcBef>
                <a:spcPts val="0"/>
              </a:spcBef>
              <a:spcAft>
                <a:spcPts val="0"/>
              </a:spcAft>
              <a:buSzPct val="71794"/>
              <a:buNone/>
              <a:defRPr sz="1950" b="1" i="0" u="none" strike="noStrike" cap="none">
                <a:solidFill>
                  <a:srgbClr val="014C6D"/>
                </a:solidFill>
                <a:latin typeface="Trebuchet MS"/>
                <a:ea typeface="Trebuchet MS"/>
                <a:cs typeface="Trebuchet MS"/>
                <a:sym typeface="Trebuchet MS"/>
              </a:defRPr>
            </a:lvl7pPr>
            <a:lvl8pPr marL="1028700" marR="0" lvl="7" indent="0" algn="ctr" rtl="0">
              <a:spcBef>
                <a:spcPts val="0"/>
              </a:spcBef>
              <a:spcAft>
                <a:spcPts val="0"/>
              </a:spcAft>
              <a:buSzPct val="71794"/>
              <a:buNone/>
              <a:defRPr sz="1950" b="1" i="0" u="none" strike="noStrike" cap="none">
                <a:solidFill>
                  <a:srgbClr val="014C6D"/>
                </a:solidFill>
                <a:latin typeface="Trebuchet MS"/>
                <a:ea typeface="Trebuchet MS"/>
                <a:cs typeface="Trebuchet MS"/>
                <a:sym typeface="Trebuchet MS"/>
              </a:defRPr>
            </a:lvl8pPr>
            <a:lvl9pPr marL="1371600" marR="0" lvl="8" indent="0" algn="ctr" rtl="0">
              <a:spcBef>
                <a:spcPts val="0"/>
              </a:spcBef>
              <a:spcAft>
                <a:spcPts val="0"/>
              </a:spcAft>
              <a:buSzPct val="71794"/>
              <a:buNone/>
              <a:defRPr sz="1950" b="1" i="0" u="none" strike="noStrike" cap="none">
                <a:solidFill>
                  <a:srgbClr val="014C6D"/>
                </a:solidFill>
                <a:latin typeface="Trebuchet MS"/>
                <a:ea typeface="Trebuchet MS"/>
                <a:cs typeface="Trebuchet MS"/>
                <a:sym typeface="Trebuchet MS"/>
              </a:defRPr>
            </a:lvl9pPr>
          </a:lstStyle>
          <a:p>
            <a:endParaRPr/>
          </a:p>
        </p:txBody>
      </p:sp>
      <p:sp>
        <p:nvSpPr>
          <p:cNvPr id="86" name="Shape 86"/>
          <p:cNvSpPr txBox="1">
            <a:spLocks noGrp="1"/>
          </p:cNvSpPr>
          <p:nvPr>
            <p:ph type="sldNum" idx="12"/>
          </p:nvPr>
        </p:nvSpPr>
        <p:spPr>
          <a:xfrm>
            <a:off x="11455400" y="6388866"/>
            <a:ext cx="736600" cy="358775"/>
          </a:xfrm>
          <a:prstGeom prst="rect">
            <a:avLst/>
          </a:prstGeom>
          <a:noFill/>
          <a:ln>
            <a:noFill/>
          </a:ln>
        </p:spPr>
        <p:txBody>
          <a:bodyPr wrap="square" lIns="0" tIns="0" rIns="0" bIns="0" anchor="ctr" anchorCtr="0">
            <a:noAutofit/>
          </a:bodyPr>
          <a:lstStyle>
            <a:lvl1pPr>
              <a:defRPr sz="1200">
                <a:solidFill>
                  <a:schemeClr val="tx1">
                    <a:lumMod val="50000"/>
                    <a:lumOff val="50000"/>
                  </a:schemeClr>
                </a:solidFill>
                <a:latin typeface="Calibri" panose="020F0502020204030204" pitchFamily="34" charset="0"/>
                <a:cs typeface="Calibri" panose="020F0502020204030204" pitchFamily="34" charset="0"/>
              </a:defRPr>
            </a:lvl1pPr>
          </a:lstStyle>
          <a:p>
            <a:pPr algn="ctr">
              <a:buSzPct val="25000"/>
            </a:pPr>
            <a:fld id="{00000000-1234-1234-1234-123412341234}" type="slidenum">
              <a:rPr lang="en-US" smtClean="0"/>
              <a:pPr algn="ctr">
                <a:buSzPct val="25000"/>
              </a:pPr>
              <a:t>‹#›</a:t>
            </a:fld>
            <a:endParaRPr lang="en-US"/>
          </a:p>
        </p:txBody>
      </p:sp>
    </p:spTree>
    <p:extLst>
      <p:ext uri="{BB962C8B-B14F-4D97-AF65-F5344CB8AC3E}">
        <p14:creationId xmlns:p14="http://schemas.microsoft.com/office/powerpoint/2010/main" val="2434352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454649" y="278168"/>
            <a:ext cx="11282705" cy="414528"/>
          </a:xfrm>
        </p:spPr>
        <p:txBody>
          <a:bodyPr anchor="b">
            <a:noAutofit/>
          </a:bodyPr>
          <a:lstStyle>
            <a:lvl1pPr algn="ctr">
              <a:defRPr sz="2400" b="0" i="0" cap="all" baseline="0">
                <a:solidFill>
                  <a:schemeClr val="bg1">
                    <a:lumMod val="50000"/>
                  </a:schemeClr>
                </a:solidFill>
                <a:latin typeface="Calibri" panose="020F0502020204030204" pitchFamily="34" charset="0"/>
              </a:defRPr>
            </a:lvl1pPr>
          </a:lstStyle>
          <a:p>
            <a:r>
              <a:rPr lang="en-US"/>
              <a:t>Click to edit Master title style</a:t>
            </a:r>
          </a:p>
        </p:txBody>
      </p:sp>
      <p:sp>
        <p:nvSpPr>
          <p:cNvPr id="5" name="Slide Number Placeholder 3"/>
          <p:cNvSpPr>
            <a:spLocks noGrp="1"/>
          </p:cNvSpPr>
          <p:nvPr>
            <p:ph type="sldNum" sz="quarter" idx="14"/>
          </p:nvPr>
        </p:nvSpPr>
        <p:spPr>
          <a:xfrm>
            <a:off x="11737353" y="6388866"/>
            <a:ext cx="454647" cy="358775"/>
          </a:xfrm>
        </p:spPr>
        <p:txBody>
          <a:bodyPr/>
          <a:lstStyle>
            <a:lvl1pPr algn="ctr">
              <a:defRPr>
                <a:solidFill>
                  <a:schemeClr val="tx1"/>
                </a:solidFill>
              </a:defRPr>
            </a:lvl1pPr>
          </a:lstStyle>
          <a:p>
            <a:pPr>
              <a:defRPr/>
            </a:pPr>
            <a:fld id="{D0C53EF0-E817-4E49-A366-6572B14DF073}"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544352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53530"/>
            <a:ext cx="10515600" cy="855013"/>
          </a:xfrm>
        </p:spPr>
        <p:txBody>
          <a:bodyPr/>
          <a:lstStyle>
            <a:lvl1pPr marL="0" marR="0" indent="0" algn="ctr" defTabSz="914400" rtl="0" eaLnBrk="1" fontAlgn="auto" latinLnBrk="0" hangingPunct="1">
              <a:lnSpc>
                <a:spcPct val="90000"/>
              </a:lnSpc>
              <a:spcBef>
                <a:spcPct val="0"/>
              </a:spcBef>
              <a:spcAft>
                <a:spcPts val="0"/>
              </a:spcAft>
              <a:buClrTx/>
              <a:buSzTx/>
              <a:buFontTx/>
              <a:buNone/>
              <a:tabLst/>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t>Click to edit Master title style</a:t>
            </a:r>
            <a:br>
              <a:rPr lang="en-US">
                <a:solidFill>
                  <a:schemeClr val="bg1">
                    <a:lumMod val="50000"/>
                  </a:schemeClr>
                </a:solidFill>
              </a:rPr>
            </a:br>
            <a:endParaRPr lang="en-US"/>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5C43A6-81BC-4012-BD39-4D15BA54AE2C}" type="datetimeFigureOut">
              <a:rPr lang="en-US" smtClean="0"/>
              <a:t>8/22/2019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5CBD5D-06F3-4B1B-81E2-C89EDDA8B899}" type="slidenum">
              <a:rPr lang="en-US" smtClean="0"/>
              <a:t>‹#›</a:t>
            </a:fld>
            <a:endParaRPr lang="en-US"/>
          </a:p>
        </p:txBody>
      </p:sp>
    </p:spTree>
    <p:extLst>
      <p:ext uri="{BB962C8B-B14F-4D97-AF65-F5344CB8AC3E}">
        <p14:creationId xmlns:p14="http://schemas.microsoft.com/office/powerpoint/2010/main" val="3809599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5C43A6-81BC-4012-BD39-4D15BA54AE2C}" type="datetimeFigureOut">
              <a:rPr lang="en-US" smtClean="0"/>
              <a:t>8/22/2019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5CBD5D-06F3-4B1B-81E2-C89EDDA8B899}" type="slidenum">
              <a:rPr lang="en-US" smtClean="0"/>
              <a:t>‹#›</a:t>
            </a:fld>
            <a:endParaRPr lang="en-US"/>
          </a:p>
        </p:txBody>
      </p:sp>
    </p:spTree>
    <p:extLst>
      <p:ext uri="{BB962C8B-B14F-4D97-AF65-F5344CB8AC3E}">
        <p14:creationId xmlns:p14="http://schemas.microsoft.com/office/powerpoint/2010/main" val="2718010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5C43A6-81BC-4012-BD39-4D15BA54AE2C}" type="datetimeFigureOut">
              <a:rPr lang="en-US" smtClean="0"/>
              <a:t>8/22/2019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5CBD5D-06F3-4B1B-81E2-C89EDDA8B899}" type="slidenum">
              <a:rPr lang="en-US" smtClean="0"/>
              <a:t>‹#›</a:t>
            </a:fld>
            <a:endParaRPr lang="en-US"/>
          </a:p>
        </p:txBody>
      </p:sp>
    </p:spTree>
    <p:extLst>
      <p:ext uri="{BB962C8B-B14F-4D97-AF65-F5344CB8AC3E}">
        <p14:creationId xmlns:p14="http://schemas.microsoft.com/office/powerpoint/2010/main" val="3825797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5C43A6-81BC-4012-BD39-4D15BA54AE2C}" type="datetimeFigureOut">
              <a:rPr lang="en-US" smtClean="0"/>
              <a:t>8/22/2019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5CBD5D-06F3-4B1B-81E2-C89EDDA8B899}" type="slidenum">
              <a:rPr lang="en-US" smtClean="0"/>
              <a:t>‹#›</a:t>
            </a:fld>
            <a:endParaRPr lang="en-US"/>
          </a:p>
        </p:txBody>
      </p:sp>
    </p:spTree>
    <p:extLst>
      <p:ext uri="{BB962C8B-B14F-4D97-AF65-F5344CB8AC3E}">
        <p14:creationId xmlns:p14="http://schemas.microsoft.com/office/powerpoint/2010/main" val="884744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5C43A6-81BC-4012-BD39-4D15BA54AE2C}" type="datetimeFigureOut">
              <a:rPr lang="en-US" smtClean="0"/>
              <a:t>8/22/2019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5CBD5D-06F3-4B1B-81E2-C89EDDA8B899}" type="slidenum">
              <a:rPr lang="en-US" smtClean="0"/>
              <a:t>‹#›</a:t>
            </a:fld>
            <a:endParaRPr lang="en-US"/>
          </a:p>
        </p:txBody>
      </p:sp>
    </p:spTree>
    <p:extLst>
      <p:ext uri="{BB962C8B-B14F-4D97-AF65-F5344CB8AC3E}">
        <p14:creationId xmlns:p14="http://schemas.microsoft.com/office/powerpoint/2010/main" val="3431473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5C43A6-81BC-4012-BD39-4D15BA54AE2C}" type="datetimeFigureOut">
              <a:rPr lang="en-US" smtClean="0"/>
              <a:t>8/22/2019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5CBD5D-06F3-4B1B-81E2-C89EDDA8B899}" type="slidenum">
              <a:rPr lang="en-US" smtClean="0"/>
              <a:t>‹#›</a:t>
            </a:fld>
            <a:endParaRPr lang="en-US"/>
          </a:p>
        </p:txBody>
      </p:sp>
    </p:spTree>
    <p:extLst>
      <p:ext uri="{BB962C8B-B14F-4D97-AF65-F5344CB8AC3E}">
        <p14:creationId xmlns:p14="http://schemas.microsoft.com/office/powerpoint/2010/main" val="357384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5C43A6-81BC-4012-BD39-4D15BA54AE2C}" type="datetimeFigureOut">
              <a:rPr lang="en-US" smtClean="0"/>
              <a:t>8/22/2019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5CBD5D-06F3-4B1B-81E2-C89EDDA8B899}" type="slidenum">
              <a:rPr lang="en-US" smtClean="0"/>
              <a:t>‹#›</a:t>
            </a:fld>
            <a:endParaRPr lang="en-US"/>
          </a:p>
        </p:txBody>
      </p:sp>
    </p:spTree>
    <p:extLst>
      <p:ext uri="{BB962C8B-B14F-4D97-AF65-F5344CB8AC3E}">
        <p14:creationId xmlns:p14="http://schemas.microsoft.com/office/powerpoint/2010/main" val="486007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5C43A6-81BC-4012-BD39-4D15BA54AE2C}" type="datetimeFigureOut">
              <a:rPr lang="en-US" smtClean="0"/>
              <a:t>8/22/2019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5CBD5D-06F3-4B1B-81E2-C89EDDA8B899}" type="slidenum">
              <a:rPr lang="en-US" smtClean="0"/>
              <a:t>‹#›</a:t>
            </a:fld>
            <a:endParaRPr lang="en-US"/>
          </a:p>
        </p:txBody>
      </p:sp>
    </p:spTree>
    <p:extLst>
      <p:ext uri="{BB962C8B-B14F-4D97-AF65-F5344CB8AC3E}">
        <p14:creationId xmlns:p14="http://schemas.microsoft.com/office/powerpoint/2010/main" val="324098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20675"/>
            <a:ext cx="10515600" cy="725927"/>
          </a:xfrm>
          <a:prstGeom prst="rect">
            <a:avLst/>
          </a:prstGeom>
        </p:spPr>
        <p:txBody>
          <a:bodyPr vert="horz" lIns="91440" tIns="45720" rIns="91440" bIns="45720" rtlCol="0" anchor="ctr">
            <a:normAutofit/>
          </a:bodyPr>
          <a:lstStyle/>
          <a:p>
            <a:r>
              <a:rPr lang="en-US"/>
              <a:t>Click to edit Master title style</a:t>
            </a:r>
            <a:br>
              <a:rPr lang="en-US"/>
            </a:br>
            <a:endParaRPr lang="en-US"/>
          </a:p>
        </p:txBody>
      </p:sp>
      <p:sp>
        <p:nvSpPr>
          <p:cNvPr id="3" name="Text Placeholder 2"/>
          <p:cNvSpPr>
            <a:spLocks noGrp="1"/>
          </p:cNvSpPr>
          <p:nvPr>
            <p:ph type="body" idx="1"/>
          </p:nvPr>
        </p:nvSpPr>
        <p:spPr>
          <a:xfrm>
            <a:off x="838200" y="1355075"/>
            <a:ext cx="10515600" cy="482188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5C43A6-81BC-4012-BD39-4D15BA54AE2C}" type="datetimeFigureOut">
              <a:rPr lang="en-US" smtClean="0"/>
              <a:t>8/22/2019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5CBD5D-06F3-4B1B-81E2-C89EDDA8B899}" type="slidenum">
              <a:rPr lang="en-US" smtClean="0"/>
              <a:t>‹#›</a:t>
            </a:fld>
            <a:endParaRPr lang="en-US"/>
          </a:p>
        </p:txBody>
      </p:sp>
    </p:spTree>
    <p:extLst>
      <p:ext uri="{BB962C8B-B14F-4D97-AF65-F5344CB8AC3E}">
        <p14:creationId xmlns:p14="http://schemas.microsoft.com/office/powerpoint/2010/main" val="91771797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p:txStyles>
    <p:titleStyle>
      <a:lvl1pPr algn="ctr" defTabSz="914400" rtl="0" eaLnBrk="1" latinLnBrk="0" hangingPunct="1">
        <a:lnSpc>
          <a:spcPct val="90000"/>
        </a:lnSpc>
        <a:spcBef>
          <a:spcPct val="0"/>
        </a:spcBef>
        <a:buNone/>
        <a:defRPr sz="2800" kern="1200" cap="all" baseline="0">
          <a:solidFill>
            <a:schemeClr val="bg1">
              <a:lumMod val="50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hyperlink" Target="https://www.edgebuildings.com/projects/fiesta-americana-mexico-satelite/" TargetMode="External"/><Relationship Id="rId13" Type="http://schemas.openxmlformats.org/officeDocument/2006/relationships/image" Target="../media/image20.jpeg"/><Relationship Id="rId18" Type="http://schemas.openxmlformats.org/officeDocument/2006/relationships/hyperlink" Target="https://www.edgebuildings.com/projects/inmobiliaria-vinte-real-granada/" TargetMode="External"/><Relationship Id="rId3" Type="http://schemas.openxmlformats.org/officeDocument/2006/relationships/hyperlink" Target="https://www.edgebuildings.com/projects/revolucion-757/" TargetMode="External"/><Relationship Id="rId21" Type="http://schemas.openxmlformats.org/officeDocument/2006/relationships/image" Target="../media/image24.png"/><Relationship Id="rId7" Type="http://schemas.openxmlformats.org/officeDocument/2006/relationships/image" Target="../media/image17.jpeg"/><Relationship Id="rId12" Type="http://schemas.openxmlformats.org/officeDocument/2006/relationships/hyperlink" Target="https://www.edgebuildings.com/projects/acalli/" TargetMode="External"/><Relationship Id="rId17" Type="http://schemas.openxmlformats.org/officeDocument/2006/relationships/image" Target="../media/image22.jpeg"/><Relationship Id="rId2" Type="http://schemas.openxmlformats.org/officeDocument/2006/relationships/notesSlide" Target="../notesSlides/notesSlide10.xml"/><Relationship Id="rId16" Type="http://schemas.openxmlformats.org/officeDocument/2006/relationships/hyperlink" Target="https://www.edgebuildings.com/projects/cumbres-residencial/" TargetMode="External"/><Relationship Id="rId20" Type="http://schemas.openxmlformats.org/officeDocument/2006/relationships/hyperlink" Target="https://zivalam.com/" TargetMode="External"/><Relationship Id="rId1" Type="http://schemas.openxmlformats.org/officeDocument/2006/relationships/slideLayout" Target="../slideLayouts/slideLayout7.xml"/><Relationship Id="rId6" Type="http://schemas.openxmlformats.org/officeDocument/2006/relationships/hyperlink" Target="https://www.edgebuildings.com/projects/ac-veracruz/" TargetMode="External"/><Relationship Id="rId11" Type="http://schemas.openxmlformats.org/officeDocument/2006/relationships/image" Target="../media/image19.png"/><Relationship Id="rId5" Type="http://schemas.openxmlformats.org/officeDocument/2006/relationships/image" Target="../media/image16.jpeg"/><Relationship Id="rId15" Type="http://schemas.openxmlformats.org/officeDocument/2006/relationships/image" Target="../media/image21.jpeg"/><Relationship Id="rId10" Type="http://schemas.openxmlformats.org/officeDocument/2006/relationships/hyperlink" Target="https://www.edgebuildings.com/projects/villas-del-fresno/" TargetMode="External"/><Relationship Id="rId19" Type="http://schemas.openxmlformats.org/officeDocument/2006/relationships/image" Target="../media/image23.pn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hyperlink" Target="https://www.edgebuildings.com/projects/kaana/" TargetMode="External"/><Relationship Id="rId22" Type="http://schemas.openxmlformats.org/officeDocument/2006/relationships/hyperlink" Target="https://www.bloomtulum.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edgebuildings.com/technical/methodology/"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jpeg"/><Relationship Id="rId7"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hyperlink" Target="https://app.edgebuildings.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edge.gbci.org/certification#select"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edgebuildings.com/marketing/edge/" TargetMode="Externa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4.jpeg"/><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hyperlink" Target="https://www.edgebuildings.com/green-building-market-intelligence-country-reports/" TargetMode="Externa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6486" y="5115121"/>
            <a:ext cx="4522714" cy="1023729"/>
          </a:xfrm>
          <a:prstGeom prst="rect">
            <a:avLst/>
          </a:prstGeom>
          <a:noFill/>
        </p:spPr>
        <p:txBody>
          <a:bodyPr wrap="square" tIns="0" rIns="0" bIns="0" rtlCol="0">
            <a:noAutofit/>
          </a:bodyPr>
          <a:lstStyle/>
          <a:p>
            <a:r>
              <a:rPr lang="en-US" sz="2800">
                <a:solidFill>
                  <a:schemeClr val="bg1"/>
                </a:solidFill>
                <a:cs typeface="Arial"/>
              </a:rPr>
              <a:t>EDGE DISCOVERY WORKSHOP</a:t>
            </a:r>
          </a:p>
          <a:p>
            <a:r>
              <a:rPr lang="en-US" sz="2800">
                <a:solidFill>
                  <a:schemeClr val="bg1"/>
                </a:solidFill>
                <a:cs typeface="Arial"/>
              </a:rPr>
              <a:t>for Financial Institutions</a:t>
            </a:r>
            <a:endParaRPr lang="en-US" sz="1600" b="1">
              <a:solidFill>
                <a:schemeClr val="bg1"/>
              </a:solidFill>
              <a:cs typeface="Arial"/>
            </a:endParaRPr>
          </a:p>
        </p:txBody>
      </p:sp>
      <p:sp>
        <p:nvSpPr>
          <p:cNvPr id="4" name="TextBox 3"/>
          <p:cNvSpPr txBox="1"/>
          <p:nvPr/>
        </p:nvSpPr>
        <p:spPr>
          <a:xfrm>
            <a:off x="516646" y="6118530"/>
            <a:ext cx="4121117" cy="301800"/>
          </a:xfrm>
          <a:prstGeom prst="rect">
            <a:avLst/>
          </a:prstGeom>
          <a:noFill/>
        </p:spPr>
        <p:txBody>
          <a:bodyPr wrap="square" tIns="0" rIns="0" bIns="0" rtlCol="0">
            <a:noAutofit/>
          </a:bodyPr>
          <a:lstStyle/>
          <a:p>
            <a:r>
              <a:rPr lang="en-US">
                <a:solidFill>
                  <a:schemeClr val="bg1"/>
                </a:solidFill>
                <a:cs typeface="Arial"/>
              </a:rPr>
              <a:t>www.edgebuildings.com</a:t>
            </a:r>
            <a:endParaRPr lang="en-US" sz="1100" b="1">
              <a:solidFill>
                <a:schemeClr val="bg1"/>
              </a:solidFill>
              <a:cs typeface="Aria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6100" y="3016876"/>
            <a:ext cx="3498346" cy="1534439"/>
          </a:xfrm>
          <a:prstGeom prst="rect">
            <a:avLst/>
          </a:prstGeom>
        </p:spPr>
      </p:pic>
    </p:spTree>
    <p:extLst>
      <p:ext uri="{BB962C8B-B14F-4D97-AF65-F5344CB8AC3E}">
        <p14:creationId xmlns:p14="http://schemas.microsoft.com/office/powerpoint/2010/main" val="2440425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0AFC30-951D-45F2-9291-501FD0B30C0C}"/>
              </a:ext>
            </a:extLst>
          </p:cNvPr>
          <p:cNvSpPr/>
          <p:nvPr/>
        </p:nvSpPr>
        <p:spPr>
          <a:xfrm>
            <a:off x="621955" y="3507021"/>
            <a:ext cx="1299458" cy="523220"/>
          </a:xfrm>
          <a:prstGeom prst="rect">
            <a:avLst/>
          </a:prstGeom>
        </p:spPr>
        <p:txBody>
          <a:bodyPr wrap="none">
            <a:spAutoFit/>
          </a:bodyPr>
          <a:lstStyle/>
          <a:p>
            <a:pPr algn="ctr" fontAlgn="base"/>
            <a:r>
              <a:rPr lang="en-US" sz="1400" dirty="0">
                <a:solidFill>
                  <a:srgbClr val="222222"/>
                </a:solidFill>
                <a:hlinkClick r:id="rId3"/>
              </a:rPr>
              <a:t>Revolucion 757</a:t>
            </a:r>
            <a:endParaRPr lang="en-US" sz="1400" dirty="0">
              <a:solidFill>
                <a:srgbClr val="222222"/>
              </a:solidFill>
            </a:endParaRPr>
          </a:p>
          <a:p>
            <a:pPr algn="ctr" fontAlgn="base"/>
            <a:r>
              <a:rPr lang="en-US" sz="1400" dirty="0">
                <a:solidFill>
                  <a:srgbClr val="222222"/>
                </a:solidFill>
              </a:rPr>
              <a:t>By FICADE</a:t>
            </a:r>
          </a:p>
        </p:txBody>
      </p:sp>
      <p:pic>
        <p:nvPicPr>
          <p:cNvPr id="3" name="Picture 2" descr="https://www.edgebuildings.com/wp-content/uploads/2019/02/featured-Revolucion-757-495x400.jpg">
            <a:extLst>
              <a:ext uri="{FF2B5EF4-FFF2-40B4-BE49-F238E27FC236}">
                <a16:creationId xmlns:a16="http://schemas.microsoft.com/office/drawing/2014/main" id="{42894618-381E-49EF-9FE6-46388C61D4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544" y="1551903"/>
            <a:ext cx="2286000" cy="18472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Fibra Hotel, which also manages AC Hotel by Marriott Veracruz, intends to fulfill its vision of promoting resource-saving practices in Mexico by EDGE-certifying its future hotel projects. AC Hotel by Marriott Veracruz has received a preliminary EDGE certificate from GBCI.">
            <a:extLst>
              <a:ext uri="{FF2B5EF4-FFF2-40B4-BE49-F238E27FC236}">
                <a16:creationId xmlns:a16="http://schemas.microsoft.com/office/drawing/2014/main" id="{C8664273-8AEC-446F-9654-C439AF6419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764" y="1551903"/>
            <a:ext cx="2286000" cy="18585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21E7488-6D28-4C1E-B414-A3C11CB2A2F4}"/>
              </a:ext>
            </a:extLst>
          </p:cNvPr>
          <p:cNvSpPr/>
          <p:nvPr/>
        </p:nvSpPr>
        <p:spPr>
          <a:xfrm>
            <a:off x="2585623" y="3507021"/>
            <a:ext cx="2256387" cy="523220"/>
          </a:xfrm>
          <a:prstGeom prst="rect">
            <a:avLst/>
          </a:prstGeom>
        </p:spPr>
        <p:txBody>
          <a:bodyPr wrap="none">
            <a:spAutoFit/>
          </a:bodyPr>
          <a:lstStyle/>
          <a:p>
            <a:pPr algn="ctr" fontAlgn="base"/>
            <a:r>
              <a:rPr lang="en-US" sz="1400" dirty="0">
                <a:solidFill>
                  <a:srgbClr val="222222"/>
                </a:solidFill>
                <a:hlinkClick r:id="rId6"/>
              </a:rPr>
              <a:t>AC Hotel by Marriott</a:t>
            </a:r>
            <a:endParaRPr lang="en-US" sz="1400" dirty="0">
              <a:solidFill>
                <a:srgbClr val="222222"/>
              </a:solidFill>
            </a:endParaRPr>
          </a:p>
          <a:p>
            <a:pPr algn="ctr" fontAlgn="base"/>
            <a:r>
              <a:rPr lang="en-US" sz="1400" dirty="0">
                <a:solidFill>
                  <a:srgbClr val="222222"/>
                </a:solidFill>
              </a:rPr>
              <a:t>By Grupo Posadas and Fibra</a:t>
            </a:r>
          </a:p>
        </p:txBody>
      </p:sp>
      <p:pic>
        <p:nvPicPr>
          <p:cNvPr id="3074" name="Picture 2" descr="Fiesta Americana MÃ©xico SatÃ©lite, located in Tlelnetpanla, Mexico, has received a preliminary EDGE certificate.">
            <a:extLst>
              <a:ext uri="{FF2B5EF4-FFF2-40B4-BE49-F238E27FC236}">
                <a16:creationId xmlns:a16="http://schemas.microsoft.com/office/drawing/2014/main" id="{42C01DA2-0A7E-4121-A7FC-1D01E5FDDC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9984" y="1551903"/>
            <a:ext cx="2286000" cy="184727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176C51E-1674-405B-BE35-8513C316CD73}"/>
              </a:ext>
            </a:extLst>
          </p:cNvPr>
          <p:cNvSpPr/>
          <p:nvPr/>
        </p:nvSpPr>
        <p:spPr>
          <a:xfrm>
            <a:off x="4914796" y="3507021"/>
            <a:ext cx="2411376" cy="523220"/>
          </a:xfrm>
          <a:prstGeom prst="rect">
            <a:avLst/>
          </a:prstGeom>
        </p:spPr>
        <p:txBody>
          <a:bodyPr wrap="square">
            <a:spAutoFit/>
          </a:bodyPr>
          <a:lstStyle/>
          <a:p>
            <a:pPr algn="ctr" fontAlgn="base"/>
            <a:r>
              <a:rPr lang="en-US" sz="1400" dirty="0">
                <a:solidFill>
                  <a:srgbClr val="222222"/>
                </a:solidFill>
                <a:hlinkClick r:id="rId8"/>
              </a:rPr>
              <a:t>Fiesta Americana</a:t>
            </a:r>
            <a:endParaRPr lang="en-US" sz="1400" dirty="0">
              <a:solidFill>
                <a:srgbClr val="222222"/>
              </a:solidFill>
            </a:endParaRPr>
          </a:p>
          <a:p>
            <a:pPr algn="ctr" fontAlgn="base"/>
            <a:r>
              <a:rPr lang="en-US" sz="1400" dirty="0">
                <a:solidFill>
                  <a:srgbClr val="222222"/>
                </a:solidFill>
              </a:rPr>
              <a:t>By Grupo Posadas and Fibra</a:t>
            </a:r>
          </a:p>
        </p:txBody>
      </p:sp>
      <p:pic>
        <p:nvPicPr>
          <p:cNvPr id="3076" name="Picture 4" descr="Villas del Fresno, located in Melchor Ocampo, Mexico, has received a preliminary EDGE certificate from GBCI.">
            <a:extLst>
              <a:ext uri="{FF2B5EF4-FFF2-40B4-BE49-F238E27FC236}">
                <a16:creationId xmlns:a16="http://schemas.microsoft.com/office/drawing/2014/main" id="{FF3FD431-FA41-4BEA-A368-EDFA9D4276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64204" y="1551903"/>
            <a:ext cx="2286000" cy="184727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2B36802-8E8A-4AAD-A183-89CA396D79E6}"/>
              </a:ext>
            </a:extLst>
          </p:cNvPr>
          <p:cNvSpPr/>
          <p:nvPr/>
        </p:nvSpPr>
        <p:spPr>
          <a:xfrm>
            <a:off x="7370186" y="3507021"/>
            <a:ext cx="2286000" cy="523220"/>
          </a:xfrm>
          <a:prstGeom prst="rect">
            <a:avLst/>
          </a:prstGeom>
        </p:spPr>
        <p:txBody>
          <a:bodyPr wrap="square">
            <a:spAutoFit/>
          </a:bodyPr>
          <a:lstStyle/>
          <a:p>
            <a:pPr algn="ctr" fontAlgn="base"/>
            <a:r>
              <a:rPr lang="en-US" sz="1400" dirty="0">
                <a:solidFill>
                  <a:srgbClr val="222222"/>
                </a:solidFill>
                <a:hlinkClick r:id="rId10"/>
              </a:rPr>
              <a:t>Villas del Fresno</a:t>
            </a:r>
            <a:endParaRPr lang="en-US" sz="1400" dirty="0">
              <a:solidFill>
                <a:srgbClr val="222222"/>
              </a:solidFill>
            </a:endParaRPr>
          </a:p>
          <a:p>
            <a:pPr algn="ctr" fontAlgn="base"/>
            <a:r>
              <a:rPr lang="en-US" sz="1400" dirty="0">
                <a:solidFill>
                  <a:srgbClr val="222222"/>
                </a:solidFill>
              </a:rPr>
              <a:t>By Paladin Realty/Casas Krea</a:t>
            </a:r>
          </a:p>
        </p:txBody>
      </p:sp>
      <p:pic>
        <p:nvPicPr>
          <p:cNvPr id="3078" name="Picture 6" descr="Acalli, an apartment complex developed by Promotora Vivela S.A. de C.V. in Mexico City, Mexico has received a preliminary EDGE certificate from GBCI.">
            <a:extLst>
              <a:ext uri="{FF2B5EF4-FFF2-40B4-BE49-F238E27FC236}">
                <a16:creationId xmlns:a16="http://schemas.microsoft.com/office/drawing/2014/main" id="{A66FDD11-CCBA-41CB-80AE-C760B406B0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1544" y="4168319"/>
            <a:ext cx="2286000" cy="184727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A1EA66B-21A6-4D0A-A82A-7D0E42F8AD5D}"/>
              </a:ext>
            </a:extLst>
          </p:cNvPr>
          <p:cNvSpPr/>
          <p:nvPr/>
        </p:nvSpPr>
        <p:spPr>
          <a:xfrm>
            <a:off x="140114" y="6081766"/>
            <a:ext cx="2286000" cy="523220"/>
          </a:xfrm>
          <a:prstGeom prst="rect">
            <a:avLst/>
          </a:prstGeom>
        </p:spPr>
        <p:txBody>
          <a:bodyPr wrap="square">
            <a:spAutoFit/>
          </a:bodyPr>
          <a:lstStyle/>
          <a:p>
            <a:pPr algn="ctr" fontAlgn="base"/>
            <a:r>
              <a:rPr lang="en-US" sz="1400" dirty="0">
                <a:solidFill>
                  <a:srgbClr val="222222"/>
                </a:solidFill>
                <a:hlinkClick r:id="rId12"/>
              </a:rPr>
              <a:t>Acalli</a:t>
            </a:r>
            <a:endParaRPr lang="en-US" sz="1400" dirty="0">
              <a:solidFill>
                <a:srgbClr val="222222"/>
              </a:solidFill>
            </a:endParaRPr>
          </a:p>
          <a:p>
            <a:pPr algn="ctr" fontAlgn="base"/>
            <a:r>
              <a:rPr lang="en-US" sz="1400" dirty="0">
                <a:solidFill>
                  <a:srgbClr val="222222"/>
                </a:solidFill>
              </a:rPr>
              <a:t>By Promotora Vivela</a:t>
            </a:r>
          </a:p>
        </p:txBody>
      </p:sp>
      <p:pic>
        <p:nvPicPr>
          <p:cNvPr id="3080" name="Picture 8" descr="Kaana is a residential tower located in Cancun, Mexico that has received a preliminary EDGE certificate.">
            <a:extLst>
              <a:ext uri="{FF2B5EF4-FFF2-40B4-BE49-F238E27FC236}">
                <a16:creationId xmlns:a16="http://schemas.microsoft.com/office/drawing/2014/main" id="{53F27705-C3EB-4BD6-9B5E-648BEBABC07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55764" y="4168319"/>
            <a:ext cx="2286000" cy="184727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6E6A5282-BC8B-41F9-80C2-24FA57957365}"/>
              </a:ext>
            </a:extLst>
          </p:cNvPr>
          <p:cNvSpPr/>
          <p:nvPr/>
        </p:nvSpPr>
        <p:spPr>
          <a:xfrm>
            <a:off x="2414684" y="6081766"/>
            <a:ext cx="2545832" cy="523220"/>
          </a:xfrm>
          <a:prstGeom prst="rect">
            <a:avLst/>
          </a:prstGeom>
        </p:spPr>
        <p:txBody>
          <a:bodyPr wrap="square">
            <a:spAutoFit/>
          </a:bodyPr>
          <a:lstStyle/>
          <a:p>
            <a:pPr algn="ctr" fontAlgn="base"/>
            <a:r>
              <a:rPr lang="en-US" sz="1400" dirty="0">
                <a:solidFill>
                  <a:srgbClr val="222222"/>
                </a:solidFill>
                <a:hlinkClick r:id="rId14"/>
              </a:rPr>
              <a:t>KAANA</a:t>
            </a:r>
            <a:endParaRPr lang="en-US" sz="1400" dirty="0">
              <a:solidFill>
                <a:srgbClr val="222222"/>
              </a:solidFill>
            </a:endParaRPr>
          </a:p>
          <a:p>
            <a:pPr algn="ctr" fontAlgn="base"/>
            <a:r>
              <a:rPr lang="en-US" sz="1400" dirty="0">
                <a:solidFill>
                  <a:srgbClr val="222222"/>
                </a:solidFill>
              </a:rPr>
              <a:t>By Metric Development Group</a:t>
            </a:r>
          </a:p>
        </p:txBody>
      </p:sp>
      <p:pic>
        <p:nvPicPr>
          <p:cNvPr id="3082" name="Picture 10" descr="Cumbres Residencial is an all inclusive condominium community located in Puebla, Mexico that has received a preliminary EDGE certificate.">
            <a:extLst>
              <a:ext uri="{FF2B5EF4-FFF2-40B4-BE49-F238E27FC236}">
                <a16:creationId xmlns:a16="http://schemas.microsoft.com/office/drawing/2014/main" id="{F2DAD433-7A3A-443A-A18A-BE84A504418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59984" y="4168319"/>
            <a:ext cx="2286000" cy="184727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3B396D85-0437-486B-A854-6EDFC9AA4CEE}"/>
              </a:ext>
            </a:extLst>
          </p:cNvPr>
          <p:cNvSpPr/>
          <p:nvPr/>
        </p:nvSpPr>
        <p:spPr>
          <a:xfrm>
            <a:off x="4994101" y="6081766"/>
            <a:ext cx="2275692" cy="523220"/>
          </a:xfrm>
          <a:prstGeom prst="rect">
            <a:avLst/>
          </a:prstGeom>
        </p:spPr>
        <p:txBody>
          <a:bodyPr wrap="square">
            <a:spAutoFit/>
          </a:bodyPr>
          <a:lstStyle/>
          <a:p>
            <a:pPr algn="ctr" fontAlgn="base"/>
            <a:r>
              <a:rPr lang="en-US" sz="1400" dirty="0">
                <a:solidFill>
                  <a:srgbClr val="222222"/>
                </a:solidFill>
                <a:hlinkClick r:id="rId16"/>
              </a:rPr>
              <a:t>Cumbres Residencial</a:t>
            </a:r>
            <a:endParaRPr lang="en-US" sz="1400" dirty="0">
              <a:solidFill>
                <a:srgbClr val="222222"/>
              </a:solidFill>
            </a:endParaRPr>
          </a:p>
          <a:p>
            <a:pPr algn="ctr" fontAlgn="base"/>
            <a:r>
              <a:rPr lang="en-US" sz="1400" dirty="0">
                <a:solidFill>
                  <a:srgbClr val="222222"/>
                </a:solidFill>
              </a:rPr>
              <a:t>By Lares Desarrollos </a:t>
            </a:r>
          </a:p>
        </p:txBody>
      </p:sp>
      <p:pic>
        <p:nvPicPr>
          <p:cNvPr id="3084" name="Picture 12" descr="Inmobiliaria Vinteâs Real Granada is a an environmentally efficient housing development in Mexico that has received a final EDGE certificate.">
            <a:extLst>
              <a:ext uri="{FF2B5EF4-FFF2-40B4-BE49-F238E27FC236}">
                <a16:creationId xmlns:a16="http://schemas.microsoft.com/office/drawing/2014/main" id="{56DFEC82-8529-4493-9769-EB0DB93EC3E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64204" y="4157095"/>
            <a:ext cx="2286000" cy="184727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A31921D5-423A-4C47-BA1F-D1C1832227E9}"/>
              </a:ext>
            </a:extLst>
          </p:cNvPr>
          <p:cNvSpPr/>
          <p:nvPr/>
        </p:nvSpPr>
        <p:spPr>
          <a:xfrm>
            <a:off x="7397084" y="6081766"/>
            <a:ext cx="2275692" cy="523220"/>
          </a:xfrm>
          <a:prstGeom prst="rect">
            <a:avLst/>
          </a:prstGeom>
        </p:spPr>
        <p:txBody>
          <a:bodyPr wrap="square">
            <a:spAutoFit/>
          </a:bodyPr>
          <a:lstStyle/>
          <a:p>
            <a:pPr algn="ctr" fontAlgn="base"/>
            <a:r>
              <a:rPr lang="en-US" sz="1400" dirty="0">
                <a:solidFill>
                  <a:srgbClr val="222222"/>
                </a:solidFill>
                <a:hlinkClick r:id="rId18"/>
              </a:rPr>
              <a:t>Real Granada</a:t>
            </a:r>
            <a:endParaRPr lang="en-US" sz="1400" dirty="0">
              <a:solidFill>
                <a:srgbClr val="222222"/>
              </a:solidFill>
            </a:endParaRPr>
          </a:p>
          <a:p>
            <a:pPr algn="ctr" fontAlgn="base"/>
            <a:r>
              <a:rPr lang="en-US" sz="1400" dirty="0">
                <a:solidFill>
                  <a:srgbClr val="222222"/>
                </a:solidFill>
              </a:rPr>
              <a:t>By VINTE</a:t>
            </a:r>
          </a:p>
        </p:txBody>
      </p:sp>
      <p:sp>
        <p:nvSpPr>
          <p:cNvPr id="18" name="Title 1">
            <a:extLst>
              <a:ext uri="{FF2B5EF4-FFF2-40B4-BE49-F238E27FC236}">
                <a16:creationId xmlns:a16="http://schemas.microsoft.com/office/drawing/2014/main" id="{47066DF8-7D68-4EDB-9F51-BE8CB575470D}"/>
              </a:ext>
            </a:extLst>
          </p:cNvPr>
          <p:cNvSpPr txBox="1">
            <a:spLocks/>
          </p:cNvSpPr>
          <p:nvPr/>
        </p:nvSpPr>
        <p:spPr bwMode="auto">
          <a:xfrm>
            <a:off x="831478" y="354242"/>
            <a:ext cx="10600938" cy="906599"/>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0" indent="0" algn="l" rtl="0" eaLnBrk="1" fontAlgn="base" hangingPunct="1">
              <a:lnSpc>
                <a:spcPct val="100000"/>
              </a:lnSpc>
              <a:spcBef>
                <a:spcPts val="0"/>
              </a:spcBef>
              <a:spcAft>
                <a:spcPct val="0"/>
              </a:spcAft>
              <a:buFont typeface="Arial"/>
              <a:buNone/>
              <a:defRPr sz="2200" b="0" i="0" cap="none" baseline="0">
                <a:solidFill>
                  <a:srgbClr val="021F43"/>
                </a:solidFill>
                <a:latin typeface="+mn-lt"/>
                <a:ea typeface="+mj-ea"/>
                <a:cs typeface="Andes ExtraLight"/>
              </a:defRPr>
            </a:lvl1pPr>
            <a:lvl2pPr algn="ctr" rtl="0" eaLnBrk="1" fontAlgn="base" hangingPunct="1">
              <a:spcBef>
                <a:spcPct val="0"/>
              </a:spcBef>
              <a:spcAft>
                <a:spcPct val="0"/>
              </a:spcAft>
              <a:defRPr sz="2600" b="1">
                <a:solidFill>
                  <a:srgbClr val="014C6D"/>
                </a:solidFill>
                <a:latin typeface="Trebuchet MS" pitchFamily="34" charset="0"/>
              </a:defRPr>
            </a:lvl2pPr>
            <a:lvl3pPr algn="ctr" rtl="0" eaLnBrk="1" fontAlgn="base" hangingPunct="1">
              <a:spcBef>
                <a:spcPct val="0"/>
              </a:spcBef>
              <a:spcAft>
                <a:spcPct val="0"/>
              </a:spcAft>
              <a:defRPr sz="2600" b="1">
                <a:solidFill>
                  <a:srgbClr val="014C6D"/>
                </a:solidFill>
                <a:latin typeface="Trebuchet MS" pitchFamily="34" charset="0"/>
              </a:defRPr>
            </a:lvl3pPr>
            <a:lvl4pPr algn="ctr" rtl="0" eaLnBrk="1" fontAlgn="base" hangingPunct="1">
              <a:spcBef>
                <a:spcPct val="0"/>
              </a:spcBef>
              <a:spcAft>
                <a:spcPct val="0"/>
              </a:spcAft>
              <a:defRPr sz="2600" b="1">
                <a:solidFill>
                  <a:srgbClr val="014C6D"/>
                </a:solidFill>
                <a:latin typeface="Trebuchet MS" pitchFamily="34" charset="0"/>
              </a:defRPr>
            </a:lvl4pPr>
            <a:lvl5pPr algn="ctr" rtl="0" eaLnBrk="1" fontAlgn="base" hangingPunct="1">
              <a:spcBef>
                <a:spcPct val="0"/>
              </a:spcBef>
              <a:spcAft>
                <a:spcPct val="0"/>
              </a:spcAft>
              <a:defRPr sz="2600" b="1">
                <a:solidFill>
                  <a:srgbClr val="014C6D"/>
                </a:solidFill>
                <a:latin typeface="Trebuchet MS" pitchFamily="34" charset="0"/>
              </a:defRPr>
            </a:lvl5pPr>
            <a:lvl6pPr marL="457200" algn="ctr" rtl="0" eaLnBrk="1" fontAlgn="base" hangingPunct="1">
              <a:spcBef>
                <a:spcPct val="0"/>
              </a:spcBef>
              <a:spcAft>
                <a:spcPct val="0"/>
              </a:spcAft>
              <a:defRPr sz="2600" b="1">
                <a:solidFill>
                  <a:srgbClr val="014C6D"/>
                </a:solidFill>
                <a:latin typeface="Trebuchet MS" pitchFamily="34" charset="0"/>
              </a:defRPr>
            </a:lvl6pPr>
            <a:lvl7pPr marL="914400" algn="ctr" rtl="0" eaLnBrk="1" fontAlgn="base" hangingPunct="1">
              <a:spcBef>
                <a:spcPct val="0"/>
              </a:spcBef>
              <a:spcAft>
                <a:spcPct val="0"/>
              </a:spcAft>
              <a:defRPr sz="2600" b="1">
                <a:solidFill>
                  <a:srgbClr val="014C6D"/>
                </a:solidFill>
                <a:latin typeface="Trebuchet MS" pitchFamily="34" charset="0"/>
              </a:defRPr>
            </a:lvl7pPr>
            <a:lvl8pPr marL="1371600" algn="ctr" rtl="0" eaLnBrk="1" fontAlgn="base" hangingPunct="1">
              <a:spcBef>
                <a:spcPct val="0"/>
              </a:spcBef>
              <a:spcAft>
                <a:spcPct val="0"/>
              </a:spcAft>
              <a:defRPr sz="2600" b="1">
                <a:solidFill>
                  <a:srgbClr val="014C6D"/>
                </a:solidFill>
                <a:latin typeface="Trebuchet MS" pitchFamily="34" charset="0"/>
              </a:defRPr>
            </a:lvl8pPr>
            <a:lvl9pPr marL="1828800" algn="ctr" rtl="0" eaLnBrk="1" fontAlgn="base" hangingPunct="1">
              <a:spcBef>
                <a:spcPct val="0"/>
              </a:spcBef>
              <a:spcAft>
                <a:spcPct val="0"/>
              </a:spcAft>
              <a:defRPr sz="2600" b="1">
                <a:solidFill>
                  <a:srgbClr val="014C6D"/>
                </a:solidFill>
                <a:latin typeface="Trebuchet MS" pitchFamily="34" charset="0"/>
              </a:defRPr>
            </a:lvl9pPr>
          </a:lstStyle>
          <a:p>
            <a:pPr algn="ctr">
              <a:defRPr/>
            </a:pPr>
            <a:r>
              <a:rPr lang="en-US" sz="2800" b="1" kern="0" cap="all" dirty="0">
                <a:solidFill>
                  <a:schemeClr val="bg1">
                    <a:lumMod val="50000"/>
                  </a:schemeClr>
                </a:solidFill>
              </a:rPr>
              <a:t>MOMENTUM IS BUILDING</a:t>
            </a:r>
            <a:r>
              <a:rPr lang="en-US" sz="2800" kern="0" cap="all" dirty="0">
                <a:solidFill>
                  <a:schemeClr val="bg1">
                    <a:lumMod val="50000"/>
                  </a:schemeClr>
                </a:solidFill>
              </a:rPr>
              <a:t> FOR EDGE IN MEXICO</a:t>
            </a:r>
            <a:endParaRPr lang="en-US" sz="2800" b="1" kern="0" cap="all" dirty="0">
              <a:solidFill>
                <a:schemeClr val="bg1">
                  <a:lumMod val="50000"/>
                </a:schemeClr>
              </a:solidFill>
            </a:endParaRPr>
          </a:p>
        </p:txBody>
      </p:sp>
      <p:cxnSp>
        <p:nvCxnSpPr>
          <p:cNvPr id="20" name="Straight Connector 19">
            <a:extLst>
              <a:ext uri="{FF2B5EF4-FFF2-40B4-BE49-F238E27FC236}">
                <a16:creationId xmlns:a16="http://schemas.microsoft.com/office/drawing/2014/main" id="{47286F82-B64B-45B6-887A-C9FA40EA0961}"/>
              </a:ext>
            </a:extLst>
          </p:cNvPr>
          <p:cNvCxnSpPr>
            <a:cxnSpLocks/>
          </p:cNvCxnSpPr>
          <p:nvPr/>
        </p:nvCxnSpPr>
        <p:spPr>
          <a:xfrm>
            <a:off x="9917012" y="2194368"/>
            <a:ext cx="1746901" cy="128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BE3C81E-3FCE-4162-A573-E69A89BE1252}"/>
              </a:ext>
            </a:extLst>
          </p:cNvPr>
          <p:cNvPicPr>
            <a:picLocks noChangeAspect="1"/>
          </p:cNvPicPr>
          <p:nvPr/>
        </p:nvPicPr>
        <p:blipFill rotWithShape="1">
          <a:blip r:embed="rId19"/>
          <a:srcRect l="5043" r="19955"/>
          <a:stretch/>
        </p:blipFill>
        <p:spPr>
          <a:xfrm>
            <a:off x="9768422" y="1551903"/>
            <a:ext cx="2286000" cy="1852992"/>
          </a:xfrm>
          <a:prstGeom prst="rect">
            <a:avLst/>
          </a:prstGeom>
        </p:spPr>
      </p:pic>
      <p:sp>
        <p:nvSpPr>
          <p:cNvPr id="28" name="Rectangle 27">
            <a:extLst>
              <a:ext uri="{FF2B5EF4-FFF2-40B4-BE49-F238E27FC236}">
                <a16:creationId xmlns:a16="http://schemas.microsoft.com/office/drawing/2014/main" id="{2E69D174-265A-4856-9206-96E7505B652E}"/>
              </a:ext>
            </a:extLst>
          </p:cNvPr>
          <p:cNvSpPr/>
          <p:nvPr/>
        </p:nvSpPr>
        <p:spPr>
          <a:xfrm>
            <a:off x="9768422" y="3507021"/>
            <a:ext cx="2286000" cy="523220"/>
          </a:xfrm>
          <a:prstGeom prst="rect">
            <a:avLst/>
          </a:prstGeom>
        </p:spPr>
        <p:txBody>
          <a:bodyPr wrap="square">
            <a:spAutoFit/>
          </a:bodyPr>
          <a:lstStyle/>
          <a:p>
            <a:pPr algn="ctr" fontAlgn="base"/>
            <a:r>
              <a:rPr lang="en-US" sz="1400" dirty="0">
                <a:solidFill>
                  <a:srgbClr val="222222"/>
                </a:solidFill>
                <a:hlinkClick r:id="rId20"/>
              </a:rPr>
              <a:t>Zivalam</a:t>
            </a:r>
            <a:endParaRPr lang="en-US" sz="1400" dirty="0">
              <a:solidFill>
                <a:srgbClr val="222222"/>
              </a:solidFill>
            </a:endParaRPr>
          </a:p>
          <a:p>
            <a:pPr algn="ctr" fontAlgn="base"/>
            <a:r>
              <a:rPr lang="en-US" sz="1400" dirty="0">
                <a:solidFill>
                  <a:srgbClr val="222222"/>
                </a:solidFill>
              </a:rPr>
              <a:t>By Grupo IKON</a:t>
            </a:r>
          </a:p>
        </p:txBody>
      </p:sp>
      <p:pic>
        <p:nvPicPr>
          <p:cNvPr id="14" name="Picture 13">
            <a:extLst>
              <a:ext uri="{FF2B5EF4-FFF2-40B4-BE49-F238E27FC236}">
                <a16:creationId xmlns:a16="http://schemas.microsoft.com/office/drawing/2014/main" id="{08C7DC2C-808D-4E9F-80F7-544BDE14C06A}"/>
              </a:ext>
            </a:extLst>
          </p:cNvPr>
          <p:cNvPicPr>
            <a:picLocks noChangeAspect="1"/>
          </p:cNvPicPr>
          <p:nvPr/>
        </p:nvPicPr>
        <p:blipFill rotWithShape="1">
          <a:blip r:embed="rId21"/>
          <a:srcRect r="13832"/>
          <a:stretch/>
        </p:blipFill>
        <p:spPr>
          <a:xfrm>
            <a:off x="9768423" y="4132367"/>
            <a:ext cx="2286000" cy="1847273"/>
          </a:xfrm>
          <a:prstGeom prst="rect">
            <a:avLst/>
          </a:prstGeom>
        </p:spPr>
      </p:pic>
      <p:sp>
        <p:nvSpPr>
          <p:cNvPr id="30" name="Rectangle 29">
            <a:extLst>
              <a:ext uri="{FF2B5EF4-FFF2-40B4-BE49-F238E27FC236}">
                <a16:creationId xmlns:a16="http://schemas.microsoft.com/office/drawing/2014/main" id="{1178B9FB-FF62-4472-A1E3-8923E08D808E}"/>
              </a:ext>
            </a:extLst>
          </p:cNvPr>
          <p:cNvSpPr/>
          <p:nvPr/>
        </p:nvSpPr>
        <p:spPr>
          <a:xfrm>
            <a:off x="9768422" y="6081766"/>
            <a:ext cx="2275692" cy="523220"/>
          </a:xfrm>
          <a:prstGeom prst="rect">
            <a:avLst/>
          </a:prstGeom>
        </p:spPr>
        <p:txBody>
          <a:bodyPr wrap="square">
            <a:spAutoFit/>
          </a:bodyPr>
          <a:lstStyle/>
          <a:p>
            <a:pPr algn="ctr" fontAlgn="base"/>
            <a:r>
              <a:rPr lang="en-US" sz="1400" dirty="0">
                <a:solidFill>
                  <a:srgbClr val="222222"/>
                </a:solidFill>
                <a:hlinkClick r:id="rId22"/>
              </a:rPr>
              <a:t>Bloom Tulum</a:t>
            </a:r>
            <a:endParaRPr lang="en-US" sz="1400" dirty="0">
              <a:solidFill>
                <a:srgbClr val="222222"/>
              </a:solidFill>
            </a:endParaRPr>
          </a:p>
          <a:p>
            <a:pPr algn="ctr" fontAlgn="base"/>
            <a:r>
              <a:rPr lang="en-US" sz="1400" dirty="0">
                <a:solidFill>
                  <a:srgbClr val="222222"/>
                </a:solidFill>
              </a:rPr>
              <a:t>By BCG</a:t>
            </a:r>
          </a:p>
        </p:txBody>
      </p:sp>
    </p:spTree>
    <p:extLst>
      <p:ext uri="{BB962C8B-B14F-4D97-AF65-F5344CB8AC3E}">
        <p14:creationId xmlns:p14="http://schemas.microsoft.com/office/powerpoint/2010/main" val="683383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69631" y="95251"/>
            <a:ext cx="11371384" cy="9245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spcBef>
                <a:spcPts val="0"/>
              </a:spcBef>
              <a:buNone/>
            </a:pPr>
            <a:r>
              <a:rPr lang="en-US" cap="all">
                <a:solidFill>
                  <a:schemeClr val="bg1">
                    <a:lumMod val="50000"/>
                  </a:schemeClr>
                </a:solidFill>
              </a:rPr>
              <a:t>HOW CAN developers CHOOSE </a:t>
            </a:r>
            <a:r>
              <a:rPr lang="en-US" b="1" cap="all">
                <a:solidFill>
                  <a:schemeClr val="bg1">
                    <a:lumMod val="50000"/>
                  </a:schemeClr>
                </a:solidFill>
              </a:rPr>
              <a:t>THE MOST COST-EFFECTIVE OPTIONS</a:t>
            </a:r>
            <a:r>
              <a:rPr lang="en-US" cap="all">
                <a:solidFill>
                  <a:schemeClr val="bg1">
                    <a:lumMod val="50000"/>
                  </a:schemeClr>
                </a:solidFill>
              </a:rPr>
              <a:t> TO DESIGN GREEN? AND How will end customers</a:t>
            </a:r>
            <a:r>
              <a:rPr lang="en-US" b="1" cap="all">
                <a:solidFill>
                  <a:schemeClr val="bg1">
                    <a:lumMod val="50000"/>
                  </a:schemeClr>
                </a:solidFill>
              </a:rPr>
              <a:t> recognize the value?</a:t>
            </a:r>
            <a:endParaRPr lang="en-US" cap="all">
              <a:solidFill>
                <a:schemeClr val="bg1">
                  <a:lumMod val="50000"/>
                </a:schemeClr>
              </a:solidFill>
            </a:endParaRPr>
          </a:p>
          <a:p>
            <a:pPr marL="0" indent="0" algn="ctr" fontAlgn="base">
              <a:spcBef>
                <a:spcPts val="0"/>
              </a:spcBef>
              <a:buNone/>
            </a:pPr>
            <a:endParaRPr lang="en-US" cap="all">
              <a:solidFill>
                <a:schemeClr val="bg1">
                  <a:lumMod val="50000"/>
                </a:schemeClr>
              </a:solidFill>
            </a:endParaRPr>
          </a:p>
          <a:p>
            <a:pPr marL="0" indent="0" algn="ctr" fontAlgn="base">
              <a:spcBef>
                <a:spcPts val="0"/>
              </a:spcBef>
              <a:buNone/>
            </a:pPr>
            <a:endParaRPr lang="en-US" cap="all"/>
          </a:p>
          <a:p>
            <a:pPr marL="0" indent="0" algn="ctr" fontAlgn="base">
              <a:buNone/>
            </a:pPr>
            <a:endParaRPr lang="en-US" cap="all"/>
          </a:p>
        </p:txBody>
      </p:sp>
      <p:pic>
        <p:nvPicPr>
          <p:cNvPr id="4" name="Picture 3">
            <a:extLst>
              <a:ext uri="{FF2B5EF4-FFF2-40B4-BE49-F238E27FC236}">
                <a16:creationId xmlns:a16="http://schemas.microsoft.com/office/drawing/2014/main" id="{36F40B56-22E5-4015-AE72-2CB9005DAF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292" b="8593"/>
          <a:stretch/>
        </p:blipFill>
        <p:spPr>
          <a:xfrm>
            <a:off x="0" y="1078747"/>
            <a:ext cx="12192000" cy="5779253"/>
          </a:xfrm>
          <a:prstGeom prst="rect">
            <a:avLst/>
          </a:prstGeom>
        </p:spPr>
      </p:pic>
    </p:spTree>
    <p:extLst>
      <p:ext uri="{BB962C8B-B14F-4D97-AF65-F5344CB8AC3E}">
        <p14:creationId xmlns:p14="http://schemas.microsoft.com/office/powerpoint/2010/main" val="4083484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3DA01E-BF95-4145-A22D-16E3878B3F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4321" y="2746937"/>
            <a:ext cx="2658925" cy="1851700"/>
          </a:xfrm>
          <a:prstGeom prst="rect">
            <a:avLst/>
          </a:prstGeom>
        </p:spPr>
      </p:pic>
      <p:sp>
        <p:nvSpPr>
          <p:cNvPr id="32" name="Rectangle 31">
            <a:extLst>
              <a:ext uri="{FF2B5EF4-FFF2-40B4-BE49-F238E27FC236}">
                <a16:creationId xmlns:a16="http://schemas.microsoft.com/office/drawing/2014/main" id="{DC571F96-FF22-417A-BF5E-AF88A0C51CF3}"/>
              </a:ext>
            </a:extLst>
          </p:cNvPr>
          <p:cNvSpPr/>
          <p:nvPr/>
        </p:nvSpPr>
        <p:spPr>
          <a:xfrm>
            <a:off x="1711712" y="2063498"/>
            <a:ext cx="2743200" cy="3200400"/>
          </a:xfrm>
          <a:prstGeom prst="rect">
            <a:avLst/>
          </a:prstGeom>
          <a:noFill/>
          <a:ln>
            <a:solidFill>
              <a:srgbClr val="389FD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p:cNvSpPr>
            <a:spLocks noGrp="1"/>
          </p:cNvSpPr>
          <p:nvPr>
            <p:ph idx="1"/>
          </p:nvPr>
        </p:nvSpPr>
        <p:spPr>
          <a:xfrm>
            <a:off x="1524000" y="194007"/>
            <a:ext cx="9144000" cy="2143210"/>
          </a:xfrm>
        </p:spPr>
        <p:txBody>
          <a:bodyPr>
            <a:normAutofit/>
          </a:bodyPr>
          <a:lstStyle/>
          <a:p>
            <a:pPr marL="0" indent="0" algn="ctr" fontAlgn="base">
              <a:spcBef>
                <a:spcPts val="0"/>
              </a:spcBef>
              <a:buNone/>
            </a:pPr>
            <a:r>
              <a:rPr lang="en-US" cap="all" dirty="0"/>
              <a:t>The SOLUTION IS</a:t>
            </a:r>
            <a:r>
              <a:rPr lang="en-US" b="1" cap="all" dirty="0"/>
              <a:t> EDGE</a:t>
            </a:r>
            <a:endParaRPr lang="en-US" cap="all" dirty="0"/>
          </a:p>
          <a:p>
            <a:pPr marL="0" indent="0" algn="ctr" fontAlgn="base">
              <a:spcBef>
                <a:spcPts val="0"/>
              </a:spcBef>
              <a:buNone/>
            </a:pPr>
            <a:r>
              <a:rPr lang="en-US" cap="all" dirty="0">
                <a:solidFill>
                  <a:schemeClr val="bg1">
                    <a:lumMod val="50000"/>
                  </a:schemeClr>
                </a:solidFill>
              </a:rPr>
              <a:t>________</a:t>
            </a:r>
          </a:p>
        </p:txBody>
      </p:sp>
      <p:grpSp>
        <p:nvGrpSpPr>
          <p:cNvPr id="29" name="Group 28">
            <a:extLst>
              <a:ext uri="{FF2B5EF4-FFF2-40B4-BE49-F238E27FC236}">
                <a16:creationId xmlns:a16="http://schemas.microsoft.com/office/drawing/2014/main" id="{62E506A1-CDCC-4786-B3FD-987D3D2F4F3E}"/>
              </a:ext>
            </a:extLst>
          </p:cNvPr>
          <p:cNvGrpSpPr/>
          <p:nvPr/>
        </p:nvGrpSpPr>
        <p:grpSpPr>
          <a:xfrm>
            <a:off x="5293771" y="2834587"/>
            <a:ext cx="1676400" cy="1676400"/>
            <a:chOff x="3597442" y="3810000"/>
            <a:chExt cx="1676400" cy="1676400"/>
          </a:xfrm>
        </p:grpSpPr>
        <p:sp>
          <p:nvSpPr>
            <p:cNvPr id="30" name="Oval 29">
              <a:extLst>
                <a:ext uri="{FF2B5EF4-FFF2-40B4-BE49-F238E27FC236}">
                  <a16:creationId xmlns:a16="http://schemas.microsoft.com/office/drawing/2014/main" id="{A43DD921-FA1E-40DD-8586-C0B289670584}"/>
                </a:ext>
              </a:extLst>
            </p:cNvPr>
            <p:cNvSpPr/>
            <p:nvPr/>
          </p:nvSpPr>
          <p:spPr>
            <a:xfrm>
              <a:off x="3597442" y="3810000"/>
              <a:ext cx="1676400" cy="1676400"/>
            </a:xfrm>
            <a:prstGeom prst="ellipse">
              <a:avLst/>
            </a:prstGeom>
            <a:solidFill>
              <a:srgbClr val="92D050"/>
            </a:solidFill>
            <a:ln w="762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31" name="TextBox 30">
              <a:extLst>
                <a:ext uri="{FF2B5EF4-FFF2-40B4-BE49-F238E27FC236}">
                  <a16:creationId xmlns:a16="http://schemas.microsoft.com/office/drawing/2014/main" id="{09368E0E-7F8D-418B-AAB1-3F86D48E95D4}"/>
                </a:ext>
              </a:extLst>
            </p:cNvPr>
            <p:cNvSpPr txBox="1"/>
            <p:nvPr/>
          </p:nvSpPr>
          <p:spPr>
            <a:xfrm>
              <a:off x="3849214" y="4105781"/>
              <a:ext cx="1330814" cy="1015663"/>
            </a:xfrm>
            <a:prstGeom prst="rect">
              <a:avLst/>
            </a:prstGeom>
            <a:noFill/>
          </p:spPr>
          <p:txBody>
            <a:bodyPr wrap="none" rtlCol="0">
              <a:spAutoFit/>
            </a:bodyPr>
            <a:lstStyle/>
            <a:p>
              <a:r>
                <a:rPr lang="en-US" sz="6000" b="1">
                  <a:solidFill>
                    <a:schemeClr val="bg1"/>
                  </a:solidFill>
                </a:rPr>
                <a:t>20</a:t>
              </a:r>
              <a:r>
                <a:rPr lang="en-US" sz="4000" b="1">
                  <a:solidFill>
                    <a:schemeClr val="bg1"/>
                  </a:solidFill>
                </a:rPr>
                <a:t>%</a:t>
              </a:r>
            </a:p>
          </p:txBody>
        </p:sp>
      </p:grpSp>
      <p:sp>
        <p:nvSpPr>
          <p:cNvPr id="33" name="Rectangle 32">
            <a:extLst>
              <a:ext uri="{FF2B5EF4-FFF2-40B4-BE49-F238E27FC236}">
                <a16:creationId xmlns:a16="http://schemas.microsoft.com/office/drawing/2014/main" id="{707854A2-22A5-4ECC-A080-9D8F41531363}"/>
              </a:ext>
            </a:extLst>
          </p:cNvPr>
          <p:cNvSpPr/>
          <p:nvPr/>
        </p:nvSpPr>
        <p:spPr>
          <a:xfrm>
            <a:off x="4744538" y="2063499"/>
            <a:ext cx="2743200" cy="3200400"/>
          </a:xfrm>
          <a:prstGeom prst="rect">
            <a:avLst/>
          </a:prstGeom>
          <a:noFill/>
          <a:ln>
            <a:solidFill>
              <a:srgbClr val="389FD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56D7213-0A04-47E1-8ADC-A8C5908A911F}"/>
              </a:ext>
            </a:extLst>
          </p:cNvPr>
          <p:cNvSpPr/>
          <p:nvPr/>
        </p:nvSpPr>
        <p:spPr>
          <a:xfrm>
            <a:off x="7776656" y="2063499"/>
            <a:ext cx="2743200" cy="3200400"/>
          </a:xfrm>
          <a:prstGeom prst="rect">
            <a:avLst/>
          </a:prstGeom>
          <a:noFill/>
          <a:ln>
            <a:solidFill>
              <a:srgbClr val="389FD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C3FB0D9E-CA23-4DA6-A66C-301907A7C600}"/>
              </a:ext>
            </a:extLst>
          </p:cNvPr>
          <p:cNvPicPr>
            <a:picLocks noChangeAspect="1"/>
          </p:cNvPicPr>
          <p:nvPr/>
        </p:nvPicPr>
        <p:blipFill>
          <a:blip r:embed="rId4"/>
          <a:stretch>
            <a:fillRect/>
          </a:stretch>
        </p:blipFill>
        <p:spPr>
          <a:xfrm>
            <a:off x="8213839" y="2343697"/>
            <a:ext cx="1868834" cy="2640001"/>
          </a:xfrm>
          <a:prstGeom prst="rect">
            <a:avLst/>
          </a:prstGeom>
          <a:ln w="3175">
            <a:solidFill>
              <a:schemeClr val="bg1">
                <a:lumMod val="75000"/>
              </a:schemeClr>
            </a:solidFill>
          </a:ln>
        </p:spPr>
      </p:pic>
      <p:pic>
        <p:nvPicPr>
          <p:cNvPr id="13" name="Picture 12">
            <a:extLst>
              <a:ext uri="{FF2B5EF4-FFF2-40B4-BE49-F238E27FC236}">
                <a16:creationId xmlns:a16="http://schemas.microsoft.com/office/drawing/2014/main" id="{FF726934-7CCC-4C20-B0FE-0F460C7F51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sp>
        <p:nvSpPr>
          <p:cNvPr id="14" name="TextBox 13">
            <a:extLst>
              <a:ext uri="{FF2B5EF4-FFF2-40B4-BE49-F238E27FC236}">
                <a16:creationId xmlns:a16="http://schemas.microsoft.com/office/drawing/2014/main" id="{75B341A2-8E04-4EED-9A56-F3ADB88AC8B5}"/>
              </a:ext>
            </a:extLst>
          </p:cNvPr>
          <p:cNvSpPr txBox="1"/>
          <p:nvPr/>
        </p:nvSpPr>
        <p:spPr>
          <a:xfrm>
            <a:off x="2015278" y="1594102"/>
            <a:ext cx="2103461" cy="369332"/>
          </a:xfrm>
          <a:prstGeom prst="rect">
            <a:avLst/>
          </a:prstGeom>
          <a:noFill/>
        </p:spPr>
        <p:txBody>
          <a:bodyPr wrap="none" rtlCol="0">
            <a:spAutoFit/>
          </a:bodyPr>
          <a:lstStyle/>
          <a:p>
            <a:pPr>
              <a:defRPr/>
            </a:pPr>
            <a:r>
              <a:rPr lang="en-US" kern="0">
                <a:solidFill>
                  <a:srgbClr val="00B0F0"/>
                </a:solidFill>
                <a:latin typeface="Calibri" panose="020F0502020204030204" pitchFamily="34" charset="0"/>
              </a:rPr>
              <a:t>①</a:t>
            </a:r>
            <a:r>
              <a:rPr lang="en-US" kern="0">
                <a:solidFill>
                  <a:schemeClr val="tx1">
                    <a:lumMod val="50000"/>
                    <a:lumOff val="50000"/>
                  </a:schemeClr>
                </a:solidFill>
                <a:latin typeface="Calibri" panose="020F0502020204030204" pitchFamily="34" charset="0"/>
              </a:rPr>
              <a:t> </a:t>
            </a:r>
            <a:r>
              <a:rPr lang="en-US" kern="0">
                <a:solidFill>
                  <a:schemeClr val="tx1">
                    <a:lumMod val="50000"/>
                    <a:lumOff val="50000"/>
                  </a:schemeClr>
                </a:solidFill>
              </a:rPr>
              <a:t>FREE SOFTWARE</a:t>
            </a:r>
            <a:endParaRPr lang="en-GB" kern="0">
              <a:solidFill>
                <a:schemeClr val="tx1">
                  <a:lumMod val="50000"/>
                  <a:lumOff val="50000"/>
                </a:schemeClr>
              </a:solidFill>
            </a:endParaRPr>
          </a:p>
        </p:txBody>
      </p:sp>
      <p:sp>
        <p:nvSpPr>
          <p:cNvPr id="15" name="TextBox 14">
            <a:extLst>
              <a:ext uri="{FF2B5EF4-FFF2-40B4-BE49-F238E27FC236}">
                <a16:creationId xmlns:a16="http://schemas.microsoft.com/office/drawing/2014/main" id="{9D655CF4-10CB-45A7-997D-560DFFAA3B24}"/>
              </a:ext>
            </a:extLst>
          </p:cNvPr>
          <p:cNvSpPr txBox="1"/>
          <p:nvPr/>
        </p:nvSpPr>
        <p:spPr>
          <a:xfrm>
            <a:off x="4699293" y="1586136"/>
            <a:ext cx="2863284" cy="369332"/>
          </a:xfrm>
          <a:prstGeom prst="rect">
            <a:avLst/>
          </a:prstGeom>
          <a:noFill/>
        </p:spPr>
        <p:txBody>
          <a:bodyPr wrap="none" rtlCol="0">
            <a:spAutoFit/>
          </a:bodyPr>
          <a:lstStyle/>
          <a:p>
            <a:pPr>
              <a:defRPr/>
            </a:pPr>
            <a:r>
              <a:rPr lang="en-US" kern="0">
                <a:solidFill>
                  <a:srgbClr val="00B0F0"/>
                </a:solidFill>
                <a:latin typeface="Calibri" panose="020F0502020204030204" pitchFamily="34" charset="0"/>
              </a:rPr>
              <a:t>②</a:t>
            </a:r>
            <a:r>
              <a:rPr lang="en-US" kern="0">
                <a:solidFill>
                  <a:schemeClr val="tx1">
                    <a:lumMod val="50000"/>
                    <a:lumOff val="50000"/>
                  </a:schemeClr>
                </a:solidFill>
                <a:latin typeface="Calibri" panose="020F0502020204030204" pitchFamily="34" charset="0"/>
              </a:rPr>
              <a:t> ACHIEVABLE</a:t>
            </a:r>
            <a:r>
              <a:rPr lang="en-US" kern="0">
                <a:solidFill>
                  <a:schemeClr val="tx1">
                    <a:lumMod val="50000"/>
                    <a:lumOff val="50000"/>
                  </a:schemeClr>
                </a:solidFill>
              </a:rPr>
              <a:t> STANDARD </a:t>
            </a:r>
            <a:endParaRPr lang="en-GB" kern="0">
              <a:solidFill>
                <a:schemeClr val="tx1">
                  <a:lumMod val="50000"/>
                  <a:lumOff val="50000"/>
                </a:schemeClr>
              </a:solidFill>
            </a:endParaRPr>
          </a:p>
        </p:txBody>
      </p:sp>
      <p:sp>
        <p:nvSpPr>
          <p:cNvPr id="17" name="TextBox 16">
            <a:extLst>
              <a:ext uri="{FF2B5EF4-FFF2-40B4-BE49-F238E27FC236}">
                <a16:creationId xmlns:a16="http://schemas.microsoft.com/office/drawing/2014/main" id="{48E8681A-0E40-464C-A200-A19602B91AA1}"/>
              </a:ext>
            </a:extLst>
          </p:cNvPr>
          <p:cNvSpPr txBox="1"/>
          <p:nvPr/>
        </p:nvSpPr>
        <p:spPr>
          <a:xfrm>
            <a:off x="7776656" y="1586136"/>
            <a:ext cx="2704587" cy="369332"/>
          </a:xfrm>
          <a:prstGeom prst="rect">
            <a:avLst/>
          </a:prstGeom>
          <a:noFill/>
        </p:spPr>
        <p:txBody>
          <a:bodyPr wrap="none" rtlCol="0">
            <a:spAutoFit/>
          </a:bodyPr>
          <a:lstStyle/>
          <a:p>
            <a:pPr>
              <a:defRPr/>
            </a:pPr>
            <a:r>
              <a:rPr lang="en-US" kern="0" cap="all">
                <a:solidFill>
                  <a:srgbClr val="00B0F0"/>
                </a:solidFill>
                <a:latin typeface="Calibri" panose="020F0502020204030204" pitchFamily="34" charset="0"/>
              </a:rPr>
              <a:t>③</a:t>
            </a:r>
            <a:r>
              <a:rPr lang="en-US" kern="0" cap="all">
                <a:solidFill>
                  <a:schemeClr val="tx1">
                    <a:lumMod val="50000"/>
                    <a:lumOff val="50000"/>
                  </a:schemeClr>
                </a:solidFill>
                <a:latin typeface="Calibri" panose="020F0502020204030204" pitchFamily="34" charset="0"/>
              </a:rPr>
              <a:t> verified green label</a:t>
            </a:r>
            <a:endParaRPr lang="en-GB" kern="0" cap="all">
              <a:solidFill>
                <a:schemeClr val="tx1">
                  <a:lumMod val="50000"/>
                  <a:lumOff val="50000"/>
                </a:schemeClr>
              </a:solidFill>
            </a:endParaRPr>
          </a:p>
        </p:txBody>
      </p:sp>
    </p:spTree>
    <p:extLst>
      <p:ext uri="{BB962C8B-B14F-4D97-AF65-F5344CB8AC3E}">
        <p14:creationId xmlns:p14="http://schemas.microsoft.com/office/powerpoint/2010/main" val="3350361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1769660" y="211842"/>
            <a:ext cx="8652680" cy="1544403"/>
          </a:xfrm>
        </p:spPr>
        <p:txBody>
          <a:bodyPr>
            <a:normAutofit/>
          </a:bodyPr>
          <a:lstStyle/>
          <a:p>
            <a:pPr marL="0" indent="0" algn="ctr" fontAlgn="base">
              <a:spcBef>
                <a:spcPts val="0"/>
              </a:spcBef>
              <a:buNone/>
            </a:pPr>
            <a:r>
              <a:rPr lang="en-US" cap="all" dirty="0">
                <a:solidFill>
                  <a:schemeClr val="bg1">
                    <a:lumMod val="50000"/>
                  </a:schemeClr>
                </a:solidFill>
              </a:rPr>
              <a:t>THE </a:t>
            </a:r>
            <a:r>
              <a:rPr lang="en-US" b="1" cap="all" dirty="0">
                <a:solidFill>
                  <a:schemeClr val="bg1">
                    <a:lumMod val="50000"/>
                  </a:schemeClr>
                </a:solidFill>
              </a:rPr>
              <a:t>FREE</a:t>
            </a:r>
            <a:r>
              <a:rPr lang="en-US" cap="all" dirty="0">
                <a:solidFill>
                  <a:schemeClr val="bg1">
                    <a:lumMod val="50000"/>
                  </a:schemeClr>
                </a:solidFill>
              </a:rPr>
              <a:t> </a:t>
            </a:r>
            <a:r>
              <a:rPr lang="en-US" b="1" cap="all" dirty="0">
                <a:solidFill>
                  <a:schemeClr val="bg1">
                    <a:lumMod val="50000"/>
                  </a:schemeClr>
                </a:solidFill>
              </a:rPr>
              <a:t>SOFTWARE</a:t>
            </a:r>
            <a:r>
              <a:rPr lang="en-US" cap="all" dirty="0">
                <a:solidFill>
                  <a:schemeClr val="bg1">
                    <a:lumMod val="50000"/>
                  </a:schemeClr>
                </a:solidFill>
              </a:rPr>
              <a:t> SHOWS HOW TO CUT BACK ON THE RESOURCE INTENSITY of A Building’s design</a:t>
            </a:r>
          </a:p>
          <a:p>
            <a:pPr marL="0" indent="0" algn="ctr" fontAlgn="base">
              <a:spcBef>
                <a:spcPts val="0"/>
              </a:spcBef>
              <a:buNone/>
            </a:pPr>
            <a:r>
              <a:rPr lang="en-US" cap="all" dirty="0">
                <a:solidFill>
                  <a:schemeClr val="bg1">
                    <a:lumMod val="50000"/>
                  </a:schemeClr>
                </a:solidFill>
              </a:rPr>
              <a:t>________</a:t>
            </a:r>
          </a:p>
        </p:txBody>
      </p:sp>
      <p:pic>
        <p:nvPicPr>
          <p:cNvPr id="5" name="Picture 4">
            <a:extLst>
              <a:ext uri="{FF2B5EF4-FFF2-40B4-BE49-F238E27FC236}">
                <a16:creationId xmlns:a16="http://schemas.microsoft.com/office/drawing/2014/main" id="{A75700B4-1F6C-4543-B649-89E8CB5DE1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pic>
        <p:nvPicPr>
          <p:cNvPr id="4" name="Picture 3">
            <a:extLst>
              <a:ext uri="{FF2B5EF4-FFF2-40B4-BE49-F238E27FC236}">
                <a16:creationId xmlns:a16="http://schemas.microsoft.com/office/drawing/2014/main" id="{0705B1E0-B1CD-4764-886B-26891ECA81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1032" y="1710213"/>
            <a:ext cx="6529753" cy="4547380"/>
          </a:xfrm>
          <a:prstGeom prst="rect">
            <a:avLst/>
          </a:prstGeom>
        </p:spPr>
      </p:pic>
    </p:spTree>
    <p:extLst>
      <p:ext uri="{BB962C8B-B14F-4D97-AF65-F5344CB8AC3E}">
        <p14:creationId xmlns:p14="http://schemas.microsoft.com/office/powerpoint/2010/main" val="382365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159657" y="211842"/>
            <a:ext cx="11871402" cy="1544403"/>
          </a:xfrm>
        </p:spPr>
        <p:txBody>
          <a:bodyPr>
            <a:normAutofit/>
          </a:bodyPr>
          <a:lstStyle/>
          <a:p>
            <a:pPr marL="0" indent="0" algn="ctr" fontAlgn="base">
              <a:spcBef>
                <a:spcPts val="0"/>
              </a:spcBef>
              <a:buNone/>
            </a:pPr>
            <a:r>
              <a:rPr lang="en-US" cap="all" dirty="0">
                <a:solidFill>
                  <a:schemeClr val="bg1">
                    <a:lumMod val="50000"/>
                  </a:schemeClr>
                </a:solidFill>
              </a:rPr>
              <a:t>EDGE is available across </a:t>
            </a:r>
            <a:r>
              <a:rPr lang="en-US" b="1" cap="all" dirty="0">
                <a:solidFill>
                  <a:schemeClr val="bg1">
                    <a:lumMod val="50000"/>
                  </a:schemeClr>
                </a:solidFill>
              </a:rPr>
              <a:t>all sectors</a:t>
            </a:r>
            <a:r>
              <a:rPr lang="en-US" cap="all" dirty="0">
                <a:solidFill>
                  <a:schemeClr val="bg1">
                    <a:lumMod val="50000"/>
                  </a:schemeClr>
                </a:solidFill>
              </a:rPr>
              <a:t>, for buildings of </a:t>
            </a:r>
            <a:r>
              <a:rPr lang="en-US" b="1" cap="all" dirty="0">
                <a:solidFill>
                  <a:schemeClr val="bg1">
                    <a:lumMod val="50000"/>
                  </a:schemeClr>
                </a:solidFill>
              </a:rPr>
              <a:t>all vintages</a:t>
            </a:r>
          </a:p>
          <a:p>
            <a:pPr marL="0" indent="0" algn="ctr" fontAlgn="base">
              <a:spcBef>
                <a:spcPts val="0"/>
              </a:spcBef>
              <a:buNone/>
            </a:pPr>
            <a:r>
              <a:rPr lang="en-US" cap="all" dirty="0">
                <a:solidFill>
                  <a:schemeClr val="bg1">
                    <a:lumMod val="50000"/>
                  </a:schemeClr>
                </a:solidFill>
              </a:rPr>
              <a:t>________</a:t>
            </a:r>
          </a:p>
        </p:txBody>
      </p:sp>
      <p:pic>
        <p:nvPicPr>
          <p:cNvPr id="5" name="Picture 4">
            <a:extLst>
              <a:ext uri="{FF2B5EF4-FFF2-40B4-BE49-F238E27FC236}">
                <a16:creationId xmlns:a16="http://schemas.microsoft.com/office/drawing/2014/main" id="{A75700B4-1F6C-4543-B649-89E8CB5DE1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sp>
        <p:nvSpPr>
          <p:cNvPr id="45" name="Rectangle 44">
            <a:extLst>
              <a:ext uri="{FF2B5EF4-FFF2-40B4-BE49-F238E27FC236}">
                <a16:creationId xmlns:a16="http://schemas.microsoft.com/office/drawing/2014/main" id="{A126BAFF-B543-4677-9F40-E16E8ECA9DE5}"/>
              </a:ext>
            </a:extLst>
          </p:cNvPr>
          <p:cNvSpPr/>
          <p:nvPr/>
        </p:nvSpPr>
        <p:spPr>
          <a:xfrm>
            <a:off x="0" y="3330278"/>
            <a:ext cx="12192000" cy="172355"/>
          </a:xfrm>
          <a:prstGeom prst="rect">
            <a:avLst/>
          </a:prstGeom>
          <a:solidFill>
            <a:srgbClr val="44546A">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C549C17E-738F-4B6C-BAA1-9FBBE276B053}"/>
              </a:ext>
            </a:extLst>
          </p:cNvPr>
          <p:cNvSpPr/>
          <p:nvPr/>
        </p:nvSpPr>
        <p:spPr>
          <a:xfrm>
            <a:off x="451759" y="3287445"/>
            <a:ext cx="217712" cy="241902"/>
          </a:xfrm>
          <a:prstGeom prst="ellipse">
            <a:avLst/>
          </a:prstGeom>
          <a:solidFill>
            <a:schemeClr val="bg1">
              <a:lumMod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A5FC56DC-7CE3-4DEE-9C21-F127F1C50F5B}"/>
              </a:ext>
            </a:extLst>
          </p:cNvPr>
          <p:cNvSpPr/>
          <p:nvPr/>
        </p:nvSpPr>
        <p:spPr>
          <a:xfrm>
            <a:off x="2171484" y="3295504"/>
            <a:ext cx="217712" cy="241902"/>
          </a:xfrm>
          <a:prstGeom prst="ellipse">
            <a:avLst/>
          </a:prstGeom>
          <a:solidFill>
            <a:schemeClr val="bg1">
              <a:lumMod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D9334B0D-8F71-4F2C-98BF-E0B3F3D849E9}"/>
              </a:ext>
            </a:extLst>
          </p:cNvPr>
          <p:cNvSpPr/>
          <p:nvPr/>
        </p:nvSpPr>
        <p:spPr>
          <a:xfrm>
            <a:off x="5666670" y="3321210"/>
            <a:ext cx="217712" cy="241902"/>
          </a:xfrm>
          <a:prstGeom prst="ellipse">
            <a:avLst/>
          </a:prstGeom>
          <a:solidFill>
            <a:schemeClr val="bg1">
              <a:lumMod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8F604AC8-1D24-490A-BD44-0E7DDD2DF4E7}"/>
              </a:ext>
            </a:extLst>
          </p:cNvPr>
          <p:cNvSpPr/>
          <p:nvPr/>
        </p:nvSpPr>
        <p:spPr>
          <a:xfrm>
            <a:off x="7454104" y="3321210"/>
            <a:ext cx="217712" cy="241902"/>
          </a:xfrm>
          <a:prstGeom prst="ellipse">
            <a:avLst/>
          </a:prstGeom>
          <a:solidFill>
            <a:srgbClr val="A5A5A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50" name="Group 49">
            <a:extLst>
              <a:ext uri="{FF2B5EF4-FFF2-40B4-BE49-F238E27FC236}">
                <a16:creationId xmlns:a16="http://schemas.microsoft.com/office/drawing/2014/main" id="{91631904-CFEA-4F47-9246-25CA65B774A6}"/>
              </a:ext>
            </a:extLst>
          </p:cNvPr>
          <p:cNvGrpSpPr/>
          <p:nvPr/>
        </p:nvGrpSpPr>
        <p:grpSpPr>
          <a:xfrm>
            <a:off x="1430076" y="1414056"/>
            <a:ext cx="2699658" cy="1283026"/>
            <a:chOff x="1600199" y="1276350"/>
            <a:chExt cx="2699658" cy="1154723"/>
          </a:xfrm>
          <a:solidFill>
            <a:srgbClr val="389FDF"/>
          </a:solidFill>
        </p:grpSpPr>
        <p:sp>
          <p:nvSpPr>
            <p:cNvPr id="51" name="Rectangular Callout 15">
              <a:extLst>
                <a:ext uri="{FF2B5EF4-FFF2-40B4-BE49-F238E27FC236}">
                  <a16:creationId xmlns:a16="http://schemas.microsoft.com/office/drawing/2014/main" id="{1FD72D43-161E-4FCC-A0FC-4F877C60CD31}"/>
                </a:ext>
              </a:extLst>
            </p:cNvPr>
            <p:cNvSpPr/>
            <p:nvPr/>
          </p:nvSpPr>
          <p:spPr>
            <a:xfrm flipH="1">
              <a:off x="1600199" y="1276350"/>
              <a:ext cx="2699658" cy="1154723"/>
            </a:xfrm>
            <a:prstGeom prst="wedgeRectCallou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695F6295-A98D-4FC0-8A96-8BD730DA8AE6}"/>
                </a:ext>
              </a:extLst>
            </p:cNvPr>
            <p:cNvSpPr/>
            <p:nvPr/>
          </p:nvSpPr>
          <p:spPr>
            <a:xfrm>
              <a:off x="1646789" y="1535163"/>
              <a:ext cx="2514600" cy="415498"/>
            </a:xfrm>
            <a:prstGeom prst="rect">
              <a:avLst/>
            </a:prstGeom>
            <a:grpFill/>
          </p:spPr>
          <p:txBody>
            <a:bodyPr wrap="square">
              <a:spAutoFit/>
            </a:bodyPr>
            <a:lstStyle/>
            <a:p>
              <a:pPr marL="0" marR="0" lvl="0" indent="0" algn="ctr" defTabSz="914400" eaLnBrk="1" fontAlgn="auto" latinLnBrk="0" hangingPunct="1">
                <a:lnSpc>
                  <a:spcPct val="100000"/>
                </a:lnSpc>
                <a:spcBef>
                  <a:spcPts val="215"/>
                </a:spcBef>
                <a:spcAft>
                  <a:spcPts val="0"/>
                </a:spcAft>
                <a:buClrTx/>
                <a:buSzTx/>
                <a:buFontTx/>
                <a:buNone/>
                <a:tabLst/>
                <a:defRPr/>
              </a:pPr>
              <a:r>
                <a:rPr kumimoji="0" lang="ms-MY" sz="2400" b="1" i="0" u="none" strike="noStrike" kern="0" cap="all" spc="0" normalizeH="0" baseline="0" noProof="0" dirty="0">
                  <a:ln>
                    <a:noFill/>
                  </a:ln>
                  <a:solidFill>
                    <a:prstClr val="white"/>
                  </a:solidFill>
                  <a:effectLst/>
                  <a:uLnTx/>
                  <a:uFillTx/>
                </a:rPr>
                <a:t>New Buildings</a:t>
              </a:r>
            </a:p>
          </p:txBody>
        </p:sp>
      </p:grpSp>
      <p:grpSp>
        <p:nvGrpSpPr>
          <p:cNvPr id="53" name="Group 52">
            <a:extLst>
              <a:ext uri="{FF2B5EF4-FFF2-40B4-BE49-F238E27FC236}">
                <a16:creationId xmlns:a16="http://schemas.microsoft.com/office/drawing/2014/main" id="{183F9F2F-C90D-4F69-B996-9E543693F2DB}"/>
              </a:ext>
            </a:extLst>
          </p:cNvPr>
          <p:cNvGrpSpPr/>
          <p:nvPr/>
        </p:nvGrpSpPr>
        <p:grpSpPr>
          <a:xfrm>
            <a:off x="92309" y="3891775"/>
            <a:ext cx="1554480" cy="436247"/>
            <a:chOff x="348341" y="3398226"/>
            <a:chExt cx="2699660" cy="440242"/>
          </a:xfrm>
          <a:solidFill>
            <a:schemeClr val="bg1">
              <a:lumMod val="65000"/>
            </a:schemeClr>
          </a:solidFill>
        </p:grpSpPr>
        <p:sp>
          <p:nvSpPr>
            <p:cNvPr id="54" name="Rectangular Callout 14">
              <a:extLst>
                <a:ext uri="{FF2B5EF4-FFF2-40B4-BE49-F238E27FC236}">
                  <a16:creationId xmlns:a16="http://schemas.microsoft.com/office/drawing/2014/main" id="{C60966E0-0F6D-48F2-B93C-6A5FA1C1E78F}"/>
                </a:ext>
              </a:extLst>
            </p:cNvPr>
            <p:cNvSpPr/>
            <p:nvPr/>
          </p:nvSpPr>
          <p:spPr>
            <a:xfrm rot="10800000" flipH="1">
              <a:off x="348341" y="3398226"/>
              <a:ext cx="2699660" cy="440242"/>
            </a:xfrm>
            <a:prstGeom prst="wedgeRectCallout">
              <a:avLst>
                <a:gd name="adj1" fmla="val -21645"/>
                <a:gd name="adj2" fmla="val 7926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all" spc="0" normalizeH="0" baseline="0" noProof="0" dirty="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A8F02441-C6F5-48FD-957A-89FAE45A7659}"/>
                </a:ext>
              </a:extLst>
            </p:cNvPr>
            <p:cNvSpPr/>
            <p:nvPr/>
          </p:nvSpPr>
          <p:spPr>
            <a:xfrm>
              <a:off x="415721" y="3452888"/>
              <a:ext cx="2517979" cy="341654"/>
            </a:xfrm>
            <a:prstGeom prst="rect">
              <a:avLst/>
            </a:prstGeom>
            <a:grp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ms-MY" sz="1600" b="1" i="0" u="none" strike="noStrike" kern="0" cap="all" spc="0" normalizeH="0" baseline="0" noProof="0" dirty="0">
                  <a:ln>
                    <a:noFill/>
                  </a:ln>
                  <a:solidFill>
                    <a:prstClr val="white"/>
                  </a:solidFill>
                  <a:effectLst/>
                  <a:uLnTx/>
                  <a:uFillTx/>
                </a:rPr>
                <a:t>Homes</a:t>
              </a:r>
            </a:p>
          </p:txBody>
        </p:sp>
      </p:grpSp>
      <p:grpSp>
        <p:nvGrpSpPr>
          <p:cNvPr id="56" name="Group 55">
            <a:extLst>
              <a:ext uri="{FF2B5EF4-FFF2-40B4-BE49-F238E27FC236}">
                <a16:creationId xmlns:a16="http://schemas.microsoft.com/office/drawing/2014/main" id="{B05EAF5B-0DDE-4379-84A8-A040BEAE5174}"/>
              </a:ext>
            </a:extLst>
          </p:cNvPr>
          <p:cNvGrpSpPr/>
          <p:nvPr/>
        </p:nvGrpSpPr>
        <p:grpSpPr>
          <a:xfrm>
            <a:off x="1832103" y="3891775"/>
            <a:ext cx="1574143" cy="1031154"/>
            <a:chOff x="1726357" y="3757663"/>
            <a:chExt cx="1574143" cy="1031154"/>
          </a:xfrm>
          <a:solidFill>
            <a:schemeClr val="bg1">
              <a:lumMod val="65000"/>
            </a:schemeClr>
          </a:solidFill>
        </p:grpSpPr>
        <p:sp>
          <p:nvSpPr>
            <p:cNvPr id="57" name="Rectangular Callout 14">
              <a:extLst>
                <a:ext uri="{FF2B5EF4-FFF2-40B4-BE49-F238E27FC236}">
                  <a16:creationId xmlns:a16="http://schemas.microsoft.com/office/drawing/2014/main" id="{B6735480-C4F6-4251-8A70-7193B3919C5A}"/>
                </a:ext>
              </a:extLst>
            </p:cNvPr>
            <p:cNvSpPr/>
            <p:nvPr/>
          </p:nvSpPr>
          <p:spPr>
            <a:xfrm rot="10800000" flipH="1">
              <a:off x="1744324" y="3757663"/>
              <a:ext cx="1554480" cy="1031154"/>
            </a:xfrm>
            <a:prstGeom prst="wedgeRectCallout">
              <a:avLst>
                <a:gd name="adj1" fmla="val -23090"/>
                <a:gd name="adj2" fmla="val 64182"/>
              </a:avLst>
            </a:prstGeom>
            <a:grp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all" spc="0" normalizeH="0" baseline="0" noProof="0" dirty="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17AF9342-5021-4AE7-9593-CAD4CD0D5643}"/>
                </a:ext>
              </a:extLst>
            </p:cNvPr>
            <p:cNvSpPr/>
            <p:nvPr/>
          </p:nvSpPr>
          <p:spPr>
            <a:xfrm>
              <a:off x="1726357" y="3757663"/>
              <a:ext cx="1574143" cy="984885"/>
            </a:xfrm>
            <a:prstGeom prst="rect">
              <a:avLst/>
            </a:prstGeom>
            <a:grp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ms-MY" sz="1600" b="1" i="0" u="none" strike="noStrike" kern="0" cap="all" spc="0" normalizeH="0" baseline="0" noProof="0" dirty="0">
                  <a:ln>
                    <a:noFill/>
                  </a:ln>
                  <a:solidFill>
                    <a:prstClr val="white"/>
                  </a:solidFill>
                  <a:effectLst/>
                  <a:uLnTx/>
                  <a:uFillTx/>
                </a:rPr>
                <a:t>Hospitality</a:t>
              </a:r>
            </a:p>
            <a:p>
              <a:pPr marL="60325" marR="0" lvl="0" indent="-603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s-MY" sz="1400" b="0" i="0" u="none" strike="noStrike" kern="0" cap="none" spc="0" normalizeH="0" baseline="0" noProof="0" dirty="0">
                  <a:ln>
                    <a:noFill/>
                  </a:ln>
                  <a:solidFill>
                    <a:prstClr val="white"/>
                  </a:solidFill>
                  <a:effectLst/>
                  <a:uLnTx/>
                  <a:uFillTx/>
                </a:rPr>
                <a:t>Hotel</a:t>
              </a:r>
            </a:p>
            <a:p>
              <a:pPr marL="60325" marR="0" lvl="0" indent="-603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s-MY" sz="1400" b="0" i="0" u="none" strike="noStrike" kern="0" cap="none" spc="0" normalizeH="0" baseline="0" noProof="0" dirty="0">
                  <a:ln>
                    <a:noFill/>
                  </a:ln>
                  <a:solidFill>
                    <a:prstClr val="white"/>
                  </a:solidFill>
                  <a:effectLst/>
                  <a:uLnTx/>
                  <a:uFillTx/>
                </a:rPr>
                <a:t>Serviced Apt</a:t>
              </a:r>
            </a:p>
            <a:p>
              <a:pPr marL="60325" marR="0" lvl="0" indent="-603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s-MY" sz="1400" b="0" i="0" u="none" strike="noStrike" kern="0" cap="none" spc="0" normalizeH="0" baseline="0" noProof="0" dirty="0">
                  <a:ln>
                    <a:noFill/>
                  </a:ln>
                  <a:solidFill>
                    <a:prstClr val="white"/>
                  </a:solidFill>
                  <a:effectLst/>
                  <a:uLnTx/>
                  <a:uFillTx/>
                </a:rPr>
                <a:t>Resort</a:t>
              </a:r>
              <a:endParaRPr kumimoji="0" lang="ms-MY" sz="1600" b="0" i="0" u="none" strike="noStrike" kern="0" cap="none" spc="0" normalizeH="0" baseline="0" noProof="0" dirty="0">
                <a:ln>
                  <a:noFill/>
                </a:ln>
                <a:solidFill>
                  <a:prstClr val="white"/>
                </a:solidFill>
                <a:effectLst/>
                <a:uLnTx/>
                <a:uFillTx/>
              </a:endParaRPr>
            </a:p>
          </p:txBody>
        </p:sp>
      </p:grpSp>
      <p:grpSp>
        <p:nvGrpSpPr>
          <p:cNvPr id="59" name="Group 58">
            <a:extLst>
              <a:ext uri="{FF2B5EF4-FFF2-40B4-BE49-F238E27FC236}">
                <a16:creationId xmlns:a16="http://schemas.microsoft.com/office/drawing/2014/main" id="{6BD1BECA-7439-4865-9CCF-E8F5776A73CB}"/>
              </a:ext>
            </a:extLst>
          </p:cNvPr>
          <p:cNvGrpSpPr/>
          <p:nvPr/>
        </p:nvGrpSpPr>
        <p:grpSpPr>
          <a:xfrm>
            <a:off x="3591560" y="3891775"/>
            <a:ext cx="1574143" cy="1866474"/>
            <a:chOff x="3422033" y="3757663"/>
            <a:chExt cx="1574143" cy="1631216"/>
          </a:xfrm>
        </p:grpSpPr>
        <p:sp>
          <p:nvSpPr>
            <p:cNvPr id="60" name="Rectangular Callout 14">
              <a:extLst>
                <a:ext uri="{FF2B5EF4-FFF2-40B4-BE49-F238E27FC236}">
                  <a16:creationId xmlns:a16="http://schemas.microsoft.com/office/drawing/2014/main" id="{38F75F9B-816C-4341-8AA9-EAF216E5F541}"/>
                </a:ext>
              </a:extLst>
            </p:cNvPr>
            <p:cNvSpPr/>
            <p:nvPr/>
          </p:nvSpPr>
          <p:spPr>
            <a:xfrm rot="10800000" flipH="1">
              <a:off x="3440000" y="3757663"/>
              <a:ext cx="1554480" cy="1469939"/>
            </a:xfrm>
            <a:prstGeom prst="wedgeRectCallout">
              <a:avLst>
                <a:gd name="adj1" fmla="val -23812"/>
                <a:gd name="adj2" fmla="val 61694"/>
              </a:avLst>
            </a:prstGeom>
            <a:solidFill>
              <a:srgbClr val="A5A5A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all" spc="0" normalizeH="0" baseline="0" noProof="0" dirty="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BE08687E-E9B4-46DE-AC92-61EEAAF74DB7}"/>
                </a:ext>
              </a:extLst>
            </p:cNvPr>
            <p:cNvSpPr/>
            <p:nvPr/>
          </p:nvSpPr>
          <p:spPr>
            <a:xfrm>
              <a:off x="3422033" y="3757663"/>
              <a:ext cx="1574143" cy="163121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ms-MY" sz="1600" b="1" i="0" u="none" strike="noStrike" kern="0" cap="all" spc="0" normalizeH="0" baseline="0" noProof="0" dirty="0">
                  <a:ln>
                    <a:noFill/>
                  </a:ln>
                  <a:solidFill>
                    <a:prstClr val="white"/>
                  </a:solidFill>
                  <a:effectLst/>
                  <a:uLnTx/>
                  <a:uFillTx/>
                </a:rPr>
                <a:t>retail</a:t>
              </a:r>
            </a:p>
            <a:p>
              <a:pPr marL="60325" marR="0" lvl="0" indent="-603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s-MY" sz="1400" b="0" i="0" u="none" strike="noStrike" kern="0" cap="none" spc="0" normalizeH="0" baseline="0" noProof="0" dirty="0">
                  <a:ln>
                    <a:noFill/>
                  </a:ln>
                  <a:solidFill>
                    <a:prstClr val="white"/>
                  </a:solidFill>
                  <a:effectLst/>
                  <a:uLnTx/>
                  <a:uFillTx/>
                </a:rPr>
                <a:t>Department store</a:t>
              </a:r>
            </a:p>
            <a:p>
              <a:pPr marL="60325" marR="0" lvl="0" indent="-603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s-MY" sz="1400" b="0" i="0" u="none" strike="noStrike" kern="0" cap="none" spc="0" normalizeH="0" baseline="0" noProof="0" dirty="0">
                  <a:ln>
                    <a:noFill/>
                  </a:ln>
                  <a:solidFill>
                    <a:prstClr val="white"/>
                  </a:solidFill>
                  <a:effectLst/>
                  <a:uLnTx/>
                  <a:uFillTx/>
                </a:rPr>
                <a:t>Shopping mall</a:t>
              </a:r>
            </a:p>
            <a:p>
              <a:pPr marL="60325" marR="0" lvl="0" indent="-603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s-MY" sz="1400" b="0" i="0" u="none" strike="noStrike" kern="0" cap="none" spc="0" normalizeH="0" baseline="0" noProof="0" dirty="0">
                  <a:ln>
                    <a:noFill/>
                  </a:ln>
                  <a:solidFill>
                    <a:prstClr val="white"/>
                  </a:solidFill>
                  <a:effectLst/>
                  <a:uLnTx/>
                  <a:uFillTx/>
                </a:rPr>
                <a:t>Supermarket</a:t>
              </a:r>
            </a:p>
            <a:p>
              <a:pPr marL="60325" marR="0" lvl="0" indent="-603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s-MY" sz="1400" b="0" i="0" u="none" strike="noStrike" kern="0" cap="none" spc="0" normalizeH="0" baseline="0" noProof="0" dirty="0">
                  <a:ln>
                    <a:noFill/>
                  </a:ln>
                  <a:solidFill>
                    <a:prstClr val="white"/>
                  </a:solidFill>
                  <a:effectLst/>
                  <a:uLnTx/>
                  <a:uFillTx/>
                </a:rPr>
                <a:t>Big box store</a:t>
              </a:r>
            </a:p>
            <a:p>
              <a:pPr marL="60325" marR="0" lvl="0" indent="-603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s-MY" sz="1400" b="0" i="0" u="none" strike="noStrike" kern="0" cap="none" spc="0" normalizeH="0" baseline="0" noProof="0" dirty="0">
                  <a:ln>
                    <a:noFill/>
                  </a:ln>
                  <a:solidFill>
                    <a:prstClr val="white"/>
                  </a:solidFill>
                  <a:effectLst/>
                  <a:uLnTx/>
                  <a:uFillTx/>
                </a:rPr>
                <a:t>Food store</a:t>
              </a:r>
            </a:p>
            <a:p>
              <a:pPr marL="60325" marR="0" lvl="0" indent="-603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ms-MY" sz="1400" kern="0" dirty="0">
                  <a:solidFill>
                    <a:prstClr val="white"/>
                  </a:solidFill>
                </a:rPr>
                <a:t>Airport</a:t>
              </a:r>
              <a:endParaRPr kumimoji="0" lang="ms-MY" sz="1400" b="0" i="0" u="none" strike="noStrike" kern="0" cap="none" spc="0" normalizeH="0" baseline="0" noProof="0" dirty="0">
                <a:ln>
                  <a:noFill/>
                </a:ln>
                <a:solidFill>
                  <a:prstClr val="white"/>
                </a:solidFill>
                <a:effectLst/>
                <a:uLnTx/>
                <a:uFillTx/>
              </a:endParaRPr>
            </a:p>
          </p:txBody>
        </p:sp>
      </p:grpSp>
      <p:grpSp>
        <p:nvGrpSpPr>
          <p:cNvPr id="62" name="Group 61">
            <a:extLst>
              <a:ext uri="{FF2B5EF4-FFF2-40B4-BE49-F238E27FC236}">
                <a16:creationId xmlns:a16="http://schemas.microsoft.com/office/drawing/2014/main" id="{67EC35CE-7FC1-4159-BEFC-FF4C6EA9DBBA}"/>
              </a:ext>
            </a:extLst>
          </p:cNvPr>
          <p:cNvGrpSpPr/>
          <p:nvPr/>
        </p:nvGrpSpPr>
        <p:grpSpPr>
          <a:xfrm>
            <a:off x="5351017" y="3891775"/>
            <a:ext cx="1554480" cy="436247"/>
            <a:chOff x="348341" y="3398226"/>
            <a:chExt cx="2699660" cy="440242"/>
          </a:xfrm>
          <a:solidFill>
            <a:schemeClr val="bg1">
              <a:lumMod val="65000"/>
            </a:schemeClr>
          </a:solidFill>
        </p:grpSpPr>
        <p:sp>
          <p:nvSpPr>
            <p:cNvPr id="63" name="Rectangular Callout 14">
              <a:extLst>
                <a:ext uri="{FF2B5EF4-FFF2-40B4-BE49-F238E27FC236}">
                  <a16:creationId xmlns:a16="http://schemas.microsoft.com/office/drawing/2014/main" id="{7CE9E489-8176-48CB-8606-6F008577A97A}"/>
                </a:ext>
              </a:extLst>
            </p:cNvPr>
            <p:cNvSpPr/>
            <p:nvPr/>
          </p:nvSpPr>
          <p:spPr>
            <a:xfrm rot="10800000" flipH="1">
              <a:off x="348341" y="3398226"/>
              <a:ext cx="2699660" cy="440242"/>
            </a:xfrm>
            <a:prstGeom prst="wedgeRectCallout">
              <a:avLst>
                <a:gd name="adj1" fmla="val -21645"/>
                <a:gd name="adj2" fmla="val 96037"/>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all" spc="0" normalizeH="0" baseline="0" noProof="0" dirty="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F678B38D-B0E7-463F-822F-14984DBBAB77}"/>
                </a:ext>
              </a:extLst>
            </p:cNvPr>
            <p:cNvSpPr/>
            <p:nvPr/>
          </p:nvSpPr>
          <p:spPr>
            <a:xfrm>
              <a:off x="415721" y="3452888"/>
              <a:ext cx="2517979" cy="341654"/>
            </a:xfrm>
            <a:prstGeom prst="rect">
              <a:avLst/>
            </a:prstGeom>
            <a:grp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ms-MY" sz="1600" b="1" i="0" u="none" strike="noStrike" kern="0" cap="all" spc="0" normalizeH="0" baseline="0" noProof="0" dirty="0">
                  <a:ln>
                    <a:noFill/>
                  </a:ln>
                  <a:solidFill>
                    <a:prstClr val="white"/>
                  </a:solidFill>
                  <a:effectLst/>
                  <a:uLnTx/>
                  <a:uFillTx/>
                </a:rPr>
                <a:t>Offices</a:t>
              </a:r>
            </a:p>
          </p:txBody>
        </p:sp>
      </p:grpSp>
      <p:grpSp>
        <p:nvGrpSpPr>
          <p:cNvPr id="65" name="Group 64">
            <a:extLst>
              <a:ext uri="{FF2B5EF4-FFF2-40B4-BE49-F238E27FC236}">
                <a16:creationId xmlns:a16="http://schemas.microsoft.com/office/drawing/2014/main" id="{68F7A840-E189-457D-B68C-7E62D078A16A}"/>
              </a:ext>
            </a:extLst>
          </p:cNvPr>
          <p:cNvGrpSpPr/>
          <p:nvPr/>
        </p:nvGrpSpPr>
        <p:grpSpPr>
          <a:xfrm>
            <a:off x="7090811" y="3891775"/>
            <a:ext cx="1554480" cy="1285273"/>
            <a:chOff x="348341" y="3398225"/>
            <a:chExt cx="2699660" cy="1297043"/>
          </a:xfrm>
        </p:grpSpPr>
        <p:sp>
          <p:nvSpPr>
            <p:cNvPr id="66" name="Rectangular Callout 14">
              <a:extLst>
                <a:ext uri="{FF2B5EF4-FFF2-40B4-BE49-F238E27FC236}">
                  <a16:creationId xmlns:a16="http://schemas.microsoft.com/office/drawing/2014/main" id="{415F6A7D-E08F-46F4-B442-EE8D90426436}"/>
                </a:ext>
              </a:extLst>
            </p:cNvPr>
            <p:cNvSpPr/>
            <p:nvPr/>
          </p:nvSpPr>
          <p:spPr>
            <a:xfrm rot="10800000" flipH="1">
              <a:off x="348341" y="3398225"/>
              <a:ext cx="2699660" cy="1141745"/>
            </a:xfrm>
            <a:prstGeom prst="wedgeRectCallout">
              <a:avLst>
                <a:gd name="adj1" fmla="val -20076"/>
                <a:gd name="adj2" fmla="val 63003"/>
              </a:avLst>
            </a:prstGeom>
            <a:solidFill>
              <a:srgbClr val="A5A5A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all" spc="0" normalizeH="0" baseline="0" noProof="0" dirty="0">
                <a:ln>
                  <a:noFill/>
                </a:ln>
                <a:solidFill>
                  <a:prstClr val="white"/>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DF7DCE89-4EE2-4C41-A323-69FCCC99C8CB}"/>
                </a:ext>
              </a:extLst>
            </p:cNvPr>
            <p:cNvSpPr/>
            <p:nvPr/>
          </p:nvSpPr>
          <p:spPr>
            <a:xfrm>
              <a:off x="415721" y="3452888"/>
              <a:ext cx="2517979" cy="124238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ms-MY" sz="1600" b="1" i="0" u="none" strike="noStrike" kern="0" cap="all" spc="0" normalizeH="0" baseline="0" noProof="0" dirty="0">
                  <a:ln>
                    <a:noFill/>
                  </a:ln>
                  <a:solidFill>
                    <a:prstClr val="white"/>
                  </a:solidFill>
                  <a:effectLst/>
                  <a:uLnTx/>
                  <a:uFillTx/>
                </a:rPr>
                <a:t>Hospitals</a:t>
              </a:r>
            </a:p>
            <a:p>
              <a:pPr marL="60325" marR="0" lvl="0" indent="-603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s-MY" sz="1400" b="0" i="0" u="none" strike="noStrike" kern="0" cap="none" spc="0" normalizeH="0" baseline="0" noProof="0" dirty="0">
                  <a:ln>
                    <a:noFill/>
                  </a:ln>
                  <a:solidFill>
                    <a:prstClr val="white"/>
                  </a:solidFill>
                  <a:effectLst/>
                  <a:uLnTx/>
                  <a:uFillTx/>
                </a:rPr>
                <a:t>Hospital</a:t>
              </a:r>
            </a:p>
            <a:p>
              <a:pPr marL="60325" marR="0" lvl="0" indent="-603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s-MY" sz="1400" b="0" i="0" u="none" strike="noStrike" kern="0" cap="none" spc="0" normalizeH="0" baseline="0" noProof="0" dirty="0">
                  <a:ln>
                    <a:noFill/>
                  </a:ln>
                  <a:solidFill>
                    <a:prstClr val="white"/>
                  </a:solidFill>
                  <a:effectLst/>
                  <a:uLnTx/>
                  <a:uFillTx/>
                </a:rPr>
                <a:t>Clinic</a:t>
              </a:r>
            </a:p>
            <a:p>
              <a:pPr marL="60325" marR="0" lvl="0" indent="-603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s-MY" sz="1400" b="0" i="0" u="none" strike="noStrike" kern="0" cap="none" spc="0" normalizeH="0" baseline="0" noProof="0" dirty="0">
                  <a:ln>
                    <a:noFill/>
                  </a:ln>
                  <a:solidFill>
                    <a:prstClr val="white"/>
                  </a:solidFill>
                  <a:effectLst/>
                  <a:uLnTx/>
                  <a:uFillTx/>
                </a:rPr>
                <a:t>Nursing home</a:t>
              </a:r>
              <a:endParaRPr kumimoji="0" lang="ms-MY" sz="1400" b="1" i="0" u="none" strike="noStrike" kern="0" cap="all" spc="0" normalizeH="0" baseline="0" noProof="0" dirty="0">
                <a:ln>
                  <a:noFill/>
                </a:ln>
                <a:solidFill>
                  <a:prstClr val="white"/>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ms-MY" sz="1600" b="0" i="0" u="none" strike="noStrike" kern="0" cap="all" spc="0" normalizeH="0" baseline="0" noProof="0" dirty="0">
                <a:ln>
                  <a:noFill/>
                </a:ln>
                <a:solidFill>
                  <a:prstClr val="white"/>
                </a:solidFill>
                <a:effectLst/>
                <a:uLnTx/>
                <a:uFillTx/>
              </a:endParaRPr>
            </a:p>
          </p:txBody>
        </p:sp>
      </p:grpSp>
      <p:grpSp>
        <p:nvGrpSpPr>
          <p:cNvPr id="68" name="Group 67">
            <a:extLst>
              <a:ext uri="{FF2B5EF4-FFF2-40B4-BE49-F238E27FC236}">
                <a16:creationId xmlns:a16="http://schemas.microsoft.com/office/drawing/2014/main" id="{FD9CCE10-15B2-42A3-AF81-43BBD0396330}"/>
              </a:ext>
            </a:extLst>
          </p:cNvPr>
          <p:cNvGrpSpPr/>
          <p:nvPr/>
        </p:nvGrpSpPr>
        <p:grpSpPr>
          <a:xfrm>
            <a:off x="8830605" y="3891775"/>
            <a:ext cx="1554480" cy="1476792"/>
            <a:chOff x="348341" y="3398225"/>
            <a:chExt cx="2699660" cy="1490316"/>
          </a:xfrm>
          <a:solidFill>
            <a:schemeClr val="bg1">
              <a:lumMod val="65000"/>
            </a:schemeClr>
          </a:solidFill>
        </p:grpSpPr>
        <p:sp>
          <p:nvSpPr>
            <p:cNvPr id="69" name="Rectangular Callout 14">
              <a:extLst>
                <a:ext uri="{FF2B5EF4-FFF2-40B4-BE49-F238E27FC236}">
                  <a16:creationId xmlns:a16="http://schemas.microsoft.com/office/drawing/2014/main" id="{FA47D6D3-2266-4F3D-AEAA-D3795E35B976}"/>
                </a:ext>
              </a:extLst>
            </p:cNvPr>
            <p:cNvSpPr/>
            <p:nvPr/>
          </p:nvSpPr>
          <p:spPr>
            <a:xfrm rot="10800000" flipH="1">
              <a:off x="348341" y="3398225"/>
              <a:ext cx="2699660" cy="1490316"/>
            </a:xfrm>
            <a:prstGeom prst="wedgeRectCallout">
              <a:avLst>
                <a:gd name="adj1" fmla="val -21645"/>
                <a:gd name="adj2" fmla="val 61932"/>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all" spc="0" normalizeH="0" baseline="0" noProof="0" dirty="0">
                <a:ln>
                  <a:noFill/>
                </a:ln>
                <a:solidFill>
                  <a:prstClr val="white"/>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17375E6F-59FE-4206-9A5A-0A5049893381}"/>
                </a:ext>
              </a:extLst>
            </p:cNvPr>
            <p:cNvSpPr/>
            <p:nvPr/>
          </p:nvSpPr>
          <p:spPr>
            <a:xfrm>
              <a:off x="415720" y="3452888"/>
              <a:ext cx="2517979" cy="1428737"/>
            </a:xfrm>
            <a:prstGeom prst="rect">
              <a:avLst/>
            </a:prstGeom>
            <a:grp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ms-MY" sz="1600" b="1" i="0" u="none" strike="noStrike" kern="0" cap="all" spc="0" normalizeH="0" baseline="0" noProof="0" dirty="0">
                  <a:ln>
                    <a:noFill/>
                  </a:ln>
                  <a:solidFill>
                    <a:prstClr val="white"/>
                  </a:solidFill>
                  <a:effectLst/>
                  <a:uLnTx/>
                  <a:uFillTx/>
                </a:rPr>
                <a:t>Education</a:t>
              </a:r>
            </a:p>
            <a:p>
              <a:pPr marL="60325" marR="0" lvl="0" indent="-603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s-MY" sz="1400" b="0" i="0" u="none" strike="noStrike" kern="0" cap="none" spc="0" normalizeH="0" baseline="0" noProof="0" dirty="0">
                  <a:ln>
                    <a:noFill/>
                  </a:ln>
                  <a:solidFill>
                    <a:prstClr val="white"/>
                  </a:solidFill>
                  <a:effectLst/>
                  <a:uLnTx/>
                  <a:uFillTx/>
                </a:rPr>
                <a:t>Pre-school</a:t>
              </a:r>
            </a:p>
            <a:p>
              <a:pPr marL="60325" marR="0" lvl="0" indent="-603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s-MY" sz="1400" b="0" i="0" u="none" strike="noStrike" kern="0" cap="none" spc="0" normalizeH="0" baseline="0" noProof="0" dirty="0">
                  <a:ln>
                    <a:noFill/>
                  </a:ln>
                  <a:solidFill>
                    <a:prstClr val="white"/>
                  </a:solidFill>
                  <a:effectLst/>
                  <a:uLnTx/>
                  <a:uFillTx/>
                </a:rPr>
                <a:t>School</a:t>
              </a:r>
            </a:p>
            <a:p>
              <a:pPr marL="60325" marR="0" lvl="0" indent="-603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s-MY" sz="1400" b="0" i="0" u="none" strike="noStrike" kern="0" cap="none" spc="0" normalizeH="0" baseline="0" noProof="0" dirty="0">
                  <a:ln>
                    <a:noFill/>
                  </a:ln>
                  <a:solidFill>
                    <a:prstClr val="white"/>
                  </a:solidFill>
                  <a:effectLst/>
                  <a:uLnTx/>
                  <a:uFillTx/>
                </a:rPr>
                <a:t>University</a:t>
              </a:r>
            </a:p>
            <a:p>
              <a:pPr marL="60325" marR="0" lvl="0" indent="-603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s-MY" sz="1400" b="0" i="0" u="none" strike="noStrike" kern="0" cap="none" spc="0" normalizeH="0" baseline="0" noProof="0" dirty="0">
                  <a:ln>
                    <a:noFill/>
                  </a:ln>
                  <a:solidFill>
                    <a:prstClr val="white"/>
                  </a:solidFill>
                  <a:effectLst/>
                  <a:uLnTx/>
                  <a:uFillTx/>
                </a:rPr>
                <a:t>Sports facility</a:t>
              </a:r>
            </a:p>
            <a:p>
              <a:pPr marL="60325" marR="0" lvl="0" indent="-603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s-MY" sz="1400" b="0" i="0" u="none" strike="noStrike" kern="0" cap="none" spc="0" normalizeH="0" baseline="0" noProof="0" dirty="0">
                  <a:ln>
                    <a:noFill/>
                  </a:ln>
                  <a:solidFill>
                    <a:prstClr val="white"/>
                  </a:solidFill>
                  <a:effectLst/>
                  <a:uLnTx/>
                  <a:uFillTx/>
                </a:rPr>
                <a:t>Religious facility</a:t>
              </a:r>
              <a:endParaRPr kumimoji="0" lang="ms-MY" sz="1600" b="1" i="0" u="none" strike="noStrike" kern="0" cap="all" spc="0" normalizeH="0" baseline="0" noProof="0" dirty="0">
                <a:ln>
                  <a:noFill/>
                </a:ln>
                <a:solidFill>
                  <a:prstClr val="white"/>
                </a:solidFill>
                <a:effectLst/>
                <a:uLnTx/>
                <a:uFillTx/>
              </a:endParaRPr>
            </a:p>
          </p:txBody>
        </p:sp>
      </p:grpSp>
      <p:grpSp>
        <p:nvGrpSpPr>
          <p:cNvPr id="71" name="Group 70">
            <a:extLst>
              <a:ext uri="{FF2B5EF4-FFF2-40B4-BE49-F238E27FC236}">
                <a16:creationId xmlns:a16="http://schemas.microsoft.com/office/drawing/2014/main" id="{22EFC4CA-00EF-44DA-93B7-909E90ADED02}"/>
              </a:ext>
            </a:extLst>
          </p:cNvPr>
          <p:cNvGrpSpPr/>
          <p:nvPr/>
        </p:nvGrpSpPr>
        <p:grpSpPr>
          <a:xfrm>
            <a:off x="10543382" y="3891775"/>
            <a:ext cx="1581498" cy="1231106"/>
            <a:chOff x="301419" y="3398225"/>
            <a:chExt cx="2746582" cy="1242380"/>
          </a:xfrm>
          <a:solidFill>
            <a:schemeClr val="bg1">
              <a:lumMod val="65000"/>
            </a:schemeClr>
          </a:solidFill>
        </p:grpSpPr>
        <p:sp>
          <p:nvSpPr>
            <p:cNvPr id="72" name="Rectangular Callout 14">
              <a:extLst>
                <a:ext uri="{FF2B5EF4-FFF2-40B4-BE49-F238E27FC236}">
                  <a16:creationId xmlns:a16="http://schemas.microsoft.com/office/drawing/2014/main" id="{900210EB-1371-49E1-8FBA-88FF9587A293}"/>
                </a:ext>
              </a:extLst>
            </p:cNvPr>
            <p:cNvSpPr/>
            <p:nvPr/>
          </p:nvSpPr>
          <p:spPr>
            <a:xfrm rot="10800000" flipH="1">
              <a:off x="348341" y="3398225"/>
              <a:ext cx="2699660" cy="862843"/>
            </a:xfrm>
            <a:prstGeom prst="wedgeRectCallout">
              <a:avLst>
                <a:gd name="adj1" fmla="val -21645"/>
                <a:gd name="adj2" fmla="val 72139"/>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all" spc="0" normalizeH="0" baseline="0" noProof="0" dirty="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3134B159-2D33-4B34-84BC-E235D2D7A9C1}"/>
                </a:ext>
              </a:extLst>
            </p:cNvPr>
            <p:cNvSpPr/>
            <p:nvPr/>
          </p:nvSpPr>
          <p:spPr>
            <a:xfrm>
              <a:off x="301419" y="3398225"/>
              <a:ext cx="2746582" cy="1242380"/>
            </a:xfrm>
            <a:prstGeom prst="rect">
              <a:avLst/>
            </a:prstGeom>
            <a:grp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ms-MY" sz="1600" b="1" i="0" u="none" strike="noStrike" kern="0" cap="all" spc="0" normalizeH="0" baseline="0" noProof="0" dirty="0">
                  <a:ln>
                    <a:noFill/>
                  </a:ln>
                  <a:solidFill>
                    <a:prstClr val="white"/>
                  </a:solidFill>
                  <a:effectLst/>
                  <a:uLnTx/>
                  <a:uFillTx/>
                </a:rPr>
                <a:t>Industrial</a:t>
              </a:r>
            </a:p>
            <a:p>
              <a:pPr marL="60325" marR="0" lvl="0" indent="-603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s-MY" sz="1400" b="0" i="0" u="none" strike="noStrike" kern="0" cap="none" spc="0" normalizeH="0" baseline="0" noProof="0" dirty="0">
                  <a:ln>
                    <a:noFill/>
                  </a:ln>
                  <a:solidFill>
                    <a:prstClr val="white"/>
                  </a:solidFill>
                  <a:effectLst/>
                  <a:uLnTx/>
                  <a:uFillTx/>
                </a:rPr>
                <a:t>Warehouse</a:t>
              </a:r>
            </a:p>
            <a:p>
              <a:pPr marL="60325" marR="0" lvl="0" indent="-603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ms-MY" sz="1400" b="0" i="0" u="none" strike="noStrike" kern="0" cap="none" spc="0" normalizeH="0" baseline="0" noProof="0" dirty="0">
                  <a:ln>
                    <a:noFill/>
                  </a:ln>
                  <a:solidFill>
                    <a:prstClr val="white"/>
                  </a:solidFill>
                  <a:effectLst/>
                  <a:uLnTx/>
                  <a:uFillTx/>
                </a:rPr>
                <a:t>Light industrial</a:t>
              </a:r>
            </a:p>
            <a:p>
              <a:pPr marL="0" marR="0" lvl="0" indent="0" defTabSz="914400" eaLnBrk="1" fontAlgn="auto" latinLnBrk="0" hangingPunct="1">
                <a:lnSpc>
                  <a:spcPct val="100000"/>
                </a:lnSpc>
                <a:spcBef>
                  <a:spcPts val="0"/>
                </a:spcBef>
                <a:spcAft>
                  <a:spcPts val="0"/>
                </a:spcAft>
                <a:buClrTx/>
                <a:buSzTx/>
                <a:buFontTx/>
                <a:buNone/>
                <a:tabLst/>
                <a:defRPr/>
              </a:pPr>
              <a:endParaRPr kumimoji="0" lang="ms-MY" sz="1400" b="1" i="0" u="none" strike="noStrike" kern="0" cap="all" spc="0" normalizeH="0" baseline="0" noProof="0" dirty="0">
                <a:ln>
                  <a:noFill/>
                </a:ln>
                <a:solidFill>
                  <a:prstClr val="white"/>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ms-MY" sz="1600" b="1" i="0" u="none" strike="noStrike" kern="0" cap="all" spc="0" normalizeH="0" baseline="0" noProof="0" dirty="0">
                <a:ln>
                  <a:noFill/>
                </a:ln>
                <a:solidFill>
                  <a:prstClr val="white"/>
                </a:solidFill>
                <a:effectLst/>
                <a:uLnTx/>
                <a:uFillTx/>
              </a:endParaRPr>
            </a:p>
          </p:txBody>
        </p:sp>
      </p:grpSp>
      <p:sp>
        <p:nvSpPr>
          <p:cNvPr id="74" name="Oval 73">
            <a:extLst>
              <a:ext uri="{FF2B5EF4-FFF2-40B4-BE49-F238E27FC236}">
                <a16:creationId xmlns:a16="http://schemas.microsoft.com/office/drawing/2014/main" id="{D4E17706-7E54-4F72-BBA2-30A17B768D87}"/>
              </a:ext>
            </a:extLst>
          </p:cNvPr>
          <p:cNvSpPr/>
          <p:nvPr/>
        </p:nvSpPr>
        <p:spPr>
          <a:xfrm>
            <a:off x="3936276" y="3321210"/>
            <a:ext cx="217712" cy="241902"/>
          </a:xfrm>
          <a:prstGeom prst="ellipse">
            <a:avLst/>
          </a:prstGeom>
          <a:solidFill>
            <a:srgbClr val="A5A5A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7CF40D77-84DD-472E-92CB-1983CEF0221F}"/>
              </a:ext>
            </a:extLst>
          </p:cNvPr>
          <p:cNvSpPr/>
          <p:nvPr/>
        </p:nvSpPr>
        <p:spPr>
          <a:xfrm>
            <a:off x="9132682" y="3295504"/>
            <a:ext cx="217712" cy="241902"/>
          </a:xfrm>
          <a:prstGeom prst="ellipse">
            <a:avLst/>
          </a:prstGeom>
          <a:solidFill>
            <a:schemeClr val="bg1">
              <a:lumMod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B75DB032-60B9-46FC-AF55-BE7089BB94F8}"/>
              </a:ext>
            </a:extLst>
          </p:cNvPr>
          <p:cNvSpPr/>
          <p:nvPr/>
        </p:nvSpPr>
        <p:spPr>
          <a:xfrm>
            <a:off x="10897474" y="3295504"/>
            <a:ext cx="217712" cy="241902"/>
          </a:xfrm>
          <a:prstGeom prst="ellipse">
            <a:avLst/>
          </a:prstGeom>
          <a:solidFill>
            <a:schemeClr val="bg1">
              <a:lumMod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7" name="Group 76">
            <a:extLst>
              <a:ext uri="{FF2B5EF4-FFF2-40B4-BE49-F238E27FC236}">
                <a16:creationId xmlns:a16="http://schemas.microsoft.com/office/drawing/2014/main" id="{5F4D5001-E56C-4DF7-9C7E-61A897DFEE28}"/>
              </a:ext>
            </a:extLst>
          </p:cNvPr>
          <p:cNvGrpSpPr/>
          <p:nvPr/>
        </p:nvGrpSpPr>
        <p:grpSpPr>
          <a:xfrm>
            <a:off x="8275601" y="1414056"/>
            <a:ext cx="2699658" cy="1283026"/>
            <a:chOff x="6019799" y="1552279"/>
            <a:chExt cx="2699658" cy="1283026"/>
          </a:xfrm>
          <a:solidFill>
            <a:srgbClr val="389FDF"/>
          </a:solidFill>
        </p:grpSpPr>
        <p:sp>
          <p:nvSpPr>
            <p:cNvPr id="78" name="Rectangular Callout 17">
              <a:extLst>
                <a:ext uri="{FF2B5EF4-FFF2-40B4-BE49-F238E27FC236}">
                  <a16:creationId xmlns:a16="http://schemas.microsoft.com/office/drawing/2014/main" id="{6F727240-E627-4D8F-BDC3-97CB841740FA}"/>
                </a:ext>
              </a:extLst>
            </p:cNvPr>
            <p:cNvSpPr/>
            <p:nvPr/>
          </p:nvSpPr>
          <p:spPr>
            <a:xfrm flipH="1">
              <a:off x="6019799" y="1552279"/>
              <a:ext cx="2699658" cy="1283026"/>
            </a:xfrm>
            <a:prstGeom prst="wedgeRectCallou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FEFF7ECC-F838-4E9E-9642-0462F4CA2AE2}"/>
                </a:ext>
              </a:extLst>
            </p:cNvPr>
            <p:cNvSpPr/>
            <p:nvPr/>
          </p:nvSpPr>
          <p:spPr>
            <a:xfrm>
              <a:off x="6127899" y="1762176"/>
              <a:ext cx="2514600" cy="830997"/>
            </a:xfrm>
            <a:prstGeom prst="rect">
              <a:avLst/>
            </a:prstGeom>
            <a:grpFill/>
          </p:spPr>
          <p:txBody>
            <a:bodyPr wrap="square">
              <a:spAutoFit/>
            </a:bodyPr>
            <a:lstStyle/>
            <a:p>
              <a:pPr marL="0" marR="0" lvl="0" indent="0" algn="ctr" defTabSz="914400" eaLnBrk="1" fontAlgn="auto" latinLnBrk="0" hangingPunct="1">
                <a:lnSpc>
                  <a:spcPct val="100000"/>
                </a:lnSpc>
                <a:spcBef>
                  <a:spcPts val="215"/>
                </a:spcBef>
                <a:spcAft>
                  <a:spcPts val="0"/>
                </a:spcAft>
                <a:buClrTx/>
                <a:buSzTx/>
                <a:buFontTx/>
                <a:buNone/>
                <a:tabLst/>
                <a:defRPr/>
              </a:pPr>
              <a:r>
                <a:rPr kumimoji="0" lang="ms-MY" sz="2400" b="1" i="0" u="none" strike="noStrike" kern="0" cap="all" spc="0" normalizeH="0" baseline="0" noProof="0" dirty="0">
                  <a:ln>
                    <a:noFill/>
                  </a:ln>
                  <a:solidFill>
                    <a:prstClr val="white"/>
                  </a:solidFill>
                  <a:effectLst/>
                  <a:uLnTx/>
                  <a:uFillTx/>
                </a:rPr>
                <a:t>Portfolio certifications</a:t>
              </a:r>
            </a:p>
          </p:txBody>
        </p:sp>
      </p:grpSp>
      <p:grpSp>
        <p:nvGrpSpPr>
          <p:cNvPr id="80" name="Group 79">
            <a:extLst>
              <a:ext uri="{FF2B5EF4-FFF2-40B4-BE49-F238E27FC236}">
                <a16:creationId xmlns:a16="http://schemas.microsoft.com/office/drawing/2014/main" id="{37F008A8-DF71-4493-A5F3-03DC1057550B}"/>
              </a:ext>
            </a:extLst>
          </p:cNvPr>
          <p:cNvGrpSpPr/>
          <p:nvPr/>
        </p:nvGrpSpPr>
        <p:grpSpPr>
          <a:xfrm>
            <a:off x="4852838" y="1414056"/>
            <a:ext cx="2699658" cy="1283026"/>
            <a:chOff x="6019799" y="1552279"/>
            <a:chExt cx="2699658" cy="1283026"/>
          </a:xfrm>
          <a:solidFill>
            <a:srgbClr val="389FDF"/>
          </a:solidFill>
        </p:grpSpPr>
        <p:sp>
          <p:nvSpPr>
            <p:cNvPr id="81" name="Rectangular Callout 17">
              <a:extLst>
                <a:ext uri="{FF2B5EF4-FFF2-40B4-BE49-F238E27FC236}">
                  <a16:creationId xmlns:a16="http://schemas.microsoft.com/office/drawing/2014/main" id="{F04CA965-4304-4FD4-957F-DF135EEFEB42}"/>
                </a:ext>
              </a:extLst>
            </p:cNvPr>
            <p:cNvSpPr/>
            <p:nvPr/>
          </p:nvSpPr>
          <p:spPr>
            <a:xfrm flipH="1">
              <a:off x="6019799" y="1552279"/>
              <a:ext cx="2699658" cy="1283026"/>
            </a:xfrm>
            <a:prstGeom prst="wedgeRectCallou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A06E16ED-D913-4F85-892E-7D85554AAEB9}"/>
                </a:ext>
              </a:extLst>
            </p:cNvPr>
            <p:cNvSpPr/>
            <p:nvPr/>
          </p:nvSpPr>
          <p:spPr>
            <a:xfrm>
              <a:off x="6096000" y="1592052"/>
              <a:ext cx="2514600" cy="1200329"/>
            </a:xfrm>
            <a:prstGeom prst="rect">
              <a:avLst/>
            </a:prstGeom>
            <a:grpFill/>
          </p:spPr>
          <p:txBody>
            <a:bodyPr wrap="square">
              <a:spAutoFit/>
            </a:bodyPr>
            <a:lstStyle/>
            <a:p>
              <a:pPr marL="0" marR="0" lvl="0" indent="0" algn="ctr" defTabSz="914400" eaLnBrk="1" fontAlgn="auto" latinLnBrk="0" hangingPunct="1">
                <a:lnSpc>
                  <a:spcPct val="100000"/>
                </a:lnSpc>
                <a:spcBef>
                  <a:spcPts val="215"/>
                </a:spcBef>
                <a:spcAft>
                  <a:spcPts val="0"/>
                </a:spcAft>
                <a:buClrTx/>
                <a:buSzTx/>
                <a:buFontTx/>
                <a:buNone/>
                <a:tabLst/>
                <a:defRPr/>
              </a:pPr>
              <a:r>
                <a:rPr kumimoji="0" lang="ms-MY" sz="2400" b="1" i="0" u="none" strike="noStrike" kern="0" cap="all" spc="0" normalizeH="0" baseline="0" noProof="0" dirty="0">
                  <a:ln>
                    <a:noFill/>
                  </a:ln>
                  <a:solidFill>
                    <a:prstClr val="white"/>
                  </a:solidFill>
                  <a:effectLst/>
                  <a:uLnTx/>
                  <a:uFillTx/>
                </a:rPr>
                <a:t>Existing Buildings &amp; refurbishments</a:t>
              </a:r>
            </a:p>
          </p:txBody>
        </p:sp>
      </p:grpSp>
    </p:spTree>
    <p:extLst>
      <p:ext uri="{BB962C8B-B14F-4D97-AF65-F5344CB8AC3E}">
        <p14:creationId xmlns:p14="http://schemas.microsoft.com/office/powerpoint/2010/main" val="3634409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p:cNvSpPr>
            <a:spLocks noGrp="1"/>
          </p:cNvSpPr>
          <p:nvPr>
            <p:ph idx="1"/>
          </p:nvPr>
        </p:nvSpPr>
        <p:spPr>
          <a:xfrm>
            <a:off x="1464570" y="291873"/>
            <a:ext cx="9143999" cy="1774872"/>
          </a:xfrm>
        </p:spPr>
        <p:txBody>
          <a:bodyPr>
            <a:normAutofit/>
          </a:bodyPr>
          <a:lstStyle/>
          <a:p>
            <a:pPr marL="0" indent="0" algn="ctr" fontAlgn="base">
              <a:spcBef>
                <a:spcPts val="0"/>
              </a:spcBef>
              <a:buNone/>
            </a:pPr>
            <a:r>
              <a:rPr lang="en-US" cap="all">
                <a:solidFill>
                  <a:schemeClr val="bg1">
                    <a:lumMod val="50000"/>
                  </a:schemeClr>
                </a:solidFill>
              </a:rPr>
              <a:t>THE edge STANDARD Focuses on THREE CATEGORIES OF </a:t>
            </a:r>
            <a:r>
              <a:rPr lang="en-US" b="1" cap="all">
                <a:solidFill>
                  <a:schemeClr val="bg1">
                    <a:lumMod val="50000"/>
                  </a:schemeClr>
                </a:solidFill>
              </a:rPr>
              <a:t>resource efficiency</a:t>
            </a:r>
          </a:p>
          <a:p>
            <a:pPr marL="0" indent="0" algn="ctr" fontAlgn="base">
              <a:spcBef>
                <a:spcPts val="0"/>
              </a:spcBef>
              <a:buNone/>
            </a:pPr>
            <a:r>
              <a:rPr lang="en-US" cap="all">
                <a:solidFill>
                  <a:schemeClr val="bg1">
                    <a:lumMod val="50000"/>
                  </a:schemeClr>
                </a:solidFill>
              </a:rPr>
              <a:t>________</a:t>
            </a:r>
            <a:endParaRPr lang="en-US">
              <a:solidFill>
                <a:schemeClr val="bg1">
                  <a:lumMod val="50000"/>
                </a:schemeClr>
              </a:solidFill>
            </a:endParaRPr>
          </a:p>
        </p:txBody>
      </p:sp>
      <p:grpSp>
        <p:nvGrpSpPr>
          <p:cNvPr id="22" name="Group 21">
            <a:extLst>
              <a:ext uri="{FF2B5EF4-FFF2-40B4-BE49-F238E27FC236}">
                <a16:creationId xmlns:a16="http://schemas.microsoft.com/office/drawing/2014/main" id="{6B5002AE-CB28-429A-9916-5068178BC0A2}"/>
              </a:ext>
            </a:extLst>
          </p:cNvPr>
          <p:cNvGrpSpPr/>
          <p:nvPr/>
        </p:nvGrpSpPr>
        <p:grpSpPr>
          <a:xfrm>
            <a:off x="5212902" y="2552593"/>
            <a:ext cx="1704579" cy="1676400"/>
            <a:chOff x="6232872" y="4173435"/>
            <a:chExt cx="1704579" cy="1676400"/>
          </a:xfrm>
        </p:grpSpPr>
        <p:sp>
          <p:nvSpPr>
            <p:cNvPr id="24" name="Oval 23">
              <a:extLst>
                <a:ext uri="{FF2B5EF4-FFF2-40B4-BE49-F238E27FC236}">
                  <a16:creationId xmlns:a16="http://schemas.microsoft.com/office/drawing/2014/main" id="{9F20B36C-E47E-4906-8863-984CB9B2400F}"/>
                </a:ext>
              </a:extLst>
            </p:cNvPr>
            <p:cNvSpPr/>
            <p:nvPr/>
          </p:nvSpPr>
          <p:spPr>
            <a:xfrm>
              <a:off x="6232872" y="4173435"/>
              <a:ext cx="1676400" cy="1676400"/>
            </a:xfrm>
            <a:prstGeom prst="ellipse">
              <a:avLst/>
            </a:prstGeom>
            <a:solidFill>
              <a:srgbClr val="7F7F7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5695750-81AE-4688-A614-70D0717D6245}"/>
                </a:ext>
              </a:extLst>
            </p:cNvPr>
            <p:cNvSpPr txBox="1"/>
            <p:nvPr/>
          </p:nvSpPr>
          <p:spPr>
            <a:xfrm>
              <a:off x="6357381" y="4244196"/>
              <a:ext cx="1330814" cy="1015663"/>
            </a:xfrm>
            <a:prstGeom prst="rect">
              <a:avLst/>
            </a:prstGeom>
            <a:noFill/>
          </p:spPr>
          <p:txBody>
            <a:bodyPr wrap="none" rtlCol="0">
              <a:spAutoFit/>
            </a:bodyPr>
            <a:lstStyle/>
            <a:p>
              <a:r>
                <a:rPr lang="en-US" sz="6000" b="1">
                  <a:solidFill>
                    <a:schemeClr val="bg1"/>
                  </a:solidFill>
                </a:rPr>
                <a:t>20</a:t>
              </a:r>
              <a:r>
                <a:rPr lang="en-US" sz="4000" b="1">
                  <a:solidFill>
                    <a:schemeClr val="bg1"/>
                  </a:solidFill>
                </a:rPr>
                <a:t>%</a:t>
              </a:r>
            </a:p>
          </p:txBody>
        </p:sp>
        <p:sp>
          <p:nvSpPr>
            <p:cNvPr id="26" name="Rectangle 25">
              <a:extLst>
                <a:ext uri="{FF2B5EF4-FFF2-40B4-BE49-F238E27FC236}">
                  <a16:creationId xmlns:a16="http://schemas.microsoft.com/office/drawing/2014/main" id="{36035E64-3827-4050-8F98-AEC4F439EF52}"/>
                </a:ext>
              </a:extLst>
            </p:cNvPr>
            <p:cNvSpPr/>
            <p:nvPr/>
          </p:nvSpPr>
          <p:spPr>
            <a:xfrm>
              <a:off x="6342141" y="4943118"/>
              <a:ext cx="1595310" cy="461665"/>
            </a:xfrm>
            <a:prstGeom prst="rect">
              <a:avLst/>
            </a:prstGeom>
            <a:noFill/>
          </p:spPr>
          <p:txBody>
            <a:bodyPr wrap="none" lIns="91440" tIns="45720" rIns="91440" bIns="45720">
              <a:spAutoFit/>
            </a:bodyPr>
            <a:lstStyle/>
            <a:p>
              <a:pPr algn="ctr"/>
              <a:r>
                <a:rPr lang="en-US" sz="2400" b="0" cap="none" spc="0">
                  <a:ln w="18415" cmpd="sng">
                    <a:solidFill>
                      <a:srgbClr val="FFFFFF"/>
                    </a:solidFill>
                    <a:prstDash val="solid"/>
                  </a:ln>
                  <a:solidFill>
                    <a:srgbClr val="FFFFFF"/>
                  </a:solidFill>
                  <a:effectLst>
                    <a:outerShdw blurRad="63500" dir="3600000" algn="tl" rotWithShape="0">
                      <a:srgbClr val="000000">
                        <a:alpha val="70000"/>
                      </a:srgbClr>
                    </a:outerShdw>
                  </a:effectLst>
                </a:rPr>
                <a:t>MATERIALS</a:t>
              </a:r>
            </a:p>
          </p:txBody>
        </p:sp>
      </p:grpSp>
      <p:grpSp>
        <p:nvGrpSpPr>
          <p:cNvPr id="27" name="Group 26">
            <a:extLst>
              <a:ext uri="{FF2B5EF4-FFF2-40B4-BE49-F238E27FC236}">
                <a16:creationId xmlns:a16="http://schemas.microsoft.com/office/drawing/2014/main" id="{0B34320E-4328-4995-AFD1-095E762E573F}"/>
              </a:ext>
            </a:extLst>
          </p:cNvPr>
          <p:cNvGrpSpPr/>
          <p:nvPr/>
        </p:nvGrpSpPr>
        <p:grpSpPr>
          <a:xfrm>
            <a:off x="5206736" y="2551710"/>
            <a:ext cx="1676400" cy="1676400"/>
            <a:chOff x="1163224" y="4325835"/>
            <a:chExt cx="1676400" cy="1676400"/>
          </a:xfrm>
        </p:grpSpPr>
        <p:sp>
          <p:nvSpPr>
            <p:cNvPr id="36" name="Oval 35">
              <a:extLst>
                <a:ext uri="{FF2B5EF4-FFF2-40B4-BE49-F238E27FC236}">
                  <a16:creationId xmlns:a16="http://schemas.microsoft.com/office/drawing/2014/main" id="{54BFB379-FA8D-4454-923E-FB9D6B3E62FC}"/>
                </a:ext>
              </a:extLst>
            </p:cNvPr>
            <p:cNvSpPr/>
            <p:nvPr/>
          </p:nvSpPr>
          <p:spPr>
            <a:xfrm>
              <a:off x="1163224" y="4325835"/>
              <a:ext cx="1676400" cy="1676400"/>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63D13A1-EC5D-42D0-BC8A-29932D858272}"/>
                </a:ext>
              </a:extLst>
            </p:cNvPr>
            <p:cNvSpPr txBox="1"/>
            <p:nvPr/>
          </p:nvSpPr>
          <p:spPr>
            <a:xfrm>
              <a:off x="1414903" y="4419600"/>
              <a:ext cx="1330814" cy="1015663"/>
            </a:xfrm>
            <a:prstGeom prst="rect">
              <a:avLst/>
            </a:prstGeom>
            <a:noFill/>
          </p:spPr>
          <p:txBody>
            <a:bodyPr wrap="none" rtlCol="0">
              <a:spAutoFit/>
            </a:bodyPr>
            <a:lstStyle/>
            <a:p>
              <a:r>
                <a:rPr lang="en-US" sz="6000" b="1">
                  <a:solidFill>
                    <a:schemeClr val="bg1"/>
                  </a:solidFill>
                </a:rPr>
                <a:t>20</a:t>
              </a:r>
              <a:r>
                <a:rPr lang="en-US" sz="4000" b="1">
                  <a:solidFill>
                    <a:schemeClr val="bg1"/>
                  </a:solidFill>
                </a:rPr>
                <a:t>%</a:t>
              </a:r>
            </a:p>
          </p:txBody>
        </p:sp>
        <p:sp>
          <p:nvSpPr>
            <p:cNvPr id="38" name="Rectangle 37">
              <a:extLst>
                <a:ext uri="{FF2B5EF4-FFF2-40B4-BE49-F238E27FC236}">
                  <a16:creationId xmlns:a16="http://schemas.microsoft.com/office/drawing/2014/main" id="{B51F2DBE-CD7F-42D1-B094-AE648039A111}"/>
                </a:ext>
              </a:extLst>
            </p:cNvPr>
            <p:cNvSpPr/>
            <p:nvPr/>
          </p:nvSpPr>
          <p:spPr>
            <a:xfrm>
              <a:off x="1447304" y="5114569"/>
              <a:ext cx="1188787" cy="461665"/>
            </a:xfrm>
            <a:prstGeom prst="rect">
              <a:avLst/>
            </a:prstGeom>
            <a:noFill/>
          </p:spPr>
          <p:txBody>
            <a:bodyPr wrap="none" lIns="91440" tIns="45720" rIns="91440" bIns="45720">
              <a:spAutoFit/>
            </a:bodyPr>
            <a:lstStyle/>
            <a:p>
              <a:pPr algn="ctr"/>
              <a:r>
                <a:rPr lang="en-US" sz="2400" b="0" cap="none" spc="0">
                  <a:ln w="18415" cmpd="sng">
                    <a:solidFill>
                      <a:srgbClr val="FFFFFF"/>
                    </a:solidFill>
                    <a:prstDash val="solid"/>
                  </a:ln>
                  <a:solidFill>
                    <a:srgbClr val="FFFFFF"/>
                  </a:solidFill>
                  <a:effectLst>
                    <a:outerShdw blurRad="63500" dir="3600000" algn="tl" rotWithShape="0">
                      <a:srgbClr val="000000">
                        <a:alpha val="70000"/>
                      </a:srgbClr>
                    </a:outerShdw>
                  </a:effectLst>
                </a:rPr>
                <a:t>ENERGY</a:t>
              </a:r>
            </a:p>
          </p:txBody>
        </p:sp>
      </p:grpSp>
      <p:grpSp>
        <p:nvGrpSpPr>
          <p:cNvPr id="39" name="Group 38">
            <a:extLst>
              <a:ext uri="{FF2B5EF4-FFF2-40B4-BE49-F238E27FC236}">
                <a16:creationId xmlns:a16="http://schemas.microsoft.com/office/drawing/2014/main" id="{175C08A4-DD15-43A6-A733-E141F3F9F38E}"/>
              </a:ext>
            </a:extLst>
          </p:cNvPr>
          <p:cNvGrpSpPr/>
          <p:nvPr/>
        </p:nvGrpSpPr>
        <p:grpSpPr>
          <a:xfrm>
            <a:off x="5205636" y="2542691"/>
            <a:ext cx="1676400" cy="1676400"/>
            <a:chOff x="3674014" y="5144668"/>
            <a:chExt cx="1676400" cy="1676400"/>
          </a:xfrm>
        </p:grpSpPr>
        <p:sp>
          <p:nvSpPr>
            <p:cNvPr id="41" name="Oval 40">
              <a:extLst>
                <a:ext uri="{FF2B5EF4-FFF2-40B4-BE49-F238E27FC236}">
                  <a16:creationId xmlns:a16="http://schemas.microsoft.com/office/drawing/2014/main" id="{B032FD1F-4C25-4F1C-AE38-DB4903F5ABDE}"/>
                </a:ext>
              </a:extLst>
            </p:cNvPr>
            <p:cNvSpPr/>
            <p:nvPr/>
          </p:nvSpPr>
          <p:spPr>
            <a:xfrm>
              <a:off x="3674014" y="5144668"/>
              <a:ext cx="1676400" cy="1676400"/>
            </a:xfrm>
            <a:prstGeom prst="ellipse">
              <a:avLst/>
            </a:prstGeom>
            <a:solidFill>
              <a:srgbClr val="389FD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84F97E84-69CF-406B-96D5-4D0018FCC3B1}"/>
                </a:ext>
              </a:extLst>
            </p:cNvPr>
            <p:cNvSpPr txBox="1"/>
            <p:nvPr/>
          </p:nvSpPr>
          <p:spPr>
            <a:xfrm>
              <a:off x="3891065" y="5223874"/>
              <a:ext cx="1330814" cy="1015663"/>
            </a:xfrm>
            <a:prstGeom prst="rect">
              <a:avLst/>
            </a:prstGeom>
            <a:noFill/>
          </p:spPr>
          <p:txBody>
            <a:bodyPr wrap="none" rtlCol="0">
              <a:spAutoFit/>
            </a:bodyPr>
            <a:lstStyle/>
            <a:p>
              <a:r>
                <a:rPr lang="en-US" sz="6000" b="1">
                  <a:solidFill>
                    <a:schemeClr val="bg1"/>
                  </a:solidFill>
                </a:rPr>
                <a:t>20</a:t>
              </a:r>
              <a:r>
                <a:rPr lang="en-US" sz="4000" b="1">
                  <a:solidFill>
                    <a:schemeClr val="bg1"/>
                  </a:solidFill>
                </a:rPr>
                <a:t>%</a:t>
              </a:r>
            </a:p>
          </p:txBody>
        </p:sp>
        <p:sp>
          <p:nvSpPr>
            <p:cNvPr id="43" name="Rectangle 42">
              <a:extLst>
                <a:ext uri="{FF2B5EF4-FFF2-40B4-BE49-F238E27FC236}">
                  <a16:creationId xmlns:a16="http://schemas.microsoft.com/office/drawing/2014/main" id="{33B3ADB0-2472-4D7C-8B00-3DE770F7F5C1}"/>
                </a:ext>
              </a:extLst>
            </p:cNvPr>
            <p:cNvSpPr/>
            <p:nvPr/>
          </p:nvSpPr>
          <p:spPr>
            <a:xfrm>
              <a:off x="3932385" y="5978845"/>
              <a:ext cx="1066767" cy="461665"/>
            </a:xfrm>
            <a:prstGeom prst="rect">
              <a:avLst/>
            </a:prstGeom>
            <a:noFill/>
          </p:spPr>
          <p:txBody>
            <a:bodyPr wrap="none" lIns="91440" tIns="45720" rIns="91440" bIns="45720">
              <a:spAutoFit/>
            </a:bodyPr>
            <a:lstStyle/>
            <a:p>
              <a:pPr algn="ctr"/>
              <a:r>
                <a:rPr lang="en-US" sz="2400" b="0" cap="none" spc="0">
                  <a:ln w="18415" cmpd="sng">
                    <a:solidFill>
                      <a:srgbClr val="FFFFFF"/>
                    </a:solidFill>
                    <a:prstDash val="solid"/>
                  </a:ln>
                  <a:solidFill>
                    <a:srgbClr val="FFFFFF"/>
                  </a:solidFill>
                  <a:effectLst>
                    <a:outerShdw blurRad="63500" dir="3600000" algn="tl" rotWithShape="0">
                      <a:srgbClr val="000000">
                        <a:alpha val="70000"/>
                      </a:srgbClr>
                    </a:outerShdw>
                  </a:effectLst>
                </a:rPr>
                <a:t>WATER</a:t>
              </a:r>
            </a:p>
          </p:txBody>
        </p:sp>
      </p:grpSp>
      <p:sp>
        <p:nvSpPr>
          <p:cNvPr id="44" name="Oval 43">
            <a:extLst>
              <a:ext uri="{FF2B5EF4-FFF2-40B4-BE49-F238E27FC236}">
                <a16:creationId xmlns:a16="http://schemas.microsoft.com/office/drawing/2014/main" id="{19859A25-D07A-4A23-B5F9-BEA159B765B9}"/>
              </a:ext>
            </a:extLst>
          </p:cNvPr>
          <p:cNvSpPr/>
          <p:nvPr/>
        </p:nvSpPr>
        <p:spPr>
          <a:xfrm>
            <a:off x="4968763" y="2307426"/>
            <a:ext cx="2152346" cy="2152346"/>
          </a:xfrm>
          <a:prstGeom prst="ellipse">
            <a:avLst/>
          </a:prstGeom>
          <a:gradFill flip="none" rotWithShape="1">
            <a:gsLst>
              <a:gs pos="41000">
                <a:srgbClr val="92D050">
                  <a:shade val="30000"/>
                  <a:satMod val="115000"/>
                </a:srgbClr>
              </a:gs>
              <a:gs pos="63000">
                <a:srgbClr val="92D050">
                  <a:shade val="67500"/>
                  <a:satMod val="115000"/>
                </a:srgbClr>
              </a:gs>
              <a:gs pos="100000">
                <a:srgbClr val="92D050">
                  <a:shade val="100000"/>
                  <a:satMod val="115000"/>
                </a:srgbClr>
              </a:gs>
            </a:gsLst>
            <a:path path="circle">
              <a:fillToRect l="50000" t="50000" r="50000" b="50000"/>
            </a:path>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cap="all"/>
              <a:t>20%</a:t>
            </a:r>
            <a:endParaRPr lang="en-US" sz="6000" b="1"/>
          </a:p>
        </p:txBody>
      </p:sp>
      <p:sp>
        <p:nvSpPr>
          <p:cNvPr id="45" name="Oval 44">
            <a:extLst>
              <a:ext uri="{FF2B5EF4-FFF2-40B4-BE49-F238E27FC236}">
                <a16:creationId xmlns:a16="http://schemas.microsoft.com/office/drawing/2014/main" id="{8A476F05-C47E-442A-9D7A-30CF799206E9}"/>
              </a:ext>
            </a:extLst>
          </p:cNvPr>
          <p:cNvSpPr/>
          <p:nvPr/>
        </p:nvSpPr>
        <p:spPr>
          <a:xfrm>
            <a:off x="5198370" y="2542691"/>
            <a:ext cx="1676400" cy="1676400"/>
          </a:xfrm>
          <a:prstGeom prst="ellipse">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46" name="TextBox 45">
            <a:extLst>
              <a:ext uri="{FF2B5EF4-FFF2-40B4-BE49-F238E27FC236}">
                <a16:creationId xmlns:a16="http://schemas.microsoft.com/office/drawing/2014/main" id="{391E4D82-EEDA-4ECC-80BF-95B9758192E1}"/>
              </a:ext>
            </a:extLst>
          </p:cNvPr>
          <p:cNvSpPr txBox="1"/>
          <p:nvPr/>
        </p:nvSpPr>
        <p:spPr>
          <a:xfrm>
            <a:off x="5466184" y="2838472"/>
            <a:ext cx="1330814" cy="1015663"/>
          </a:xfrm>
          <a:prstGeom prst="rect">
            <a:avLst/>
          </a:prstGeom>
          <a:noFill/>
        </p:spPr>
        <p:txBody>
          <a:bodyPr wrap="none" rtlCol="0">
            <a:spAutoFit/>
          </a:bodyPr>
          <a:lstStyle/>
          <a:p>
            <a:r>
              <a:rPr lang="en-US" sz="6000" b="1">
                <a:solidFill>
                  <a:schemeClr val="bg1"/>
                </a:solidFill>
              </a:rPr>
              <a:t>20</a:t>
            </a:r>
            <a:r>
              <a:rPr lang="en-US" sz="4000" b="1">
                <a:solidFill>
                  <a:schemeClr val="bg1"/>
                </a:solidFill>
              </a:rPr>
              <a:t>%</a:t>
            </a:r>
          </a:p>
        </p:txBody>
      </p:sp>
      <p:grpSp>
        <p:nvGrpSpPr>
          <p:cNvPr id="47" name="Group 46">
            <a:extLst>
              <a:ext uri="{FF2B5EF4-FFF2-40B4-BE49-F238E27FC236}">
                <a16:creationId xmlns:a16="http://schemas.microsoft.com/office/drawing/2014/main" id="{EC98DBF8-F285-4FE7-90AE-8CEC6C0C6556}"/>
              </a:ext>
            </a:extLst>
          </p:cNvPr>
          <p:cNvGrpSpPr/>
          <p:nvPr/>
        </p:nvGrpSpPr>
        <p:grpSpPr>
          <a:xfrm>
            <a:off x="3436706" y="3714106"/>
            <a:ext cx="5545248" cy="1056325"/>
            <a:chOff x="1916160" y="4034710"/>
            <a:chExt cx="5545248" cy="1070750"/>
          </a:xfrm>
        </p:grpSpPr>
        <p:cxnSp>
          <p:nvCxnSpPr>
            <p:cNvPr id="48" name="Straight Connector 47">
              <a:extLst>
                <a:ext uri="{FF2B5EF4-FFF2-40B4-BE49-F238E27FC236}">
                  <a16:creationId xmlns:a16="http://schemas.microsoft.com/office/drawing/2014/main" id="{7CA5E877-31BB-44AE-8D06-67AB01AE04E7}"/>
                </a:ext>
              </a:extLst>
            </p:cNvPr>
            <p:cNvCxnSpPr>
              <a:cxnSpLocks/>
            </p:cNvCxnSpPr>
            <p:nvPr/>
          </p:nvCxnSpPr>
          <p:spPr>
            <a:xfrm flipH="1">
              <a:off x="1916160" y="4123915"/>
              <a:ext cx="1633006" cy="666644"/>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4722CBE-F27A-4A9A-85A9-B9C9CFF1F349}"/>
                </a:ext>
              </a:extLst>
            </p:cNvPr>
            <p:cNvCxnSpPr>
              <a:cxnSpLocks/>
            </p:cNvCxnSpPr>
            <p:nvPr/>
          </p:nvCxnSpPr>
          <p:spPr>
            <a:xfrm>
              <a:off x="5538771" y="4034710"/>
              <a:ext cx="1922637" cy="6466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E2031CD-6C32-495C-92F6-A608DB7633A7}"/>
                </a:ext>
              </a:extLst>
            </p:cNvPr>
            <p:cNvCxnSpPr>
              <a:cxnSpLocks/>
              <a:endCxn id="44" idx="4"/>
            </p:cNvCxnSpPr>
            <p:nvPr/>
          </p:nvCxnSpPr>
          <p:spPr>
            <a:xfrm flipV="1">
              <a:off x="4523290" y="4790560"/>
              <a:ext cx="1100" cy="31490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pic>
        <p:nvPicPr>
          <p:cNvPr id="28" name="Picture 27">
            <a:extLst>
              <a:ext uri="{FF2B5EF4-FFF2-40B4-BE49-F238E27FC236}">
                <a16:creationId xmlns:a16="http://schemas.microsoft.com/office/drawing/2014/main" id="{43371A02-077C-4FBB-BA78-B722F4913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sp>
        <p:nvSpPr>
          <p:cNvPr id="29" name="TextBox 28">
            <a:extLst>
              <a:ext uri="{FF2B5EF4-FFF2-40B4-BE49-F238E27FC236}">
                <a16:creationId xmlns:a16="http://schemas.microsoft.com/office/drawing/2014/main" id="{50BC7A46-7460-4734-8CF0-474938B535DF}"/>
              </a:ext>
            </a:extLst>
          </p:cNvPr>
          <p:cNvSpPr txBox="1"/>
          <p:nvPr/>
        </p:nvSpPr>
        <p:spPr>
          <a:xfrm>
            <a:off x="0" y="6533147"/>
            <a:ext cx="4403558" cy="307777"/>
          </a:xfrm>
          <a:prstGeom prst="rect">
            <a:avLst/>
          </a:prstGeom>
          <a:noFill/>
        </p:spPr>
        <p:txBody>
          <a:bodyPr wrap="square" rtlCol="0">
            <a:spAutoFit/>
          </a:bodyPr>
          <a:lstStyle/>
          <a:p>
            <a:r>
              <a:rPr lang="en-US" sz="1400" dirty="0">
                <a:solidFill>
                  <a:schemeClr val="bg1">
                    <a:lumMod val="50000"/>
                  </a:schemeClr>
                </a:solidFill>
              </a:rPr>
              <a:t>Further resource: </a:t>
            </a:r>
            <a:r>
              <a:rPr lang="en-US" sz="1400" dirty="0">
                <a:solidFill>
                  <a:schemeClr val="bg1">
                    <a:lumMod val="50000"/>
                  </a:schemeClr>
                </a:solidFill>
                <a:hlinkClick r:id="rId4"/>
              </a:rPr>
              <a:t>EDGE Methodology</a:t>
            </a:r>
            <a:endParaRPr lang="en-US" sz="1400" dirty="0">
              <a:solidFill>
                <a:schemeClr val="bg1">
                  <a:lumMod val="50000"/>
                </a:schemeClr>
              </a:solidFill>
            </a:endParaRPr>
          </a:p>
        </p:txBody>
      </p:sp>
    </p:spTree>
    <p:extLst>
      <p:ext uri="{BB962C8B-B14F-4D97-AF65-F5344CB8AC3E}">
        <p14:creationId xmlns:p14="http://schemas.microsoft.com/office/powerpoint/2010/main" val="349668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16667E-6 -4.44444E-6 L 0.28632 0.16598 " pathEditMode="relative" rAng="0" ptsTypes="AA">
                                      <p:cBhvr>
                                        <p:cTn id="6" dur="2000" fill="hold"/>
                                        <p:tgtEl>
                                          <p:spTgt spid="22"/>
                                        </p:tgtEl>
                                        <p:attrNameLst>
                                          <p:attrName>ppt_x</p:attrName>
                                          <p:attrName>ppt_y</p:attrName>
                                        </p:attrNameLst>
                                      </p:cBhvr>
                                      <p:rCtr x="14310" y="8287"/>
                                    </p:animMotion>
                                  </p:childTnLst>
                                </p:cTn>
                              </p:par>
                              <p:par>
                                <p:cTn id="7" presetID="42" presetClass="path" presetSubtype="0" accel="50000" decel="50000" fill="hold" nodeType="withEffect">
                                  <p:stCondLst>
                                    <p:cond delay="0"/>
                                  </p:stCondLst>
                                  <p:childTnLst>
                                    <p:animMotion origin="layout" path="M -3.125E-6 4.44444E-6 L 0.00091 0.32476 " pathEditMode="relative" rAng="0" ptsTypes="AA">
                                      <p:cBhvr>
                                        <p:cTn id="8" dur="2000" fill="hold"/>
                                        <p:tgtEl>
                                          <p:spTgt spid="39"/>
                                        </p:tgtEl>
                                        <p:attrNameLst>
                                          <p:attrName>ppt_x</p:attrName>
                                          <p:attrName>ppt_y</p:attrName>
                                        </p:attrNameLst>
                                      </p:cBhvr>
                                      <p:rCtr x="39" y="16227"/>
                                    </p:animMotion>
                                  </p:childTnLst>
                                </p:cTn>
                              </p:par>
                              <p:par>
                                <p:cTn id="9" presetID="42" presetClass="path" presetSubtype="0" accel="50000" decel="50000" fill="hold" nodeType="withEffect">
                                  <p:stCondLst>
                                    <p:cond delay="0"/>
                                  </p:stCondLst>
                                  <p:childTnLst>
                                    <p:animMotion origin="layout" path="M -3.33333E-6 -2.96296E-6 L -0.27409 0.19769 " pathEditMode="relative" rAng="0" ptsTypes="AA">
                                      <p:cBhvr>
                                        <p:cTn id="10" dur="2000" fill="hold"/>
                                        <p:tgtEl>
                                          <p:spTgt spid="27"/>
                                        </p:tgtEl>
                                        <p:attrNameLst>
                                          <p:attrName>ppt_x</p:attrName>
                                          <p:attrName>ppt_y</p:attrName>
                                        </p:attrNameLst>
                                      </p:cBhvr>
                                      <p:rCtr x="-13711" y="9884"/>
                                    </p:animMotion>
                                  </p:childTnLst>
                                </p:cTn>
                              </p:par>
                            </p:childTnLst>
                          </p:cTn>
                        </p:par>
                        <p:par>
                          <p:cTn id="11" fill="hold">
                            <p:stCondLst>
                              <p:cond delay="2000"/>
                            </p:stCondLst>
                            <p:childTnLst>
                              <p:par>
                                <p:cTn id="12" presetID="1" presetClass="entr" presetSubtype="0" fill="hold" nodeType="afterEffect">
                                  <p:stCondLst>
                                    <p:cond delay="0"/>
                                  </p:stCondLst>
                                  <p:childTnLst>
                                    <p:set>
                                      <p:cBhvr>
                                        <p:cTn id="13"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439EA-C8F9-4502-9255-0935921DD137}"/>
              </a:ext>
            </a:extLst>
          </p:cNvPr>
          <p:cNvSpPr>
            <a:spLocks noGrp="1"/>
          </p:cNvSpPr>
          <p:nvPr>
            <p:ph type="title"/>
          </p:nvPr>
        </p:nvSpPr>
        <p:spPr>
          <a:xfrm>
            <a:off x="838200" y="277594"/>
            <a:ext cx="10515600" cy="1226354"/>
          </a:xfrm>
        </p:spPr>
        <p:txBody>
          <a:bodyPr>
            <a:noAutofit/>
          </a:bodyPr>
          <a:lstStyle/>
          <a:p>
            <a:pPr fontAlgn="base">
              <a:spcBef>
                <a:spcPts val="0"/>
              </a:spcBef>
            </a:pPr>
            <a:r>
              <a:rPr lang="en-US" dirty="0"/>
              <a:t>there are </a:t>
            </a:r>
            <a:r>
              <a:rPr lang="en-US" b="1" dirty="0"/>
              <a:t>three ways to certify</a:t>
            </a:r>
            <a:r>
              <a:rPr lang="en-US" dirty="0"/>
              <a:t>. Reach at least 20% savings in water and materials, then choose Your energy savings.</a:t>
            </a:r>
            <a:br>
              <a:rPr lang="en-US" b="1" dirty="0"/>
            </a:br>
            <a:r>
              <a:rPr lang="en-US" dirty="0"/>
              <a:t>________</a:t>
            </a:r>
          </a:p>
        </p:txBody>
      </p:sp>
      <p:sp>
        <p:nvSpPr>
          <p:cNvPr id="4" name="Rectangle 3">
            <a:extLst>
              <a:ext uri="{FF2B5EF4-FFF2-40B4-BE49-F238E27FC236}">
                <a16:creationId xmlns:a16="http://schemas.microsoft.com/office/drawing/2014/main" id="{C726F2E8-10B4-454B-9ED7-D23EB5397473}"/>
              </a:ext>
            </a:extLst>
          </p:cNvPr>
          <p:cNvSpPr/>
          <p:nvPr/>
        </p:nvSpPr>
        <p:spPr>
          <a:xfrm>
            <a:off x="0" y="1868770"/>
            <a:ext cx="12192000" cy="41698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39EF8AC-C61E-49FC-BEAA-3EBB1BF74837}"/>
              </a:ext>
            </a:extLst>
          </p:cNvPr>
          <p:cNvPicPr>
            <a:picLocks noChangeAspect="1"/>
          </p:cNvPicPr>
          <p:nvPr/>
        </p:nvPicPr>
        <p:blipFill rotWithShape="1">
          <a:blip r:embed="rId3"/>
          <a:srcRect t="27100"/>
          <a:stretch/>
        </p:blipFill>
        <p:spPr>
          <a:xfrm>
            <a:off x="0" y="2161308"/>
            <a:ext cx="12192000" cy="4035579"/>
          </a:xfrm>
          <a:prstGeom prst="rect">
            <a:avLst/>
          </a:prstGeom>
        </p:spPr>
      </p:pic>
    </p:spTree>
    <p:extLst>
      <p:ext uri="{BB962C8B-B14F-4D97-AF65-F5344CB8AC3E}">
        <p14:creationId xmlns:p14="http://schemas.microsoft.com/office/powerpoint/2010/main" val="28193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ontent Placeholder 2">
            <a:extLst>
              <a:ext uri="{FF2B5EF4-FFF2-40B4-BE49-F238E27FC236}">
                <a16:creationId xmlns:a16="http://schemas.microsoft.com/office/drawing/2014/main" id="{DB41BEE8-4E8A-44F2-8BCB-8C080CE03B58}"/>
              </a:ext>
            </a:extLst>
          </p:cNvPr>
          <p:cNvSpPr>
            <a:spLocks noGrp="1"/>
          </p:cNvSpPr>
          <p:nvPr>
            <p:ph idx="1"/>
          </p:nvPr>
        </p:nvSpPr>
        <p:spPr>
          <a:xfrm>
            <a:off x="558801" y="206328"/>
            <a:ext cx="10911840" cy="1774872"/>
          </a:xfrm>
        </p:spPr>
        <p:txBody>
          <a:bodyPr>
            <a:normAutofit/>
          </a:bodyPr>
          <a:lstStyle/>
          <a:p>
            <a:pPr marL="0" indent="0" algn="ctr" fontAlgn="base">
              <a:spcBef>
                <a:spcPts val="0"/>
              </a:spcBef>
              <a:buNone/>
            </a:pPr>
            <a:r>
              <a:rPr lang="en-US" cap="all" dirty="0">
                <a:solidFill>
                  <a:schemeClr val="bg1">
                    <a:lumMod val="50000"/>
                  </a:schemeClr>
                </a:solidFill>
              </a:rPr>
              <a:t>AN EDGE certificatE</a:t>
            </a:r>
            <a:r>
              <a:rPr lang="en-US" b="1" cap="all" dirty="0">
                <a:solidFill>
                  <a:schemeClr val="bg1">
                    <a:lumMod val="50000"/>
                  </a:schemeClr>
                </a:solidFill>
              </a:rPr>
              <a:t> </a:t>
            </a:r>
            <a:r>
              <a:rPr lang="en-US" cap="all" dirty="0">
                <a:solidFill>
                  <a:schemeClr val="bg1">
                    <a:lumMod val="50000"/>
                  </a:schemeClr>
                </a:solidFill>
              </a:rPr>
              <a:t>reduces reputational risk and CAN BE USED AS</a:t>
            </a:r>
            <a:r>
              <a:rPr lang="en-US" b="1" cap="all" dirty="0">
                <a:solidFill>
                  <a:schemeClr val="bg1">
                    <a:lumMod val="50000"/>
                  </a:schemeClr>
                </a:solidFill>
              </a:rPr>
              <a:t> A VERIFICATION INSTRUMENT </a:t>
            </a:r>
            <a:r>
              <a:rPr lang="en-US" cap="all" dirty="0"/>
              <a:t>to simplify compliance</a:t>
            </a:r>
            <a:endParaRPr lang="en-US" cap="all" dirty="0">
              <a:solidFill>
                <a:schemeClr val="bg1">
                  <a:lumMod val="50000"/>
                </a:schemeClr>
              </a:solidFill>
            </a:endParaRPr>
          </a:p>
          <a:p>
            <a:pPr marL="0" indent="0" algn="ctr" fontAlgn="base">
              <a:spcBef>
                <a:spcPts val="0"/>
              </a:spcBef>
              <a:buNone/>
            </a:pPr>
            <a:r>
              <a:rPr lang="en-US" cap="all" dirty="0">
                <a:solidFill>
                  <a:schemeClr val="bg1">
                    <a:lumMod val="50000"/>
                  </a:schemeClr>
                </a:solidFill>
              </a:rPr>
              <a:t>________</a:t>
            </a:r>
          </a:p>
        </p:txBody>
      </p:sp>
      <p:sp>
        <p:nvSpPr>
          <p:cNvPr id="6" name="Rectangle 5">
            <a:extLst>
              <a:ext uri="{FF2B5EF4-FFF2-40B4-BE49-F238E27FC236}">
                <a16:creationId xmlns:a16="http://schemas.microsoft.com/office/drawing/2014/main" id="{A72C7D92-51E7-4F2E-ABDD-93F527E34003}"/>
              </a:ext>
            </a:extLst>
          </p:cNvPr>
          <p:cNvSpPr/>
          <p:nvPr/>
        </p:nvSpPr>
        <p:spPr>
          <a:xfrm>
            <a:off x="8668261" y="2171173"/>
            <a:ext cx="701457" cy="187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FFF65BC-0AE2-4242-94C8-FA4B1CD13CDB}"/>
              </a:ext>
            </a:extLst>
          </p:cNvPr>
          <p:cNvPicPr>
            <a:picLocks noChangeAspect="1"/>
          </p:cNvPicPr>
          <p:nvPr/>
        </p:nvPicPr>
        <p:blipFill>
          <a:blip r:embed="rId3"/>
          <a:stretch>
            <a:fillRect/>
          </a:stretch>
        </p:blipFill>
        <p:spPr>
          <a:xfrm>
            <a:off x="2709153" y="1961198"/>
            <a:ext cx="3042406" cy="4297842"/>
          </a:xfrm>
          <a:prstGeom prst="rect">
            <a:avLst/>
          </a:prstGeom>
          <a:ln w="3175">
            <a:solidFill>
              <a:schemeClr val="bg1">
                <a:lumMod val="75000"/>
              </a:schemeClr>
            </a:solidFill>
          </a:ln>
        </p:spPr>
      </p:pic>
      <p:sp>
        <p:nvSpPr>
          <p:cNvPr id="3" name="Oval 2">
            <a:extLst>
              <a:ext uri="{FF2B5EF4-FFF2-40B4-BE49-F238E27FC236}">
                <a16:creationId xmlns:a16="http://schemas.microsoft.com/office/drawing/2014/main" id="{DA57D3FB-5C42-4871-B742-2FC479AAB366}"/>
              </a:ext>
            </a:extLst>
          </p:cNvPr>
          <p:cNvSpPr/>
          <p:nvPr/>
        </p:nvSpPr>
        <p:spPr>
          <a:xfrm>
            <a:off x="2212311" y="2694736"/>
            <a:ext cx="2386584" cy="2384908"/>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58C0B03-114B-46D8-BDF1-88869A73F487}"/>
              </a:ext>
            </a:extLst>
          </p:cNvPr>
          <p:cNvPicPr>
            <a:picLocks noChangeAspect="1"/>
          </p:cNvPicPr>
          <p:nvPr/>
        </p:nvPicPr>
        <p:blipFill>
          <a:blip r:embed="rId4"/>
          <a:stretch>
            <a:fillRect/>
          </a:stretch>
        </p:blipFill>
        <p:spPr>
          <a:xfrm>
            <a:off x="6339840" y="1975282"/>
            <a:ext cx="3029878" cy="4287277"/>
          </a:xfrm>
          <a:prstGeom prst="rect">
            <a:avLst/>
          </a:prstGeom>
          <a:ln w="3175">
            <a:solidFill>
              <a:schemeClr val="bg1">
                <a:lumMod val="75000"/>
              </a:schemeClr>
            </a:solidFill>
          </a:ln>
        </p:spPr>
      </p:pic>
      <p:sp>
        <p:nvSpPr>
          <p:cNvPr id="8" name="Oval 7">
            <a:extLst>
              <a:ext uri="{FF2B5EF4-FFF2-40B4-BE49-F238E27FC236}">
                <a16:creationId xmlns:a16="http://schemas.microsoft.com/office/drawing/2014/main" id="{840E65B9-63C6-4024-95A9-0F202A2DD6BF}"/>
              </a:ext>
            </a:extLst>
          </p:cNvPr>
          <p:cNvSpPr/>
          <p:nvPr/>
        </p:nvSpPr>
        <p:spPr>
          <a:xfrm>
            <a:off x="7213599" y="2427116"/>
            <a:ext cx="2167128" cy="216622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08C02FE-2899-4438-A779-89EBED0942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spTree>
    <p:extLst>
      <p:ext uri="{BB962C8B-B14F-4D97-AF65-F5344CB8AC3E}">
        <p14:creationId xmlns:p14="http://schemas.microsoft.com/office/powerpoint/2010/main" val="3105149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7FA79F-A41D-4E0A-B3A9-99F688CE3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643" y="0"/>
            <a:ext cx="10822713" cy="6858000"/>
          </a:xfrm>
          <a:prstGeom prst="rect">
            <a:avLst/>
          </a:prstGeom>
        </p:spPr>
      </p:pic>
      <p:sp>
        <p:nvSpPr>
          <p:cNvPr id="4" name="Title 1">
            <a:extLst>
              <a:ext uri="{FF2B5EF4-FFF2-40B4-BE49-F238E27FC236}">
                <a16:creationId xmlns:a16="http://schemas.microsoft.com/office/drawing/2014/main" id="{3F312F7E-6E6E-47AC-954E-7E222129CCAA}"/>
              </a:ext>
            </a:extLst>
          </p:cNvPr>
          <p:cNvSpPr txBox="1">
            <a:spLocks/>
          </p:cNvSpPr>
          <p:nvPr/>
        </p:nvSpPr>
        <p:spPr bwMode="auto">
          <a:xfrm>
            <a:off x="867927" y="229033"/>
            <a:ext cx="10241279" cy="1124119"/>
          </a:xfrm>
          <a:prstGeom prst="rect">
            <a:avLst/>
          </a:prstGeom>
          <a:noFill/>
          <a:ln w="9525">
            <a:noFill/>
            <a:miter lim="800000"/>
            <a:headEnd/>
            <a:tailEnd/>
          </a:ln>
        </p:spPr>
        <p:txBody>
          <a:bodyPr vert="horz" wrap="square" lIns="0" tIns="0" rIns="0" bIns="0" numCol="1" anchor="t" anchorCtr="0" compatLnSpc="1">
            <a:prstTxWarp prst="textNoShape">
              <a:avLst/>
            </a:prstTxWarp>
            <a:normAutofit fontScale="92500"/>
          </a:bodyPr>
          <a:lstStyle>
            <a:lvl1pPr marL="0" indent="0" algn="l" rtl="0" eaLnBrk="1" fontAlgn="base" hangingPunct="1">
              <a:lnSpc>
                <a:spcPct val="100000"/>
              </a:lnSpc>
              <a:spcBef>
                <a:spcPts val="0"/>
              </a:spcBef>
              <a:spcAft>
                <a:spcPct val="0"/>
              </a:spcAft>
              <a:buFont typeface="Arial"/>
              <a:buNone/>
              <a:defRPr sz="2200" b="0" i="0" cap="none" baseline="0">
                <a:solidFill>
                  <a:srgbClr val="021F43"/>
                </a:solidFill>
                <a:latin typeface="+mn-lt"/>
                <a:ea typeface="+mj-ea"/>
                <a:cs typeface="Andes ExtraLight"/>
              </a:defRPr>
            </a:lvl1pPr>
            <a:lvl2pPr algn="ctr" rtl="0" eaLnBrk="1" fontAlgn="base" hangingPunct="1">
              <a:spcBef>
                <a:spcPct val="0"/>
              </a:spcBef>
              <a:spcAft>
                <a:spcPct val="0"/>
              </a:spcAft>
              <a:defRPr sz="2600" b="1">
                <a:solidFill>
                  <a:srgbClr val="014C6D"/>
                </a:solidFill>
                <a:latin typeface="Trebuchet MS" pitchFamily="34" charset="0"/>
              </a:defRPr>
            </a:lvl2pPr>
            <a:lvl3pPr algn="ctr" rtl="0" eaLnBrk="1" fontAlgn="base" hangingPunct="1">
              <a:spcBef>
                <a:spcPct val="0"/>
              </a:spcBef>
              <a:spcAft>
                <a:spcPct val="0"/>
              </a:spcAft>
              <a:defRPr sz="2600" b="1">
                <a:solidFill>
                  <a:srgbClr val="014C6D"/>
                </a:solidFill>
                <a:latin typeface="Trebuchet MS" pitchFamily="34" charset="0"/>
              </a:defRPr>
            </a:lvl3pPr>
            <a:lvl4pPr algn="ctr" rtl="0" eaLnBrk="1" fontAlgn="base" hangingPunct="1">
              <a:spcBef>
                <a:spcPct val="0"/>
              </a:spcBef>
              <a:spcAft>
                <a:spcPct val="0"/>
              </a:spcAft>
              <a:defRPr sz="2600" b="1">
                <a:solidFill>
                  <a:srgbClr val="014C6D"/>
                </a:solidFill>
                <a:latin typeface="Trebuchet MS" pitchFamily="34" charset="0"/>
              </a:defRPr>
            </a:lvl4pPr>
            <a:lvl5pPr algn="ctr" rtl="0" eaLnBrk="1" fontAlgn="base" hangingPunct="1">
              <a:spcBef>
                <a:spcPct val="0"/>
              </a:spcBef>
              <a:spcAft>
                <a:spcPct val="0"/>
              </a:spcAft>
              <a:defRPr sz="2600" b="1">
                <a:solidFill>
                  <a:srgbClr val="014C6D"/>
                </a:solidFill>
                <a:latin typeface="Trebuchet MS" pitchFamily="34" charset="0"/>
              </a:defRPr>
            </a:lvl5pPr>
            <a:lvl6pPr marL="457200" algn="ctr" rtl="0" eaLnBrk="1" fontAlgn="base" hangingPunct="1">
              <a:spcBef>
                <a:spcPct val="0"/>
              </a:spcBef>
              <a:spcAft>
                <a:spcPct val="0"/>
              </a:spcAft>
              <a:defRPr sz="2600" b="1">
                <a:solidFill>
                  <a:srgbClr val="014C6D"/>
                </a:solidFill>
                <a:latin typeface="Trebuchet MS" pitchFamily="34" charset="0"/>
              </a:defRPr>
            </a:lvl6pPr>
            <a:lvl7pPr marL="914400" algn="ctr" rtl="0" eaLnBrk="1" fontAlgn="base" hangingPunct="1">
              <a:spcBef>
                <a:spcPct val="0"/>
              </a:spcBef>
              <a:spcAft>
                <a:spcPct val="0"/>
              </a:spcAft>
              <a:defRPr sz="2600" b="1">
                <a:solidFill>
                  <a:srgbClr val="014C6D"/>
                </a:solidFill>
                <a:latin typeface="Trebuchet MS" pitchFamily="34" charset="0"/>
              </a:defRPr>
            </a:lvl7pPr>
            <a:lvl8pPr marL="1371600" algn="ctr" rtl="0" eaLnBrk="1" fontAlgn="base" hangingPunct="1">
              <a:spcBef>
                <a:spcPct val="0"/>
              </a:spcBef>
              <a:spcAft>
                <a:spcPct val="0"/>
              </a:spcAft>
              <a:defRPr sz="2600" b="1">
                <a:solidFill>
                  <a:srgbClr val="014C6D"/>
                </a:solidFill>
                <a:latin typeface="Trebuchet MS" pitchFamily="34" charset="0"/>
              </a:defRPr>
            </a:lvl8pPr>
            <a:lvl9pPr marL="1828800" algn="ctr" rtl="0" eaLnBrk="1" fontAlgn="base" hangingPunct="1">
              <a:spcBef>
                <a:spcPct val="0"/>
              </a:spcBef>
              <a:spcAft>
                <a:spcPct val="0"/>
              </a:spcAft>
              <a:defRPr sz="2600" b="1">
                <a:solidFill>
                  <a:srgbClr val="014C6D"/>
                </a:solidFill>
                <a:latin typeface="Trebuchet MS" pitchFamily="34" charset="0"/>
              </a:defRPr>
            </a:lvl9pPr>
          </a:lstStyle>
          <a:p>
            <a:pPr algn="ctr">
              <a:defRPr/>
            </a:pPr>
            <a:r>
              <a:rPr lang="en-US" sz="2800" kern="0" cap="all" dirty="0">
                <a:solidFill>
                  <a:schemeClr val="bg1">
                    <a:lumMod val="50000"/>
                  </a:schemeClr>
                </a:solidFill>
              </a:rPr>
              <a:t>EDGE IS AVAILABLE IN MORE THAN 150 COUNTRIES, INCLUDING </a:t>
            </a:r>
            <a:r>
              <a:rPr lang="en-US" sz="2800" b="1" kern="0" cap="all" dirty="0">
                <a:solidFill>
                  <a:schemeClr val="bg1">
                    <a:lumMod val="50000"/>
                  </a:schemeClr>
                </a:solidFill>
              </a:rPr>
              <a:t>MEXICO</a:t>
            </a:r>
          </a:p>
          <a:p>
            <a:pPr algn="ctr">
              <a:defRPr/>
            </a:pPr>
            <a:r>
              <a:rPr lang="en-US" sz="2800" kern="0" cap="all" dirty="0">
                <a:solidFill>
                  <a:schemeClr val="bg1">
                    <a:lumMod val="50000"/>
                  </a:schemeClr>
                </a:solidFill>
              </a:rPr>
              <a:t>________</a:t>
            </a:r>
          </a:p>
          <a:p>
            <a:pPr algn="ctr">
              <a:defRPr/>
            </a:pPr>
            <a:endParaRPr lang="en-US" sz="2800" kern="0" cap="all" dirty="0">
              <a:solidFill>
                <a:schemeClr val="bg1">
                  <a:lumMod val="50000"/>
                </a:schemeClr>
              </a:solidFill>
            </a:endParaRPr>
          </a:p>
        </p:txBody>
      </p:sp>
      <p:pic>
        <p:nvPicPr>
          <p:cNvPr id="6" name="Picture 5">
            <a:extLst>
              <a:ext uri="{FF2B5EF4-FFF2-40B4-BE49-F238E27FC236}">
                <a16:creationId xmlns:a16="http://schemas.microsoft.com/office/drawing/2014/main" id="{B8716D1F-C581-4E95-8CA5-A1DD589CF6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sp>
        <p:nvSpPr>
          <p:cNvPr id="7" name="TextBox 6">
            <a:extLst>
              <a:ext uri="{FF2B5EF4-FFF2-40B4-BE49-F238E27FC236}">
                <a16:creationId xmlns:a16="http://schemas.microsoft.com/office/drawing/2014/main" id="{5DD0AA05-5EE6-448D-9990-9C9C66457109}"/>
              </a:ext>
            </a:extLst>
          </p:cNvPr>
          <p:cNvSpPr txBox="1"/>
          <p:nvPr/>
        </p:nvSpPr>
        <p:spPr>
          <a:xfrm>
            <a:off x="12033" y="6533149"/>
            <a:ext cx="6845967" cy="307777"/>
          </a:xfrm>
          <a:prstGeom prst="rect">
            <a:avLst/>
          </a:prstGeom>
          <a:noFill/>
        </p:spPr>
        <p:txBody>
          <a:bodyPr wrap="square" rtlCol="0">
            <a:spAutoFit/>
          </a:bodyPr>
          <a:lstStyle/>
          <a:p>
            <a:r>
              <a:rPr lang="en-US" sz="1400" dirty="0">
                <a:solidFill>
                  <a:schemeClr val="bg1">
                    <a:lumMod val="50000"/>
                  </a:schemeClr>
                </a:solidFill>
              </a:rPr>
              <a:t>EDGE is focused on emerging markets because of the World Bank Group’s mission. </a:t>
            </a:r>
          </a:p>
        </p:txBody>
      </p:sp>
    </p:spTree>
    <p:extLst>
      <p:ext uri="{BB962C8B-B14F-4D97-AF65-F5344CB8AC3E}">
        <p14:creationId xmlns:p14="http://schemas.microsoft.com/office/powerpoint/2010/main" val="4062713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88BD2-28DB-4FBA-AA69-FF63F43B1E0D}"/>
              </a:ext>
            </a:extLst>
          </p:cNvPr>
          <p:cNvSpPr>
            <a:spLocks noGrp="1"/>
          </p:cNvSpPr>
          <p:nvPr>
            <p:ph type="title"/>
          </p:nvPr>
        </p:nvSpPr>
        <p:spPr>
          <a:xfrm>
            <a:off x="1354687" y="247267"/>
            <a:ext cx="9702334" cy="851301"/>
          </a:xfrm>
        </p:spPr>
        <p:txBody>
          <a:bodyPr/>
          <a:lstStyle/>
          <a:p>
            <a:r>
              <a:rPr lang="en-US" sz="2800" dirty="0"/>
              <a:t>HOW </a:t>
            </a:r>
            <a:r>
              <a:rPr lang="en-US" sz="2800" b="1" dirty="0"/>
              <a:t>EDGE IS DIFFERENT</a:t>
            </a:r>
            <a:r>
              <a:rPr lang="en-US" sz="2800" dirty="0"/>
              <a:t> THAN OTHER CERTIFICATION SYSTEMS</a:t>
            </a:r>
            <a:br>
              <a:rPr lang="en-US" sz="2800" dirty="0"/>
            </a:br>
            <a:r>
              <a:rPr lang="en-US" sz="2800" dirty="0"/>
              <a:t>________</a:t>
            </a:r>
            <a:endParaRPr lang="en-US" sz="2800" b="1" dirty="0"/>
          </a:p>
        </p:txBody>
      </p:sp>
      <p:pic>
        <p:nvPicPr>
          <p:cNvPr id="24" name="Picture 23">
            <a:extLst>
              <a:ext uri="{FF2B5EF4-FFF2-40B4-BE49-F238E27FC236}">
                <a16:creationId xmlns:a16="http://schemas.microsoft.com/office/drawing/2014/main" id="{92F5149B-14D1-40A9-9628-14B853D8AD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grpSp>
        <p:nvGrpSpPr>
          <p:cNvPr id="25" name="Group 24">
            <a:extLst>
              <a:ext uri="{FF2B5EF4-FFF2-40B4-BE49-F238E27FC236}">
                <a16:creationId xmlns:a16="http://schemas.microsoft.com/office/drawing/2014/main" id="{5BCDA8D3-1D28-4363-82F3-80514CA4A3CC}"/>
              </a:ext>
            </a:extLst>
          </p:cNvPr>
          <p:cNvGrpSpPr/>
          <p:nvPr/>
        </p:nvGrpSpPr>
        <p:grpSpPr>
          <a:xfrm>
            <a:off x="1779234" y="1977268"/>
            <a:ext cx="731520" cy="731520"/>
            <a:chOff x="2196127" y="1124744"/>
            <a:chExt cx="731520" cy="731520"/>
          </a:xfrm>
        </p:grpSpPr>
        <p:pic>
          <p:nvPicPr>
            <p:cNvPr id="26" name="Picture 10" descr="http://healthesystems.com/Image%20Library/Unassigned/cost_icon.png">
              <a:extLst>
                <a:ext uri="{FF2B5EF4-FFF2-40B4-BE49-F238E27FC236}">
                  <a16:creationId xmlns:a16="http://schemas.microsoft.com/office/drawing/2014/main" id="{9FC3B5E3-4F2E-461B-ACAF-A7CBA332EA90}"/>
                </a:ext>
              </a:extLst>
            </p:cNvPr>
            <p:cNvPicPr>
              <a:picLocks noChangeAspect="1" noChangeArrowheads="1"/>
            </p:cNvPicPr>
            <p:nvPr/>
          </p:nvPicPr>
          <p:blipFill>
            <a:blip r:embed="rId4" cstate="print">
              <a:duotone>
                <a:prstClr val="black"/>
                <a:srgbClr val="00A1DE">
                  <a:tint val="45000"/>
                  <a:satMod val="400000"/>
                </a:srgbClr>
              </a:duotone>
              <a:extLst>
                <a:ext uri="{28A0092B-C50C-407E-A947-70E740481C1C}">
                  <a14:useLocalDpi xmlns:a14="http://schemas.microsoft.com/office/drawing/2010/main" val="0"/>
                </a:ext>
              </a:extLst>
            </a:blip>
            <a:srcRect/>
            <a:stretch>
              <a:fillRect/>
            </a:stretch>
          </p:blipFill>
          <p:spPr bwMode="auto">
            <a:xfrm>
              <a:off x="2322173" y="1238894"/>
              <a:ext cx="536493" cy="536493"/>
            </a:xfrm>
            <a:prstGeom prst="rect">
              <a:avLst/>
            </a:prstGeom>
            <a:noFill/>
            <a:extLst>
              <a:ext uri="{909E8E84-426E-40DD-AFC4-6F175D3DCCD1}">
                <a14:hiddenFill xmlns:a14="http://schemas.microsoft.com/office/drawing/2010/main">
                  <a:solidFill>
                    <a:srgbClr val="FFFFFF"/>
                  </a:solidFill>
                </a14:hiddenFill>
              </a:ext>
            </a:extLst>
          </p:spPr>
        </p:pic>
        <p:sp>
          <p:nvSpPr>
            <p:cNvPr id="27" name="Oval 26">
              <a:extLst>
                <a:ext uri="{FF2B5EF4-FFF2-40B4-BE49-F238E27FC236}">
                  <a16:creationId xmlns:a16="http://schemas.microsoft.com/office/drawing/2014/main" id="{1296FD80-9ED9-4230-AE22-EE0F941EB040}"/>
                </a:ext>
              </a:extLst>
            </p:cNvPr>
            <p:cNvSpPr/>
            <p:nvPr/>
          </p:nvSpPr>
          <p:spPr bwMode="auto">
            <a:xfrm>
              <a:off x="2196127" y="1124744"/>
              <a:ext cx="731520" cy="731520"/>
            </a:xfrm>
            <a:prstGeom prst="ellipse">
              <a:avLst/>
            </a:prstGeom>
            <a:no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indent="-115888" defTabSz="914400" fontAlgn="base">
                <a:spcBef>
                  <a:spcPct val="50000"/>
                </a:spcBef>
                <a:spcAft>
                  <a:spcPct val="0"/>
                </a:spcAft>
                <a:buFontTx/>
                <a:buChar char="•"/>
              </a:pPr>
              <a:endParaRPr lang="en-US" sz="1300">
                <a:latin typeface="Trebuchet MS" pitchFamily="34" charset="0"/>
                <a:cs typeface="Times New Roman" pitchFamily="18" charset="0"/>
              </a:endParaRPr>
            </a:p>
          </p:txBody>
        </p:sp>
      </p:grpSp>
      <p:grpSp>
        <p:nvGrpSpPr>
          <p:cNvPr id="28" name="Group 27">
            <a:extLst>
              <a:ext uri="{FF2B5EF4-FFF2-40B4-BE49-F238E27FC236}">
                <a16:creationId xmlns:a16="http://schemas.microsoft.com/office/drawing/2014/main" id="{B36DAFF9-F583-442A-836A-3F70D7FE1027}"/>
              </a:ext>
            </a:extLst>
          </p:cNvPr>
          <p:cNvGrpSpPr/>
          <p:nvPr/>
        </p:nvGrpSpPr>
        <p:grpSpPr>
          <a:xfrm>
            <a:off x="1779234" y="3416415"/>
            <a:ext cx="765917" cy="765917"/>
            <a:chOff x="2192482" y="2020419"/>
            <a:chExt cx="765917" cy="765917"/>
          </a:xfrm>
        </p:grpSpPr>
        <p:pic>
          <p:nvPicPr>
            <p:cNvPr id="30" name="Picture 18" descr="https://cdn3.iconfinder.com/data/icons/glypho-generic-icons/64/guarantee-checkmark-512.png">
              <a:extLst>
                <a:ext uri="{FF2B5EF4-FFF2-40B4-BE49-F238E27FC236}">
                  <a16:creationId xmlns:a16="http://schemas.microsoft.com/office/drawing/2014/main" id="{18EF18EF-1628-4B66-BC63-C53C9BE5C646}"/>
                </a:ext>
              </a:extLst>
            </p:cNvPr>
            <p:cNvPicPr>
              <a:picLocks noChangeAspect="1" noChangeArrowheads="1"/>
            </p:cNvPicPr>
            <p:nvPr/>
          </p:nvPicPr>
          <p:blipFill>
            <a:blip r:embed="rId5" cstate="print">
              <a:duotone>
                <a:srgbClr val="5B9BD5">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2192482" y="2020419"/>
              <a:ext cx="765917" cy="765917"/>
            </a:xfrm>
            <a:prstGeom prst="rect">
              <a:avLst/>
            </a:prstGeom>
            <a:noFill/>
            <a:extLst>
              <a:ext uri="{909E8E84-426E-40DD-AFC4-6F175D3DCCD1}">
                <a14:hiddenFill xmlns:a14="http://schemas.microsoft.com/office/drawing/2010/main">
                  <a:solidFill>
                    <a:srgbClr val="FFFFFF"/>
                  </a:solidFill>
                </a14:hiddenFill>
              </a:ext>
            </a:extLst>
          </p:spPr>
        </p:pic>
        <p:sp>
          <p:nvSpPr>
            <p:cNvPr id="31" name="Oval 30">
              <a:extLst>
                <a:ext uri="{FF2B5EF4-FFF2-40B4-BE49-F238E27FC236}">
                  <a16:creationId xmlns:a16="http://schemas.microsoft.com/office/drawing/2014/main" id="{3D62198B-0558-48D6-955B-6BCFD2E33AC1}"/>
                </a:ext>
              </a:extLst>
            </p:cNvPr>
            <p:cNvSpPr/>
            <p:nvPr/>
          </p:nvSpPr>
          <p:spPr bwMode="auto">
            <a:xfrm>
              <a:off x="2212169" y="2033366"/>
              <a:ext cx="731520" cy="731520"/>
            </a:xfrm>
            <a:prstGeom prst="ellipse">
              <a:avLst/>
            </a:prstGeom>
            <a:no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indent="-115888" defTabSz="914400" fontAlgn="base">
                <a:spcBef>
                  <a:spcPct val="50000"/>
                </a:spcBef>
                <a:spcAft>
                  <a:spcPct val="0"/>
                </a:spcAft>
                <a:buFontTx/>
                <a:buChar char="•"/>
              </a:pPr>
              <a:endParaRPr lang="en-US" sz="1300">
                <a:latin typeface="Trebuchet MS" pitchFamily="34" charset="0"/>
                <a:cs typeface="Times New Roman" pitchFamily="18" charset="0"/>
              </a:endParaRPr>
            </a:p>
          </p:txBody>
        </p:sp>
      </p:grpSp>
      <p:grpSp>
        <p:nvGrpSpPr>
          <p:cNvPr id="32" name="Group 31">
            <a:extLst>
              <a:ext uri="{FF2B5EF4-FFF2-40B4-BE49-F238E27FC236}">
                <a16:creationId xmlns:a16="http://schemas.microsoft.com/office/drawing/2014/main" id="{B663DDA2-D31A-4FD9-A1BC-63B7B8D360A5}"/>
              </a:ext>
            </a:extLst>
          </p:cNvPr>
          <p:cNvGrpSpPr/>
          <p:nvPr/>
        </p:nvGrpSpPr>
        <p:grpSpPr>
          <a:xfrm>
            <a:off x="1779234" y="2111187"/>
            <a:ext cx="5282716" cy="3491753"/>
            <a:chOff x="2196127" y="133906"/>
            <a:chExt cx="5282716" cy="3491753"/>
          </a:xfrm>
        </p:grpSpPr>
        <p:pic>
          <p:nvPicPr>
            <p:cNvPr id="33" name="Picture 2" descr="List Free Icon">
              <a:extLst>
                <a:ext uri="{FF2B5EF4-FFF2-40B4-BE49-F238E27FC236}">
                  <a16:creationId xmlns:a16="http://schemas.microsoft.com/office/drawing/2014/main" id="{4EDB4BCF-CC75-43D9-A4C0-32AEEA87A6CA}"/>
                </a:ext>
              </a:extLst>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15161" y="133906"/>
              <a:ext cx="463682" cy="463682"/>
            </a:xfrm>
            <a:prstGeom prst="rect">
              <a:avLst/>
            </a:prstGeom>
            <a:noFill/>
            <a:extLst>
              <a:ext uri="{909E8E84-426E-40DD-AFC4-6F175D3DCCD1}">
                <a14:hiddenFill xmlns:a14="http://schemas.microsoft.com/office/drawing/2010/main">
                  <a:solidFill>
                    <a:srgbClr val="FFFFFF"/>
                  </a:solidFill>
                </a14:hiddenFill>
              </a:ext>
            </a:extLst>
          </p:spPr>
        </p:pic>
        <p:sp>
          <p:nvSpPr>
            <p:cNvPr id="34" name="Oval 33">
              <a:extLst>
                <a:ext uri="{FF2B5EF4-FFF2-40B4-BE49-F238E27FC236}">
                  <a16:creationId xmlns:a16="http://schemas.microsoft.com/office/drawing/2014/main" id="{DA9BE1DE-1971-47D0-A45D-0954C62ABB18}"/>
                </a:ext>
              </a:extLst>
            </p:cNvPr>
            <p:cNvSpPr/>
            <p:nvPr/>
          </p:nvSpPr>
          <p:spPr bwMode="auto">
            <a:xfrm>
              <a:off x="2196127" y="2894139"/>
              <a:ext cx="731520" cy="731520"/>
            </a:xfrm>
            <a:prstGeom prst="ellipse">
              <a:avLst/>
            </a:prstGeom>
            <a:no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indent="-115888" defTabSz="914400" fontAlgn="base">
                <a:spcBef>
                  <a:spcPct val="50000"/>
                </a:spcBef>
                <a:spcAft>
                  <a:spcPct val="0"/>
                </a:spcAft>
                <a:buFontTx/>
                <a:buChar char="•"/>
              </a:pPr>
              <a:endParaRPr lang="en-US" sz="1300">
                <a:latin typeface="Trebuchet MS" pitchFamily="34" charset="0"/>
                <a:cs typeface="Times New Roman" pitchFamily="18" charset="0"/>
              </a:endParaRPr>
            </a:p>
          </p:txBody>
        </p:sp>
      </p:grpSp>
      <p:grpSp>
        <p:nvGrpSpPr>
          <p:cNvPr id="35" name="Group 34">
            <a:extLst>
              <a:ext uri="{FF2B5EF4-FFF2-40B4-BE49-F238E27FC236}">
                <a16:creationId xmlns:a16="http://schemas.microsoft.com/office/drawing/2014/main" id="{166DA15A-D7C8-493A-9DA8-6255A013270A}"/>
              </a:ext>
            </a:extLst>
          </p:cNvPr>
          <p:cNvGrpSpPr/>
          <p:nvPr/>
        </p:nvGrpSpPr>
        <p:grpSpPr>
          <a:xfrm>
            <a:off x="1932968" y="1977268"/>
            <a:ext cx="5264531" cy="3421379"/>
            <a:chOff x="-2316915" y="3777600"/>
            <a:chExt cx="5264531" cy="3421379"/>
          </a:xfrm>
        </p:grpSpPr>
        <p:pic>
          <p:nvPicPr>
            <p:cNvPr id="36" name="Picture 4" descr="Image result for reduce process icon">
              <a:extLst>
                <a:ext uri="{FF2B5EF4-FFF2-40B4-BE49-F238E27FC236}">
                  <a16:creationId xmlns:a16="http://schemas.microsoft.com/office/drawing/2014/main" id="{9DFB51E6-B554-4941-BA1C-7AE9D9045D3F}"/>
                </a:ext>
              </a:extLst>
            </p:cNvPr>
            <p:cNvPicPr>
              <a:picLocks noChangeAspect="1" noChangeArrowheads="1"/>
            </p:cNvPicPr>
            <p:nvPr/>
          </p:nvPicPr>
          <p:blipFill rotWithShape="1">
            <a:blip r:embed="rId7">
              <a:duotone>
                <a:schemeClr val="accent1">
                  <a:shade val="45000"/>
                  <a:satMod val="135000"/>
                </a:schemeClr>
                <a:prstClr val="white"/>
              </a:duotone>
              <a:extLst>
                <a:ext uri="{28A0092B-C50C-407E-A947-70E740481C1C}">
                  <a14:useLocalDpi xmlns:a14="http://schemas.microsoft.com/office/drawing/2010/main" val="0"/>
                </a:ext>
              </a:extLst>
            </a:blip>
            <a:srcRect l="3872" t="7968" r="68219" b="74187"/>
            <a:stretch/>
          </p:blipFill>
          <p:spPr bwMode="auto">
            <a:xfrm>
              <a:off x="-2316915" y="6867705"/>
              <a:ext cx="481116" cy="331274"/>
            </a:xfrm>
            <a:prstGeom prst="rect">
              <a:avLst/>
            </a:prstGeom>
            <a:noFill/>
            <a:extLst>
              <a:ext uri="{909E8E84-426E-40DD-AFC4-6F175D3DCCD1}">
                <a14:hiddenFill xmlns:a14="http://schemas.microsoft.com/office/drawing/2010/main">
                  <a:solidFill>
                    <a:srgbClr val="FFFFFF"/>
                  </a:solidFill>
                </a14:hiddenFill>
              </a:ext>
            </a:extLst>
          </p:spPr>
        </p:pic>
        <p:sp>
          <p:nvSpPr>
            <p:cNvPr id="38" name="Oval 37">
              <a:extLst>
                <a:ext uri="{FF2B5EF4-FFF2-40B4-BE49-F238E27FC236}">
                  <a16:creationId xmlns:a16="http://schemas.microsoft.com/office/drawing/2014/main" id="{D6231A1D-843F-4394-B860-259C1884D092}"/>
                </a:ext>
              </a:extLst>
            </p:cNvPr>
            <p:cNvSpPr/>
            <p:nvPr/>
          </p:nvSpPr>
          <p:spPr bwMode="auto">
            <a:xfrm>
              <a:off x="2216096" y="3777600"/>
              <a:ext cx="731520" cy="731520"/>
            </a:xfrm>
            <a:prstGeom prst="ellipse">
              <a:avLst/>
            </a:prstGeom>
            <a:no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indent="-115888" defTabSz="914400" fontAlgn="base">
                <a:spcBef>
                  <a:spcPct val="50000"/>
                </a:spcBef>
                <a:spcAft>
                  <a:spcPct val="0"/>
                </a:spcAft>
                <a:buFontTx/>
                <a:buChar char="•"/>
              </a:pPr>
              <a:endParaRPr lang="en-US" sz="1300">
                <a:latin typeface="Trebuchet MS" pitchFamily="34" charset="0"/>
                <a:cs typeface="Times New Roman" pitchFamily="18" charset="0"/>
              </a:endParaRPr>
            </a:p>
          </p:txBody>
        </p:sp>
      </p:grpSp>
      <p:grpSp>
        <p:nvGrpSpPr>
          <p:cNvPr id="39" name="Group 38">
            <a:extLst>
              <a:ext uri="{FF2B5EF4-FFF2-40B4-BE49-F238E27FC236}">
                <a16:creationId xmlns:a16="http://schemas.microsoft.com/office/drawing/2014/main" id="{0598B965-54E6-4BC1-91AF-0A7DB2860E92}"/>
              </a:ext>
            </a:extLst>
          </p:cNvPr>
          <p:cNvGrpSpPr/>
          <p:nvPr/>
        </p:nvGrpSpPr>
        <p:grpSpPr>
          <a:xfrm>
            <a:off x="6465979" y="4871420"/>
            <a:ext cx="731520" cy="731520"/>
            <a:chOff x="2226879" y="5657272"/>
            <a:chExt cx="731520" cy="731520"/>
          </a:xfrm>
        </p:grpSpPr>
        <p:pic>
          <p:nvPicPr>
            <p:cNvPr id="40" name="Picture 6" descr="Image result for world bank group logo">
              <a:extLst>
                <a:ext uri="{FF2B5EF4-FFF2-40B4-BE49-F238E27FC236}">
                  <a16:creationId xmlns:a16="http://schemas.microsoft.com/office/drawing/2014/main" id="{385EDE87-2A36-47F3-9335-33389612BF07}"/>
                </a:ext>
              </a:extLst>
            </p:cNvPr>
            <p:cNvPicPr>
              <a:picLocks noChangeAspect="1" noChangeArrowheads="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31625" y="5759478"/>
              <a:ext cx="518768" cy="518768"/>
            </a:xfrm>
            <a:prstGeom prst="rect">
              <a:avLst/>
            </a:prstGeom>
            <a:noFill/>
            <a:extLst>
              <a:ext uri="{909E8E84-426E-40DD-AFC4-6F175D3DCCD1}">
                <a14:hiddenFill xmlns:a14="http://schemas.microsoft.com/office/drawing/2010/main">
                  <a:solidFill>
                    <a:srgbClr val="FFFFFF"/>
                  </a:solidFill>
                </a14:hiddenFill>
              </a:ext>
            </a:extLst>
          </p:spPr>
        </p:pic>
        <p:sp>
          <p:nvSpPr>
            <p:cNvPr id="41" name="Oval 40">
              <a:extLst>
                <a:ext uri="{FF2B5EF4-FFF2-40B4-BE49-F238E27FC236}">
                  <a16:creationId xmlns:a16="http://schemas.microsoft.com/office/drawing/2014/main" id="{AC0D40AA-1ECC-49C0-9BD6-C6F38DB1CFB2}"/>
                </a:ext>
              </a:extLst>
            </p:cNvPr>
            <p:cNvSpPr/>
            <p:nvPr/>
          </p:nvSpPr>
          <p:spPr bwMode="auto">
            <a:xfrm>
              <a:off x="2226879" y="5657272"/>
              <a:ext cx="731520" cy="731520"/>
            </a:xfrm>
            <a:prstGeom prst="ellipse">
              <a:avLst/>
            </a:prstGeom>
            <a:no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indent="-115888" defTabSz="914400" fontAlgn="base">
                <a:spcBef>
                  <a:spcPct val="50000"/>
                </a:spcBef>
                <a:spcAft>
                  <a:spcPct val="0"/>
                </a:spcAft>
                <a:buFontTx/>
                <a:buChar char="•"/>
              </a:pPr>
              <a:endParaRPr lang="en-US" sz="1300">
                <a:latin typeface="Trebuchet MS" pitchFamily="34" charset="0"/>
                <a:cs typeface="Times New Roman" pitchFamily="18" charset="0"/>
              </a:endParaRPr>
            </a:p>
          </p:txBody>
        </p:sp>
      </p:grpSp>
      <p:grpSp>
        <p:nvGrpSpPr>
          <p:cNvPr id="42" name="Group 41">
            <a:extLst>
              <a:ext uri="{FF2B5EF4-FFF2-40B4-BE49-F238E27FC236}">
                <a16:creationId xmlns:a16="http://schemas.microsoft.com/office/drawing/2014/main" id="{5BD90270-B6A7-4A18-851B-BFF4D9C260AA}"/>
              </a:ext>
            </a:extLst>
          </p:cNvPr>
          <p:cNvGrpSpPr/>
          <p:nvPr/>
        </p:nvGrpSpPr>
        <p:grpSpPr>
          <a:xfrm>
            <a:off x="6465979" y="3416415"/>
            <a:ext cx="731520" cy="731520"/>
            <a:chOff x="2196127" y="4717436"/>
            <a:chExt cx="731520" cy="731520"/>
          </a:xfrm>
        </p:grpSpPr>
        <p:pic>
          <p:nvPicPr>
            <p:cNvPr id="43" name="Picture 8" descr="Cursor Free Icon">
              <a:extLst>
                <a:ext uri="{FF2B5EF4-FFF2-40B4-BE49-F238E27FC236}">
                  <a16:creationId xmlns:a16="http://schemas.microsoft.com/office/drawing/2014/main" id="{D7BE591D-1D11-4CAD-95C8-CAE5003DEA57}"/>
                </a:ext>
              </a:extLst>
            </p:cNvPr>
            <p:cNvPicPr>
              <a:picLocks noChangeAspect="1" noChangeArrowheads="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20580" y="4855258"/>
              <a:ext cx="455876" cy="455876"/>
            </a:xfrm>
            <a:prstGeom prst="rect">
              <a:avLst/>
            </a:prstGeom>
            <a:noFill/>
            <a:extLst>
              <a:ext uri="{909E8E84-426E-40DD-AFC4-6F175D3DCCD1}">
                <a14:hiddenFill xmlns:a14="http://schemas.microsoft.com/office/drawing/2010/main">
                  <a:solidFill>
                    <a:srgbClr val="FFFFFF"/>
                  </a:solidFill>
                </a14:hiddenFill>
              </a:ext>
            </a:extLst>
          </p:spPr>
        </p:pic>
        <p:sp>
          <p:nvSpPr>
            <p:cNvPr id="44" name="Oval 43">
              <a:extLst>
                <a:ext uri="{FF2B5EF4-FFF2-40B4-BE49-F238E27FC236}">
                  <a16:creationId xmlns:a16="http://schemas.microsoft.com/office/drawing/2014/main" id="{DE482765-DC06-43BB-956D-6B7E37C4A87B}"/>
                </a:ext>
              </a:extLst>
            </p:cNvPr>
            <p:cNvSpPr/>
            <p:nvPr/>
          </p:nvSpPr>
          <p:spPr bwMode="auto">
            <a:xfrm>
              <a:off x="2196127" y="4717436"/>
              <a:ext cx="731520" cy="731520"/>
            </a:xfrm>
            <a:prstGeom prst="ellipse">
              <a:avLst/>
            </a:prstGeom>
            <a:noFill/>
            <a:ln w="285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indent="-115888" defTabSz="914400" fontAlgn="base">
                <a:spcBef>
                  <a:spcPct val="50000"/>
                </a:spcBef>
                <a:spcAft>
                  <a:spcPct val="0"/>
                </a:spcAft>
                <a:buFontTx/>
                <a:buChar char="•"/>
              </a:pPr>
              <a:endParaRPr lang="en-US" sz="1300">
                <a:latin typeface="Trebuchet MS" pitchFamily="34" charset="0"/>
                <a:cs typeface="Times New Roman" pitchFamily="18" charset="0"/>
              </a:endParaRPr>
            </a:p>
          </p:txBody>
        </p:sp>
      </p:grpSp>
      <p:sp>
        <p:nvSpPr>
          <p:cNvPr id="45" name="Rectangle 44">
            <a:extLst>
              <a:ext uri="{FF2B5EF4-FFF2-40B4-BE49-F238E27FC236}">
                <a16:creationId xmlns:a16="http://schemas.microsoft.com/office/drawing/2014/main" id="{583E3923-E8F1-4818-A1E0-2A6A72500B24}"/>
              </a:ext>
            </a:extLst>
          </p:cNvPr>
          <p:cNvSpPr/>
          <p:nvPr/>
        </p:nvSpPr>
        <p:spPr>
          <a:xfrm>
            <a:off x="7345079" y="2087814"/>
            <a:ext cx="6096000" cy="3416320"/>
          </a:xfrm>
          <a:prstGeom prst="rect">
            <a:avLst/>
          </a:prstGeom>
        </p:spPr>
        <p:txBody>
          <a:bodyPr wrap="square">
            <a:spAutoFit/>
          </a:bodyPr>
          <a:lstStyle/>
          <a:p>
            <a:pPr defTabSz="914400">
              <a:defRPr/>
            </a:pPr>
            <a:r>
              <a:rPr lang="en-US" sz="2400" kern="0" cap="all">
                <a:solidFill>
                  <a:schemeClr val="tx1">
                    <a:lumMod val="65000"/>
                    <a:lumOff val="35000"/>
                  </a:schemeClr>
                </a:solidFill>
              </a:rPr>
              <a:t>Easy impact reporting</a:t>
            </a:r>
          </a:p>
          <a:p>
            <a:pPr defTabSz="914400">
              <a:defRPr/>
            </a:pPr>
            <a:endParaRPr lang="en-US" sz="2400" kern="0">
              <a:solidFill>
                <a:schemeClr val="tx1">
                  <a:lumMod val="65000"/>
                  <a:lumOff val="35000"/>
                </a:schemeClr>
              </a:solidFill>
            </a:endParaRPr>
          </a:p>
          <a:p>
            <a:pPr defTabSz="914400">
              <a:defRPr/>
            </a:pPr>
            <a:endParaRPr lang="en-US" sz="2400" kern="0">
              <a:solidFill>
                <a:schemeClr val="tx1">
                  <a:lumMod val="65000"/>
                  <a:lumOff val="35000"/>
                </a:schemeClr>
              </a:solidFill>
            </a:endParaRPr>
          </a:p>
          <a:p>
            <a:pPr defTabSz="914400">
              <a:defRPr/>
            </a:pPr>
            <a:endParaRPr lang="en-US" sz="2400" kern="0">
              <a:solidFill>
                <a:schemeClr val="tx1">
                  <a:lumMod val="65000"/>
                  <a:lumOff val="35000"/>
                </a:schemeClr>
              </a:solidFill>
            </a:endParaRPr>
          </a:p>
          <a:p>
            <a:pPr defTabSz="914400">
              <a:defRPr/>
            </a:pPr>
            <a:r>
              <a:rPr lang="en-US" sz="2400" kern="0" cap="all">
                <a:solidFill>
                  <a:schemeClr val="tx1">
                    <a:lumMod val="65000"/>
                    <a:lumOff val="35000"/>
                  </a:schemeClr>
                </a:solidFill>
              </a:rPr>
              <a:t>Cost-effective</a:t>
            </a:r>
            <a:endParaRPr lang="en-US" sz="2400" kern="0">
              <a:solidFill>
                <a:schemeClr val="tx1">
                  <a:lumMod val="65000"/>
                  <a:lumOff val="35000"/>
                </a:schemeClr>
              </a:solidFill>
            </a:endParaRPr>
          </a:p>
          <a:p>
            <a:pPr defTabSz="914400">
              <a:defRPr/>
            </a:pPr>
            <a:endParaRPr lang="en-US" sz="2400" kern="0" cap="all">
              <a:solidFill>
                <a:schemeClr val="tx1">
                  <a:lumMod val="65000"/>
                  <a:lumOff val="35000"/>
                </a:schemeClr>
              </a:solidFill>
            </a:endParaRPr>
          </a:p>
          <a:p>
            <a:pPr defTabSz="914400">
              <a:defRPr/>
            </a:pPr>
            <a:endParaRPr lang="en-US" sz="2400" kern="0" cap="all">
              <a:solidFill>
                <a:schemeClr val="tx1">
                  <a:lumMod val="65000"/>
                  <a:lumOff val="35000"/>
                </a:schemeClr>
              </a:solidFill>
            </a:endParaRPr>
          </a:p>
          <a:p>
            <a:pPr defTabSz="914400">
              <a:defRPr/>
            </a:pPr>
            <a:endParaRPr lang="en-US" sz="2400" kern="0" cap="all">
              <a:solidFill>
                <a:schemeClr val="tx1">
                  <a:lumMod val="65000"/>
                  <a:lumOff val="35000"/>
                </a:schemeClr>
              </a:solidFill>
            </a:endParaRPr>
          </a:p>
          <a:p>
            <a:pPr defTabSz="914400">
              <a:defRPr/>
            </a:pPr>
            <a:r>
              <a:rPr lang="en-US" sz="2400" kern="0" cap="all">
                <a:solidFill>
                  <a:schemeClr val="tx1">
                    <a:lumMod val="65000"/>
                    <a:lumOff val="35000"/>
                  </a:schemeClr>
                </a:solidFill>
              </a:rPr>
              <a:t>World bank group brand</a:t>
            </a:r>
          </a:p>
        </p:txBody>
      </p:sp>
      <p:sp>
        <p:nvSpPr>
          <p:cNvPr id="46" name="Rectangle 45">
            <a:extLst>
              <a:ext uri="{FF2B5EF4-FFF2-40B4-BE49-F238E27FC236}">
                <a16:creationId xmlns:a16="http://schemas.microsoft.com/office/drawing/2014/main" id="{D052E50E-4912-4A9A-A11F-80CF042B61FC}"/>
              </a:ext>
            </a:extLst>
          </p:cNvPr>
          <p:cNvSpPr/>
          <p:nvPr/>
        </p:nvSpPr>
        <p:spPr>
          <a:xfrm>
            <a:off x="2657665" y="2097802"/>
            <a:ext cx="7126517" cy="4893647"/>
          </a:xfrm>
          <a:prstGeom prst="rect">
            <a:avLst/>
          </a:prstGeom>
        </p:spPr>
        <p:txBody>
          <a:bodyPr wrap="square">
            <a:spAutoFit/>
          </a:bodyPr>
          <a:lstStyle/>
          <a:p>
            <a:pPr defTabSz="914400">
              <a:defRPr/>
            </a:pPr>
            <a:r>
              <a:rPr lang="en-US" sz="2400" kern="0" cap="all" dirty="0">
                <a:solidFill>
                  <a:schemeClr val="tx1">
                    <a:lumMod val="65000"/>
                    <a:lumOff val="35000"/>
                  </a:schemeClr>
                </a:solidFill>
                <a:latin typeface="Calibri" panose="020F0502020204030204"/>
              </a:rPr>
              <a:t>Financial calculator</a:t>
            </a:r>
          </a:p>
          <a:p>
            <a:pPr defTabSz="914400">
              <a:defRPr/>
            </a:pPr>
            <a:endParaRPr lang="en-US" sz="2400" kern="0" cap="all" dirty="0">
              <a:solidFill>
                <a:schemeClr val="tx1">
                  <a:lumMod val="65000"/>
                  <a:lumOff val="35000"/>
                </a:schemeClr>
              </a:solidFill>
              <a:latin typeface="Calibri" panose="020F0502020204030204"/>
            </a:endParaRPr>
          </a:p>
          <a:p>
            <a:pPr defTabSz="914400">
              <a:defRPr/>
            </a:pPr>
            <a:endParaRPr lang="en-US" sz="2400" kern="0" cap="all" dirty="0">
              <a:solidFill>
                <a:schemeClr val="tx1">
                  <a:lumMod val="65000"/>
                  <a:lumOff val="35000"/>
                </a:schemeClr>
              </a:solidFill>
              <a:latin typeface="Calibri" panose="020F0502020204030204"/>
            </a:endParaRPr>
          </a:p>
          <a:p>
            <a:pPr defTabSz="914400">
              <a:defRPr/>
            </a:pPr>
            <a:endParaRPr lang="en-US" sz="2400" kern="0" cap="all" dirty="0">
              <a:solidFill>
                <a:schemeClr val="tx1">
                  <a:lumMod val="65000"/>
                  <a:lumOff val="35000"/>
                </a:schemeClr>
              </a:solidFill>
              <a:latin typeface="Calibri" panose="020F0502020204030204"/>
            </a:endParaRPr>
          </a:p>
          <a:p>
            <a:pPr defTabSz="914400">
              <a:defRPr/>
            </a:pPr>
            <a:r>
              <a:rPr lang="en-US" sz="2400" kern="0" cap="all" dirty="0">
                <a:solidFill>
                  <a:schemeClr val="tx1">
                    <a:lumMod val="65000"/>
                    <a:lumOff val="35000"/>
                  </a:schemeClr>
                </a:solidFill>
                <a:latin typeface="Calibri" panose="020F0502020204030204"/>
              </a:rPr>
              <a:t>Simplified compliance</a:t>
            </a:r>
          </a:p>
          <a:p>
            <a:pPr defTabSz="914400">
              <a:defRPr/>
            </a:pPr>
            <a:endParaRPr lang="en-US" sz="2400" kern="0" cap="all" dirty="0">
              <a:solidFill>
                <a:schemeClr val="tx1">
                  <a:lumMod val="65000"/>
                  <a:lumOff val="35000"/>
                </a:schemeClr>
              </a:solidFill>
              <a:latin typeface="Calibri" panose="020F0502020204030204"/>
            </a:endParaRPr>
          </a:p>
          <a:p>
            <a:pPr defTabSz="914400">
              <a:defRPr/>
            </a:pPr>
            <a:endParaRPr lang="en-US" sz="2400" kern="0" cap="all" dirty="0">
              <a:solidFill>
                <a:schemeClr val="tx1">
                  <a:lumMod val="65000"/>
                  <a:lumOff val="35000"/>
                </a:schemeClr>
              </a:solidFill>
              <a:latin typeface="Calibri" panose="020F0502020204030204"/>
            </a:endParaRPr>
          </a:p>
          <a:p>
            <a:pPr defTabSz="914400">
              <a:defRPr/>
            </a:pPr>
            <a:endParaRPr lang="en-US" sz="2400" kern="0" cap="all" dirty="0">
              <a:solidFill>
                <a:schemeClr val="tx1">
                  <a:lumMod val="65000"/>
                  <a:lumOff val="35000"/>
                </a:schemeClr>
              </a:solidFill>
              <a:latin typeface="Calibri" panose="020F0502020204030204"/>
            </a:endParaRPr>
          </a:p>
          <a:p>
            <a:pPr defTabSz="914400">
              <a:defRPr/>
            </a:pPr>
            <a:r>
              <a:rPr lang="en-US" sz="2400" kern="0" cap="all" dirty="0">
                <a:solidFill>
                  <a:schemeClr val="tx1">
                    <a:lumMod val="65000"/>
                    <a:lumOff val="35000"/>
                  </a:schemeClr>
                </a:solidFill>
              </a:rPr>
              <a:t>Reduced processing</a:t>
            </a:r>
          </a:p>
          <a:p>
            <a:pPr defTabSz="914400">
              <a:defRPr/>
            </a:pPr>
            <a:endParaRPr lang="en-US" sz="2400" kern="0" cap="all" dirty="0">
              <a:solidFill>
                <a:schemeClr val="tx1">
                  <a:lumMod val="65000"/>
                  <a:lumOff val="35000"/>
                </a:schemeClr>
              </a:solidFill>
              <a:latin typeface="Calibri" panose="020F0502020204030204"/>
            </a:endParaRPr>
          </a:p>
          <a:p>
            <a:pPr defTabSz="914400">
              <a:defRPr/>
            </a:pPr>
            <a:endParaRPr lang="en-US" sz="2400" kern="0" cap="all" dirty="0">
              <a:solidFill>
                <a:schemeClr val="tx1">
                  <a:lumMod val="65000"/>
                  <a:lumOff val="35000"/>
                </a:schemeClr>
              </a:solidFill>
              <a:latin typeface="Calibri" panose="020F0502020204030204"/>
            </a:endParaRPr>
          </a:p>
          <a:p>
            <a:pPr defTabSz="914400">
              <a:defRPr/>
            </a:pPr>
            <a:endParaRPr lang="en-US" sz="2400" kern="0" cap="all" dirty="0">
              <a:solidFill>
                <a:schemeClr val="tx1">
                  <a:lumMod val="65000"/>
                  <a:lumOff val="35000"/>
                </a:schemeClr>
              </a:solidFill>
              <a:latin typeface="Calibri" panose="020F0502020204030204"/>
            </a:endParaRPr>
          </a:p>
          <a:p>
            <a:pPr defTabSz="914400">
              <a:defRPr/>
            </a:pPr>
            <a:endParaRPr lang="en-US" sz="2400" kern="0" cap="all" dirty="0">
              <a:solidFill>
                <a:schemeClr val="tx1">
                  <a:lumMod val="65000"/>
                  <a:lumOff val="35000"/>
                </a:schemeClr>
              </a:solidFill>
              <a:latin typeface="Calibri" panose="020F0502020204030204"/>
            </a:endParaRPr>
          </a:p>
        </p:txBody>
      </p:sp>
    </p:spTree>
    <p:extLst>
      <p:ext uri="{BB962C8B-B14F-4D97-AF65-F5344CB8AC3E}">
        <p14:creationId xmlns:p14="http://schemas.microsoft.com/office/powerpoint/2010/main" val="2877516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81B543-7451-42EE-851D-192F36E9C6FC}"/>
              </a:ext>
            </a:extLst>
          </p:cNvPr>
          <p:cNvSpPr txBox="1"/>
          <p:nvPr/>
        </p:nvSpPr>
        <p:spPr>
          <a:xfrm>
            <a:off x="8706767" y="4713701"/>
            <a:ext cx="1463040" cy="1077218"/>
          </a:xfrm>
          <a:prstGeom prst="rect">
            <a:avLst/>
          </a:prstGeom>
          <a:noFill/>
        </p:spPr>
        <p:txBody>
          <a:bodyPr wrap="square" lIns="0" rIns="0" rtlCol="0">
            <a:spAutoFit/>
          </a:bodyPr>
          <a:lstStyle/>
          <a:p>
            <a:pPr marL="119063"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bg1">
                    <a:lumMod val="50000"/>
                  </a:schemeClr>
                </a:solidFill>
                <a:effectLst/>
                <a:uLnTx/>
                <a:uFillTx/>
                <a:ea typeface="+mn-ea"/>
                <a:cs typeface="Times New Roman" pitchFamily="18" charset="0"/>
              </a:rPr>
              <a:t>Conciliation and arbitration of investment disputes.</a:t>
            </a:r>
          </a:p>
        </p:txBody>
      </p:sp>
      <p:sp>
        <p:nvSpPr>
          <p:cNvPr id="3" name="TextBox 2">
            <a:extLst>
              <a:ext uri="{FF2B5EF4-FFF2-40B4-BE49-F238E27FC236}">
                <a16:creationId xmlns:a16="http://schemas.microsoft.com/office/drawing/2014/main" id="{20ED09C1-916B-455E-9BB0-F99C43E43702}"/>
              </a:ext>
            </a:extLst>
          </p:cNvPr>
          <p:cNvSpPr txBox="1"/>
          <p:nvPr/>
        </p:nvSpPr>
        <p:spPr>
          <a:xfrm>
            <a:off x="7071057" y="4703894"/>
            <a:ext cx="1680165" cy="1077218"/>
          </a:xfrm>
          <a:prstGeom prst="rect">
            <a:avLst/>
          </a:prstGeom>
          <a:noFill/>
        </p:spPr>
        <p:txBody>
          <a:bodyPr wrap="square" lIns="0" rIns="0" rtlCol="0">
            <a:spAutoFit/>
          </a:bodyPr>
          <a:lstStyle/>
          <a:p>
            <a:pPr marL="119063"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bg1">
                    <a:lumMod val="50000"/>
                  </a:schemeClr>
                </a:solidFill>
                <a:effectLst/>
                <a:uLnTx/>
                <a:uFillTx/>
                <a:ea typeface="+mn-ea"/>
                <a:cs typeface="Times New Roman" pitchFamily="18" charset="0"/>
              </a:rPr>
              <a:t>Guarantees of foreign direct investment’s non-commercial risks. </a:t>
            </a:r>
          </a:p>
        </p:txBody>
      </p:sp>
      <p:sp>
        <p:nvSpPr>
          <p:cNvPr id="4" name="TextBox 3">
            <a:extLst>
              <a:ext uri="{FF2B5EF4-FFF2-40B4-BE49-F238E27FC236}">
                <a16:creationId xmlns:a16="http://schemas.microsoft.com/office/drawing/2014/main" id="{602D54EA-B224-440E-9CAE-DBED631B170A}"/>
              </a:ext>
            </a:extLst>
          </p:cNvPr>
          <p:cNvSpPr txBox="1"/>
          <p:nvPr/>
        </p:nvSpPr>
        <p:spPr>
          <a:xfrm>
            <a:off x="3324865" y="4681003"/>
            <a:ext cx="1671839" cy="1323439"/>
          </a:xfrm>
          <a:prstGeom prst="rect">
            <a:avLst/>
          </a:prstGeom>
          <a:noFill/>
        </p:spPr>
        <p:txBody>
          <a:bodyPr wrap="square" lIns="0" rIns="0" rtlCol="0">
            <a:spAutoFit/>
          </a:bodyPr>
          <a:lstStyle/>
          <a:p>
            <a:pPr marL="60325"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bg1">
                    <a:lumMod val="50000"/>
                  </a:schemeClr>
                </a:solidFill>
                <a:effectLst/>
                <a:uLnTx/>
                <a:uFillTx/>
                <a:ea typeface="+mn-ea"/>
                <a:cs typeface="Times New Roman" pitchFamily="18" charset="0"/>
              </a:rPr>
              <a:t>Interest-free loans and grants to governments </a:t>
            </a:r>
          </a:p>
          <a:p>
            <a:pPr marL="60325"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bg1">
                    <a:lumMod val="50000"/>
                  </a:schemeClr>
                </a:solidFill>
                <a:effectLst/>
                <a:uLnTx/>
                <a:uFillTx/>
                <a:ea typeface="+mn-ea"/>
                <a:cs typeface="Times New Roman" pitchFamily="18" charset="0"/>
              </a:rPr>
              <a:t>of poorest</a:t>
            </a:r>
          </a:p>
          <a:p>
            <a:pPr marL="60325"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bg1">
                    <a:lumMod val="50000"/>
                  </a:schemeClr>
                </a:solidFill>
                <a:effectLst/>
                <a:uLnTx/>
                <a:uFillTx/>
                <a:ea typeface="+mn-ea"/>
                <a:cs typeface="Times New Roman" pitchFamily="18" charset="0"/>
              </a:rPr>
              <a:t>countries.</a:t>
            </a:r>
          </a:p>
        </p:txBody>
      </p:sp>
      <p:sp>
        <p:nvSpPr>
          <p:cNvPr id="5" name="TextBox 4">
            <a:extLst>
              <a:ext uri="{FF2B5EF4-FFF2-40B4-BE49-F238E27FC236}">
                <a16:creationId xmlns:a16="http://schemas.microsoft.com/office/drawing/2014/main" id="{2958679C-A30C-4518-A5E8-82111B628FD3}"/>
              </a:ext>
            </a:extLst>
          </p:cNvPr>
          <p:cNvSpPr txBox="1"/>
          <p:nvPr/>
        </p:nvSpPr>
        <p:spPr>
          <a:xfrm>
            <a:off x="1547658" y="4686322"/>
            <a:ext cx="1876423" cy="1323439"/>
          </a:xfrm>
          <a:prstGeom prst="rect">
            <a:avLst/>
          </a:prstGeom>
          <a:noFill/>
        </p:spPr>
        <p:txBody>
          <a:bodyPr wrap="square" lIns="0" rIns="0" rtlCol="0">
            <a:spAutoFit/>
          </a:bodyPr>
          <a:lstStyle/>
          <a:p>
            <a:pPr marL="60325"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bg1">
                    <a:lumMod val="50000"/>
                  </a:schemeClr>
                </a:solidFill>
                <a:effectLst/>
                <a:uLnTx/>
                <a:uFillTx/>
                <a:ea typeface="+mn-ea"/>
                <a:cs typeface="Times New Roman" pitchFamily="18" charset="0"/>
              </a:rPr>
              <a:t>Loans to </a:t>
            </a:r>
            <a:br>
              <a:rPr kumimoji="0" lang="en-US" sz="1600" b="0" i="0" u="none" strike="noStrike" kern="1200" cap="none" spc="0" normalizeH="0" baseline="0" noProof="0">
                <a:ln>
                  <a:noFill/>
                </a:ln>
                <a:solidFill>
                  <a:schemeClr val="bg1">
                    <a:lumMod val="50000"/>
                  </a:schemeClr>
                </a:solidFill>
                <a:effectLst/>
                <a:uLnTx/>
                <a:uFillTx/>
                <a:ea typeface="+mn-ea"/>
                <a:cs typeface="Times New Roman" pitchFamily="18" charset="0"/>
              </a:rPr>
            </a:br>
            <a:r>
              <a:rPr kumimoji="0" lang="en-US" sz="1600" b="0" i="0" u="none" strike="noStrike" kern="1200" cap="none" spc="0" normalizeH="0" baseline="0" noProof="0">
                <a:ln>
                  <a:noFill/>
                </a:ln>
                <a:solidFill>
                  <a:schemeClr val="bg1">
                    <a:lumMod val="50000"/>
                  </a:schemeClr>
                </a:solidFill>
                <a:effectLst/>
                <a:uLnTx/>
                <a:uFillTx/>
                <a:ea typeface="+mn-ea"/>
                <a:cs typeface="Times New Roman" pitchFamily="18" charset="0"/>
              </a:rPr>
              <a:t>middle-income </a:t>
            </a:r>
            <a:br>
              <a:rPr kumimoji="0" lang="en-US" sz="1600" b="0" i="0" u="none" strike="noStrike" kern="1200" cap="none" spc="0" normalizeH="0" baseline="0" noProof="0">
                <a:ln>
                  <a:noFill/>
                </a:ln>
                <a:solidFill>
                  <a:schemeClr val="bg1">
                    <a:lumMod val="50000"/>
                  </a:schemeClr>
                </a:solidFill>
                <a:effectLst/>
                <a:uLnTx/>
                <a:uFillTx/>
                <a:ea typeface="+mn-ea"/>
                <a:cs typeface="Times New Roman" pitchFamily="18" charset="0"/>
              </a:rPr>
            </a:br>
            <a:r>
              <a:rPr kumimoji="0" lang="en-US" sz="1600" b="0" i="0" u="none" strike="noStrike" kern="1200" cap="none" spc="0" normalizeH="0" baseline="0" noProof="0">
                <a:ln>
                  <a:noFill/>
                </a:ln>
                <a:solidFill>
                  <a:schemeClr val="bg1">
                    <a:lumMod val="50000"/>
                  </a:schemeClr>
                </a:solidFill>
                <a:effectLst/>
                <a:uLnTx/>
                <a:uFillTx/>
                <a:ea typeface="+mn-ea"/>
                <a:cs typeface="Times New Roman" pitchFamily="18" charset="0"/>
              </a:rPr>
              <a:t>and credit-worthy, </a:t>
            </a:r>
            <a:br>
              <a:rPr kumimoji="0" lang="en-US" sz="1600" b="0" i="0" u="none" strike="noStrike" kern="1200" cap="none" spc="0" normalizeH="0" baseline="0" noProof="0">
                <a:ln>
                  <a:noFill/>
                </a:ln>
                <a:solidFill>
                  <a:schemeClr val="bg1">
                    <a:lumMod val="50000"/>
                  </a:schemeClr>
                </a:solidFill>
                <a:effectLst/>
                <a:uLnTx/>
                <a:uFillTx/>
                <a:ea typeface="+mn-ea"/>
                <a:cs typeface="Times New Roman" pitchFamily="18" charset="0"/>
              </a:rPr>
            </a:br>
            <a:r>
              <a:rPr kumimoji="0" lang="en-US" sz="1600" b="0" i="0" u="none" strike="noStrike" kern="1200" cap="none" spc="0" normalizeH="0" baseline="0" noProof="0">
                <a:ln>
                  <a:noFill/>
                </a:ln>
                <a:solidFill>
                  <a:schemeClr val="bg1">
                    <a:lumMod val="50000"/>
                  </a:schemeClr>
                </a:solidFill>
                <a:effectLst/>
                <a:uLnTx/>
                <a:uFillTx/>
                <a:ea typeface="+mn-ea"/>
                <a:cs typeface="Times New Roman" pitchFamily="18" charset="0"/>
              </a:rPr>
              <a:t>low-income country governments.</a:t>
            </a:r>
          </a:p>
        </p:txBody>
      </p:sp>
      <p:sp>
        <p:nvSpPr>
          <p:cNvPr id="6" name="TextBox 5">
            <a:extLst>
              <a:ext uri="{FF2B5EF4-FFF2-40B4-BE49-F238E27FC236}">
                <a16:creationId xmlns:a16="http://schemas.microsoft.com/office/drawing/2014/main" id="{91AA9781-DAE7-4FDA-B63D-FD5CE87DC40F}"/>
              </a:ext>
            </a:extLst>
          </p:cNvPr>
          <p:cNvSpPr txBox="1"/>
          <p:nvPr/>
        </p:nvSpPr>
        <p:spPr>
          <a:xfrm>
            <a:off x="5137929" y="4780271"/>
            <a:ext cx="1741491" cy="738664"/>
          </a:xfrm>
          <a:prstGeom prst="rect">
            <a:avLst/>
          </a:prstGeom>
          <a:noFill/>
          <a:ln w="28575">
            <a:noFill/>
            <a:prstDash val="dash"/>
          </a:ln>
        </p:spPr>
        <p:txBody>
          <a:bodyPr wrap="square" lIns="0" tIns="0" rIns="0" bIns="0" rtlCol="0">
            <a:spAutoFit/>
          </a:bodyPr>
          <a:lstStyle/>
          <a:p>
            <a:pPr marL="119063"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prstDash val="solid"/>
                </a:ln>
                <a:solidFill>
                  <a:schemeClr val="bg1">
                    <a:lumMod val="50000"/>
                  </a:schemeClr>
                </a:solidFill>
                <a:effectLst/>
                <a:uLnTx/>
                <a:uFillTx/>
                <a:ea typeface="+mn-ea"/>
                <a:cs typeface="Times New Roman" pitchFamily="18" charset="0"/>
              </a:rPr>
              <a:t>Solutions in </a:t>
            </a:r>
          </a:p>
          <a:p>
            <a:pPr marL="119063"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prstDash val="solid"/>
                </a:ln>
                <a:solidFill>
                  <a:schemeClr val="bg1">
                    <a:lumMod val="50000"/>
                  </a:schemeClr>
                </a:solidFill>
                <a:effectLst/>
                <a:uLnTx/>
                <a:uFillTx/>
                <a:ea typeface="+mn-ea"/>
                <a:cs typeface="Times New Roman" pitchFamily="18" charset="0"/>
              </a:rPr>
              <a:t>private sector development.</a:t>
            </a:r>
          </a:p>
        </p:txBody>
      </p:sp>
      <p:sp>
        <p:nvSpPr>
          <p:cNvPr id="7" name="TextBox 6">
            <a:extLst>
              <a:ext uri="{FF2B5EF4-FFF2-40B4-BE49-F238E27FC236}">
                <a16:creationId xmlns:a16="http://schemas.microsoft.com/office/drawing/2014/main" id="{EC9FF3A2-E733-47B3-941E-9DDDA281CEB1}"/>
              </a:ext>
            </a:extLst>
          </p:cNvPr>
          <p:cNvSpPr txBox="1"/>
          <p:nvPr/>
        </p:nvSpPr>
        <p:spPr>
          <a:xfrm>
            <a:off x="1667684" y="2321284"/>
            <a:ext cx="1657182" cy="2183091"/>
          </a:xfrm>
          <a:prstGeom prst="roundRect">
            <a:avLst/>
          </a:prstGeom>
          <a:solidFill>
            <a:srgbClr val="00ADE4"/>
          </a:solidFill>
        </p:spPr>
        <p:txBody>
          <a:bodyPr wrap="square" lIns="0" tIns="0" rIns="0" bIns="0" rtlCol="0" anchor="t">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prstClr val="white"/>
                </a:solidFill>
                <a:effectLst/>
                <a:uLnTx/>
                <a:uFillTx/>
                <a:ea typeface="+mn-ea"/>
                <a:cs typeface="Times New Roman" pitchFamily="18" charset="0"/>
              </a:rPr>
              <a:t>IBRD</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a:ln>
                  <a:noFill/>
                </a:ln>
                <a:solidFill>
                  <a:prstClr val="white"/>
                </a:solidFill>
                <a:effectLst/>
                <a:uLnTx/>
                <a:uFillTx/>
                <a:ea typeface="+mn-ea"/>
                <a:cs typeface="Times New Roman" pitchFamily="18" charset="0"/>
              </a:rPr>
              <a:t>International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a:ln>
                  <a:noFill/>
                </a:ln>
                <a:solidFill>
                  <a:prstClr val="white"/>
                </a:solidFill>
                <a:effectLst/>
                <a:uLnTx/>
                <a:uFillTx/>
                <a:ea typeface="+mn-ea"/>
                <a:cs typeface="Times New Roman" pitchFamily="18" charset="0"/>
              </a:rPr>
              <a:t>Bank for Reconstruction and Development</a:t>
            </a:r>
          </a:p>
        </p:txBody>
      </p:sp>
      <p:sp>
        <p:nvSpPr>
          <p:cNvPr id="8" name="TextBox 7">
            <a:extLst>
              <a:ext uri="{FF2B5EF4-FFF2-40B4-BE49-F238E27FC236}">
                <a16:creationId xmlns:a16="http://schemas.microsoft.com/office/drawing/2014/main" id="{C252E1CC-E9C4-49BC-9690-E579F3F89567}"/>
              </a:ext>
            </a:extLst>
          </p:cNvPr>
          <p:cNvSpPr txBox="1"/>
          <p:nvPr/>
        </p:nvSpPr>
        <p:spPr>
          <a:xfrm>
            <a:off x="3444693" y="2344078"/>
            <a:ext cx="1596984" cy="2183093"/>
          </a:xfrm>
          <a:prstGeom prst="roundRect">
            <a:avLst/>
          </a:prstGeom>
          <a:solidFill>
            <a:srgbClr val="00ADE4"/>
          </a:solidFill>
        </p:spPr>
        <p:txBody>
          <a:bodyPr wrap="square" lIns="0" tIns="0" rIns="0" bIns="0" rtlCol="0" anchor="t">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prstClr val="white"/>
                </a:solidFill>
                <a:effectLst/>
                <a:uLnTx/>
                <a:uFillTx/>
                <a:ea typeface="+mn-ea"/>
                <a:cs typeface="Times New Roman" pitchFamily="18" charset="0"/>
              </a:rPr>
              <a:t>IDA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a:ln>
                  <a:noFill/>
                </a:ln>
                <a:solidFill>
                  <a:prstClr val="white"/>
                </a:solidFill>
                <a:effectLst/>
                <a:uLnTx/>
                <a:uFillTx/>
                <a:ea typeface="+mn-ea"/>
                <a:cs typeface="Times New Roman" pitchFamily="18" charset="0"/>
              </a:rPr>
              <a:t>International Development Association</a:t>
            </a:r>
          </a:p>
        </p:txBody>
      </p:sp>
      <p:sp>
        <p:nvSpPr>
          <p:cNvPr id="9" name="TextBox 8">
            <a:extLst>
              <a:ext uri="{FF2B5EF4-FFF2-40B4-BE49-F238E27FC236}">
                <a16:creationId xmlns:a16="http://schemas.microsoft.com/office/drawing/2014/main" id="{80FFCABA-C9A7-4CA1-AD57-236CAD7B56AC}"/>
              </a:ext>
            </a:extLst>
          </p:cNvPr>
          <p:cNvSpPr txBox="1"/>
          <p:nvPr/>
        </p:nvSpPr>
        <p:spPr>
          <a:xfrm>
            <a:off x="5135378" y="2304751"/>
            <a:ext cx="1736534" cy="2186407"/>
          </a:xfrm>
          <a:prstGeom prst="roundRect">
            <a:avLst/>
          </a:prstGeom>
          <a:solidFill>
            <a:schemeClr val="tx1"/>
          </a:solidFill>
        </p:spPr>
        <p:txBody>
          <a:bodyPr wrap="square" lIns="0" tIns="0" rIns="0" bIns="0" rtlCol="0" anchor="t">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prstClr val="white"/>
                </a:solidFill>
                <a:effectLst/>
                <a:uLnTx/>
                <a:uFillTx/>
                <a:ea typeface="+mn-ea"/>
                <a:cs typeface="Times New Roman" pitchFamily="18" charset="0"/>
              </a:rPr>
              <a:t>IFC</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prstClr val="white"/>
              </a:solidFill>
              <a:effectLst/>
              <a:uLnTx/>
              <a:uFillTx/>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1" i="0" u="none" strike="noStrike" kern="1200" cap="none" spc="0" normalizeH="0" baseline="0" noProof="0">
                <a:ln>
                  <a:noFill/>
                </a:ln>
                <a:solidFill>
                  <a:prstClr val="white"/>
                </a:solidFill>
                <a:effectLst/>
                <a:uLnTx/>
                <a:uFillTx/>
                <a:ea typeface="+mn-ea"/>
                <a:cs typeface="Times New Roman" pitchFamily="18" charset="0"/>
              </a:rPr>
              <a:t>International Finance Corporation</a:t>
            </a:r>
          </a:p>
        </p:txBody>
      </p:sp>
      <p:sp>
        <p:nvSpPr>
          <p:cNvPr id="10" name="TextBox 9">
            <a:extLst>
              <a:ext uri="{FF2B5EF4-FFF2-40B4-BE49-F238E27FC236}">
                <a16:creationId xmlns:a16="http://schemas.microsoft.com/office/drawing/2014/main" id="{70C98322-8237-40B3-B335-E92CDF1E0186}"/>
              </a:ext>
            </a:extLst>
          </p:cNvPr>
          <p:cNvSpPr txBox="1"/>
          <p:nvPr/>
        </p:nvSpPr>
        <p:spPr>
          <a:xfrm>
            <a:off x="6965613" y="2321284"/>
            <a:ext cx="1621326" cy="2169874"/>
          </a:xfrm>
          <a:prstGeom prst="roundRect">
            <a:avLst/>
          </a:prstGeom>
          <a:solidFill>
            <a:srgbClr val="00ADE4"/>
          </a:solidFill>
        </p:spPr>
        <p:txBody>
          <a:bodyPr wrap="square" lIns="0" tIns="0" rIns="0" bIns="0" rtlCol="0" anchor="t">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prstClr val="white"/>
                </a:solidFill>
                <a:effectLst/>
                <a:uLnTx/>
                <a:uFillTx/>
                <a:ea typeface="+mn-ea"/>
                <a:cs typeface="Times New Roman" pitchFamily="18" charset="0"/>
              </a:rPr>
              <a:t>MIGA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a:ln>
                  <a:noFill/>
                </a:ln>
                <a:solidFill>
                  <a:prstClr val="white"/>
                </a:solidFill>
                <a:effectLst/>
                <a:uLnTx/>
                <a:uFillTx/>
                <a:ea typeface="+mn-ea"/>
                <a:cs typeface="Times New Roman" pitchFamily="18" charset="0"/>
              </a:rPr>
              <a:t>Multilateral Investment Guarantee Agency</a:t>
            </a:r>
          </a:p>
        </p:txBody>
      </p:sp>
      <p:sp>
        <p:nvSpPr>
          <p:cNvPr id="11" name="TextBox 10">
            <a:extLst>
              <a:ext uri="{FF2B5EF4-FFF2-40B4-BE49-F238E27FC236}">
                <a16:creationId xmlns:a16="http://schemas.microsoft.com/office/drawing/2014/main" id="{B82D7941-72EF-43A9-9F14-CB5DB1148806}"/>
              </a:ext>
            </a:extLst>
          </p:cNvPr>
          <p:cNvSpPr txBox="1"/>
          <p:nvPr/>
        </p:nvSpPr>
        <p:spPr>
          <a:xfrm>
            <a:off x="8706767" y="2321284"/>
            <a:ext cx="1633863" cy="2198768"/>
          </a:xfrm>
          <a:prstGeom prst="roundRect">
            <a:avLst/>
          </a:prstGeom>
          <a:solidFill>
            <a:srgbClr val="00ADE4"/>
          </a:solidFill>
        </p:spPr>
        <p:txBody>
          <a:bodyPr wrap="square" lIns="0" tIns="0" rIns="0" bIns="0" rtlCol="0" anchor="t">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prstClr val="white"/>
                </a:solidFill>
                <a:effectLst/>
                <a:uLnTx/>
                <a:uFillTx/>
                <a:ea typeface="+mn-ea"/>
                <a:cs typeface="Times New Roman" pitchFamily="18" charset="0"/>
              </a:rPr>
              <a:t>ICSID</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a:ln>
                  <a:noFill/>
                </a:ln>
                <a:solidFill>
                  <a:prstClr val="white"/>
                </a:solidFill>
                <a:effectLst/>
                <a:uLnTx/>
                <a:uFillTx/>
                <a:ea typeface="+mn-ea"/>
                <a:cs typeface="Times New Roman" pitchFamily="18" charset="0"/>
              </a:rPr>
              <a:t>International Centre for Settlement of Investment Disputes</a:t>
            </a:r>
          </a:p>
        </p:txBody>
      </p:sp>
      <p:pic>
        <p:nvPicPr>
          <p:cNvPr id="12" name="Picture 2" descr="C:\Users\wb469958\Documents\WGB_Logo-English\Horizontal\WBG_Horizontal_Color\jpeg\WBG_Horizontal-RGB-high.jpg">
            <a:extLst>
              <a:ext uri="{FF2B5EF4-FFF2-40B4-BE49-F238E27FC236}">
                <a16:creationId xmlns:a16="http://schemas.microsoft.com/office/drawing/2014/main" id="{2C9534B4-26E4-45A9-9B25-7F01B0A5BC7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39900" y="1290907"/>
            <a:ext cx="3067050" cy="602167"/>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21">
            <a:extLst>
              <a:ext uri="{FF2B5EF4-FFF2-40B4-BE49-F238E27FC236}">
                <a16:creationId xmlns:a16="http://schemas.microsoft.com/office/drawing/2014/main" id="{D734104D-403E-46CD-BF10-4D5097CA4422}"/>
              </a:ext>
            </a:extLst>
          </p:cNvPr>
          <p:cNvSpPr/>
          <p:nvPr/>
        </p:nvSpPr>
        <p:spPr bwMode="auto">
          <a:xfrm>
            <a:off x="1442720" y="2080857"/>
            <a:ext cx="9093200" cy="4030980"/>
          </a:xfrm>
          <a:prstGeom prst="roundRect">
            <a:avLst>
              <a:gd name="adj" fmla="val 4804"/>
            </a:avLst>
          </a:prstGeom>
          <a:noFill/>
          <a:ln w="28575"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lvl="0" indent="-115888" algn="l" defTabSz="914400" rtl="0" eaLnBrk="1" fontAlgn="base" latinLnBrk="0" hangingPunct="1">
              <a:lnSpc>
                <a:spcPct val="100000"/>
              </a:lnSpc>
              <a:spcBef>
                <a:spcPct val="50000"/>
              </a:spcBef>
              <a:spcAft>
                <a:spcPct val="0"/>
              </a:spcAft>
              <a:buClrTx/>
              <a:buSzTx/>
              <a:buFontTx/>
              <a:buChar char="•"/>
              <a:tabLst/>
              <a:defRPr/>
            </a:pPr>
            <a:endParaRPr kumimoji="0" lang="en-US" sz="1300" b="0" i="0" u="none" strike="noStrike" kern="1200" cap="none" spc="0" normalizeH="0" baseline="0" noProof="0">
              <a:ln>
                <a:solidFill>
                  <a:srgbClr val="139AF0"/>
                </a:solidFill>
              </a:ln>
              <a:solidFill>
                <a:srgbClr val="021F43"/>
              </a:solidFill>
              <a:effectLst/>
              <a:uLnTx/>
              <a:uFillTx/>
              <a:latin typeface="Arial"/>
              <a:ea typeface="+mn-ea"/>
              <a:cs typeface="Times New Roman" pitchFamily="18" charset="0"/>
            </a:endParaRPr>
          </a:p>
        </p:txBody>
      </p:sp>
      <p:sp>
        <p:nvSpPr>
          <p:cNvPr id="14" name="Right Triangle 13">
            <a:extLst>
              <a:ext uri="{FF2B5EF4-FFF2-40B4-BE49-F238E27FC236}">
                <a16:creationId xmlns:a16="http://schemas.microsoft.com/office/drawing/2014/main" id="{D7D4FEA8-6DFC-4B8B-B926-DC4EB5B3E3A1}"/>
              </a:ext>
            </a:extLst>
          </p:cNvPr>
          <p:cNvSpPr/>
          <p:nvPr/>
        </p:nvSpPr>
        <p:spPr bwMode="auto">
          <a:xfrm>
            <a:off x="7414570" y="4724161"/>
            <a:ext cx="2023669" cy="1077218"/>
          </a:xfrm>
          <a:prstGeom prst="rtTriangl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lvl="0" indent="-115888" algn="l" defTabSz="914400" rtl="0" eaLnBrk="1" fontAlgn="base" latinLnBrk="0" hangingPunct="1">
              <a:lnSpc>
                <a:spcPct val="100000"/>
              </a:lnSpc>
              <a:spcBef>
                <a:spcPct val="50000"/>
              </a:spcBef>
              <a:spcAft>
                <a:spcPct val="0"/>
              </a:spcAft>
              <a:buClrTx/>
              <a:buSzTx/>
              <a:buFontTx/>
              <a:buChar char="•"/>
              <a:tabLst/>
              <a:defRPr/>
            </a:pPr>
            <a:endParaRPr kumimoji="0" lang="en-US" sz="1300" b="0" i="0" u="none" strike="noStrike" kern="1200" cap="none" spc="0" normalizeH="0" baseline="0" noProof="0">
              <a:ln>
                <a:noFill/>
              </a:ln>
              <a:solidFill>
                <a:srgbClr val="021F43"/>
              </a:solidFill>
              <a:effectLst/>
              <a:uLnTx/>
              <a:uFillTx/>
              <a:latin typeface="Trebuchet MS" pitchFamily="34" charset="0"/>
              <a:ea typeface="+mn-ea"/>
              <a:cs typeface="Times New Roman" pitchFamily="18" charset="0"/>
            </a:endParaRPr>
          </a:p>
        </p:txBody>
      </p:sp>
      <p:sp>
        <p:nvSpPr>
          <p:cNvPr id="15" name="Half Frame 14">
            <a:extLst>
              <a:ext uri="{FF2B5EF4-FFF2-40B4-BE49-F238E27FC236}">
                <a16:creationId xmlns:a16="http://schemas.microsoft.com/office/drawing/2014/main" id="{565599D0-F98E-4D59-9882-4AEAD3A40438}"/>
              </a:ext>
            </a:extLst>
          </p:cNvPr>
          <p:cNvSpPr/>
          <p:nvPr/>
        </p:nvSpPr>
        <p:spPr bwMode="auto">
          <a:xfrm rot="18900000">
            <a:off x="5029540" y="4738457"/>
            <a:ext cx="777687" cy="829391"/>
          </a:xfrm>
          <a:prstGeom prst="halfFrame">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lvl="0" indent="-115888" algn="l" defTabSz="914400" rtl="0" eaLnBrk="1" fontAlgn="auto" latinLnBrk="0" hangingPunct="1">
              <a:lnSpc>
                <a:spcPct val="100000"/>
              </a:lnSpc>
              <a:spcBef>
                <a:spcPct val="50000"/>
              </a:spcBef>
              <a:spcAft>
                <a:spcPts val="0"/>
              </a:spcAft>
              <a:buClrTx/>
              <a:buSzTx/>
              <a:buFontTx/>
              <a:buNone/>
              <a:tabLst/>
              <a:defRPr/>
            </a:pPr>
            <a:endParaRPr kumimoji="0" lang="en-US" sz="1300" b="0" i="0" u="none" strike="noStrike" kern="1200" cap="none" spc="0" normalizeH="0" baseline="0" noProof="0">
              <a:ln>
                <a:noFill/>
              </a:ln>
              <a:solidFill>
                <a:srgbClr val="021F43"/>
              </a:solidFill>
              <a:effectLst/>
              <a:uLnTx/>
              <a:uFillTx/>
              <a:latin typeface="Trebuchet MS" pitchFamily="34" charset="0"/>
              <a:ea typeface="+mn-ea"/>
              <a:cs typeface="Times New Roman" pitchFamily="18" charset="0"/>
            </a:endParaRPr>
          </a:p>
        </p:txBody>
      </p:sp>
      <p:sp>
        <p:nvSpPr>
          <p:cNvPr id="16" name="Half Frame 15">
            <a:extLst>
              <a:ext uri="{FF2B5EF4-FFF2-40B4-BE49-F238E27FC236}">
                <a16:creationId xmlns:a16="http://schemas.microsoft.com/office/drawing/2014/main" id="{22C8831B-73CC-451D-9873-8944F914246F}"/>
              </a:ext>
            </a:extLst>
          </p:cNvPr>
          <p:cNvSpPr/>
          <p:nvPr/>
        </p:nvSpPr>
        <p:spPr bwMode="auto">
          <a:xfrm rot="8100000">
            <a:off x="6324077" y="4715781"/>
            <a:ext cx="753369" cy="821847"/>
          </a:xfrm>
          <a:prstGeom prst="halfFrame">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lvl="0" indent="-115888" algn="l" defTabSz="914400" rtl="0" eaLnBrk="1" fontAlgn="auto" latinLnBrk="0" hangingPunct="1">
              <a:lnSpc>
                <a:spcPct val="100000"/>
              </a:lnSpc>
              <a:spcBef>
                <a:spcPct val="50000"/>
              </a:spcBef>
              <a:spcAft>
                <a:spcPts val="0"/>
              </a:spcAft>
              <a:buClrTx/>
              <a:buSzTx/>
              <a:buFontTx/>
              <a:buNone/>
              <a:tabLst/>
              <a:defRPr/>
            </a:pPr>
            <a:endParaRPr kumimoji="0" lang="en-US" sz="1300" b="0" i="0" u="none" strike="noStrike" kern="1200" cap="none" spc="0" normalizeH="0" baseline="0" noProof="0">
              <a:ln>
                <a:noFill/>
              </a:ln>
              <a:solidFill>
                <a:srgbClr val="021F43"/>
              </a:solidFill>
              <a:effectLst/>
              <a:uLnTx/>
              <a:uFillTx/>
              <a:latin typeface="Trebuchet MS" pitchFamily="34" charset="0"/>
              <a:ea typeface="+mn-ea"/>
              <a:cs typeface="Times New Roman" pitchFamily="18" charset="0"/>
            </a:endParaRPr>
          </a:p>
        </p:txBody>
      </p:sp>
      <p:sp>
        <p:nvSpPr>
          <p:cNvPr id="17" name="Content Placeholder 2">
            <a:extLst>
              <a:ext uri="{FF2B5EF4-FFF2-40B4-BE49-F238E27FC236}">
                <a16:creationId xmlns:a16="http://schemas.microsoft.com/office/drawing/2014/main" id="{1A6F2FD1-1EE5-48E2-BA17-CF7C71E16C14}"/>
              </a:ext>
            </a:extLst>
          </p:cNvPr>
          <p:cNvSpPr txBox="1">
            <a:spLocks/>
          </p:cNvSpPr>
          <p:nvPr/>
        </p:nvSpPr>
        <p:spPr>
          <a:xfrm>
            <a:off x="1705543" y="208534"/>
            <a:ext cx="8534400" cy="10211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spcBef>
                <a:spcPts val="0"/>
              </a:spcBef>
              <a:buFont typeface="Arial" panose="020B0604020202020204" pitchFamily="34" charset="0"/>
              <a:buNone/>
            </a:pPr>
            <a:r>
              <a:rPr lang="en-US" cap="all" dirty="0">
                <a:solidFill>
                  <a:schemeClr val="bg1">
                    <a:lumMod val="50000"/>
                  </a:schemeClr>
                </a:solidFill>
              </a:rPr>
              <a:t>IFC IS A MEMBER OF THE </a:t>
            </a:r>
            <a:r>
              <a:rPr lang="en-US" b="1" cap="all" dirty="0">
                <a:solidFill>
                  <a:schemeClr val="bg1">
                    <a:lumMod val="50000"/>
                  </a:schemeClr>
                </a:solidFill>
              </a:rPr>
              <a:t>WORLD BANK GROUP</a:t>
            </a:r>
          </a:p>
          <a:p>
            <a:pPr marL="0" indent="0" algn="ctr" fontAlgn="base">
              <a:spcBef>
                <a:spcPts val="0"/>
              </a:spcBef>
              <a:buFont typeface="Arial" panose="020B0604020202020204" pitchFamily="34" charset="0"/>
              <a:buNone/>
            </a:pPr>
            <a:r>
              <a:rPr lang="en-US" dirty="0">
                <a:solidFill>
                  <a:schemeClr val="bg1">
                    <a:lumMod val="50000"/>
                  </a:schemeClr>
                </a:solidFill>
              </a:rPr>
              <a:t>________</a:t>
            </a:r>
          </a:p>
          <a:p>
            <a:pPr marL="0" indent="0">
              <a:buFont typeface="Arial" panose="020B0604020202020204" pitchFamily="34" charset="0"/>
              <a:buNone/>
            </a:pPr>
            <a:endParaRPr lang="en-US" dirty="0"/>
          </a:p>
        </p:txBody>
      </p:sp>
      <p:pic>
        <p:nvPicPr>
          <p:cNvPr id="20" name="Picture 19">
            <a:extLst>
              <a:ext uri="{FF2B5EF4-FFF2-40B4-BE49-F238E27FC236}">
                <a16:creationId xmlns:a16="http://schemas.microsoft.com/office/drawing/2014/main" id="{9AA34304-0A90-4B38-BD4F-E47D1273F2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spTree>
    <p:extLst>
      <p:ext uri="{BB962C8B-B14F-4D97-AF65-F5344CB8AC3E}">
        <p14:creationId xmlns:p14="http://schemas.microsoft.com/office/powerpoint/2010/main" val="2331311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2895" y="3134852"/>
            <a:ext cx="4595507" cy="1168400"/>
          </a:xfrm>
          <a:prstGeom prst="rect">
            <a:avLst/>
          </a:prstGeom>
        </p:spPr>
      </p:pic>
      <p:sp>
        <p:nvSpPr>
          <p:cNvPr id="11" name="TextBox 10"/>
          <p:cNvSpPr txBox="1"/>
          <p:nvPr/>
        </p:nvSpPr>
        <p:spPr>
          <a:xfrm>
            <a:off x="3657166" y="3528102"/>
            <a:ext cx="4824536" cy="646331"/>
          </a:xfrm>
          <a:prstGeom prst="rect">
            <a:avLst/>
          </a:prstGeom>
          <a:noFill/>
        </p:spPr>
        <p:txBody>
          <a:bodyPr wrap="square" rtlCol="0">
            <a:spAutoFit/>
          </a:bodyPr>
          <a:lstStyle/>
          <a:p>
            <a:r>
              <a:rPr lang="en-US" sz="3600">
                <a:solidFill>
                  <a:srgbClr val="00A7D4"/>
                </a:solidFill>
              </a:rPr>
              <a:t>www.edgebuildings.com</a:t>
            </a:r>
            <a:endParaRPr lang="en-US" sz="3000">
              <a:solidFill>
                <a:srgbClr val="00A7D4"/>
              </a:solidFill>
            </a:endParaRPr>
          </a:p>
        </p:txBody>
      </p:sp>
      <p:pic>
        <p:nvPicPr>
          <p:cNvPr id="10" name="Picture 9">
            <a:hlinkClick r:id="rId4"/>
          </p:cNvPr>
          <p:cNvPicPr>
            <a:picLocks noChangeAspect="1"/>
          </p:cNvPicPr>
          <p:nvPr/>
        </p:nvPicPr>
        <p:blipFill>
          <a:blip r:embed="rId5"/>
          <a:stretch>
            <a:fillRect/>
          </a:stretch>
        </p:blipFill>
        <p:spPr>
          <a:xfrm>
            <a:off x="3748607" y="2273586"/>
            <a:ext cx="5292447" cy="2776561"/>
          </a:xfrm>
          <a:prstGeom prst="rect">
            <a:avLst/>
          </a:prstGeom>
        </p:spPr>
      </p:pic>
      <p:sp>
        <p:nvSpPr>
          <p:cNvPr id="5" name="Rectangle 4"/>
          <p:cNvSpPr/>
          <p:nvPr/>
        </p:nvSpPr>
        <p:spPr>
          <a:xfrm>
            <a:off x="4152900" y="1657350"/>
            <a:ext cx="971550" cy="40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itle 1">
            <a:extLst>
              <a:ext uri="{FF2B5EF4-FFF2-40B4-BE49-F238E27FC236}">
                <a16:creationId xmlns:a16="http://schemas.microsoft.com/office/drawing/2014/main" id="{3EB3DC49-7538-4C95-980E-AF437CD62B78}"/>
              </a:ext>
            </a:extLst>
          </p:cNvPr>
          <p:cNvSpPr>
            <a:spLocks noGrp="1"/>
          </p:cNvSpPr>
          <p:nvPr>
            <p:ph type="title"/>
          </p:nvPr>
        </p:nvSpPr>
        <p:spPr>
          <a:xfrm>
            <a:off x="1354687" y="277747"/>
            <a:ext cx="9702334" cy="851301"/>
          </a:xfrm>
        </p:spPr>
        <p:txBody>
          <a:bodyPr>
            <a:noAutofit/>
          </a:bodyPr>
          <a:lstStyle/>
          <a:p>
            <a:r>
              <a:rPr lang="en-US"/>
              <a:t>Edge </a:t>
            </a:r>
            <a:r>
              <a:rPr lang="en-US" b="1"/>
              <a:t>demonstration</a:t>
            </a:r>
            <a:br>
              <a:rPr lang="en-US"/>
            </a:br>
            <a:r>
              <a:rPr lang="en-US"/>
              <a:t>________</a:t>
            </a:r>
            <a:endParaRPr lang="en-US" b="1"/>
          </a:p>
        </p:txBody>
      </p:sp>
    </p:spTree>
    <p:extLst>
      <p:ext uri="{BB962C8B-B14F-4D97-AF65-F5344CB8AC3E}">
        <p14:creationId xmlns:p14="http://schemas.microsoft.com/office/powerpoint/2010/main" val="4266199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or a small investment, EDGE certify your project and quickly increase the marketability of your sustainable building.">
            <a:extLst>
              <a:ext uri="{FF2B5EF4-FFF2-40B4-BE49-F238E27FC236}">
                <a16:creationId xmlns:a16="http://schemas.microsoft.com/office/drawing/2014/main" id="{1786A001-2BB8-4312-B4BC-E6A4D7F0AD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523" r="15095"/>
          <a:stretch/>
        </p:blipFill>
        <p:spPr bwMode="auto">
          <a:xfrm>
            <a:off x="-293913" y="1"/>
            <a:ext cx="12485913"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FC5ACDB-218C-4C1B-BE3D-05F09D186EE4}"/>
              </a:ext>
            </a:extLst>
          </p:cNvPr>
          <p:cNvSpPr/>
          <p:nvPr/>
        </p:nvSpPr>
        <p:spPr>
          <a:xfrm>
            <a:off x="-293913" y="0"/>
            <a:ext cx="10025741" cy="6858000"/>
          </a:xfrm>
          <a:prstGeom prst="rect">
            <a:avLst/>
          </a:prstGeom>
          <a:solidFill>
            <a:srgbClr val="FFFFFF">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02FE00EC-4D73-44CF-8100-A2A349F071A2}"/>
              </a:ext>
            </a:extLst>
          </p:cNvPr>
          <p:cNvSpPr txBox="1">
            <a:spLocks/>
          </p:cNvSpPr>
          <p:nvPr/>
        </p:nvSpPr>
        <p:spPr bwMode="auto">
          <a:xfrm>
            <a:off x="88040" y="236417"/>
            <a:ext cx="9261834" cy="849408"/>
          </a:xfrm>
          <a:prstGeom prst="rect">
            <a:avLst/>
          </a:prstGeom>
          <a:noFill/>
          <a:ln w="9525">
            <a:noFill/>
            <a:miter lim="800000"/>
            <a:headEnd/>
            <a:tailEnd/>
          </a:ln>
        </p:spPr>
        <p:txBody>
          <a:bodyPr vert="horz" wrap="square" lIns="0" tIns="0" rIns="0" bIns="0" numCol="1" anchor="b" anchorCtr="0" compatLnSpc="1">
            <a:prstTxWarp prst="textNoShape">
              <a:avLst/>
            </a:prstTxWarp>
            <a:noAutofit/>
          </a:bodyPr>
          <a:lstStyle>
            <a:lvl1pPr algn="ctr" rtl="0" eaLnBrk="0" fontAlgn="base" hangingPunct="0">
              <a:spcBef>
                <a:spcPct val="0"/>
              </a:spcBef>
              <a:spcAft>
                <a:spcPct val="0"/>
              </a:spcAft>
              <a:buFont typeface="Arial" charset="0"/>
              <a:defRPr sz="2400" b="0" i="0" cap="all" baseline="0">
                <a:solidFill>
                  <a:schemeClr val="bg1">
                    <a:lumMod val="50000"/>
                  </a:schemeClr>
                </a:solidFill>
                <a:latin typeface="Calibri" panose="020F0502020204030204" pitchFamily="34" charset="0"/>
                <a:ea typeface="ＭＳ Ｐゴシック" charset="0"/>
                <a:cs typeface="Andes ExtraLight"/>
              </a:defRPr>
            </a:lvl1pPr>
            <a:lvl2pPr algn="l" rtl="0" eaLnBrk="0" fontAlgn="base" hangingPunct="0">
              <a:spcBef>
                <a:spcPct val="0"/>
              </a:spcBef>
              <a:spcAft>
                <a:spcPct val="0"/>
              </a:spcAft>
              <a:buFont typeface="Arial" charset="0"/>
              <a:defRPr sz="1650">
                <a:solidFill>
                  <a:srgbClr val="595959"/>
                </a:solidFill>
                <a:latin typeface="Arial" charset="0"/>
                <a:ea typeface="ＭＳ Ｐゴシック" charset="0"/>
              </a:defRPr>
            </a:lvl2pPr>
            <a:lvl3pPr algn="l" rtl="0" eaLnBrk="0" fontAlgn="base" hangingPunct="0">
              <a:spcBef>
                <a:spcPct val="0"/>
              </a:spcBef>
              <a:spcAft>
                <a:spcPct val="0"/>
              </a:spcAft>
              <a:buFont typeface="Arial" charset="0"/>
              <a:defRPr sz="1650">
                <a:solidFill>
                  <a:srgbClr val="595959"/>
                </a:solidFill>
                <a:latin typeface="Arial" charset="0"/>
                <a:ea typeface="ＭＳ Ｐゴシック" charset="0"/>
              </a:defRPr>
            </a:lvl3pPr>
            <a:lvl4pPr algn="l" rtl="0" eaLnBrk="0" fontAlgn="base" hangingPunct="0">
              <a:spcBef>
                <a:spcPct val="0"/>
              </a:spcBef>
              <a:spcAft>
                <a:spcPct val="0"/>
              </a:spcAft>
              <a:buFont typeface="Arial" charset="0"/>
              <a:defRPr sz="1650">
                <a:solidFill>
                  <a:srgbClr val="595959"/>
                </a:solidFill>
                <a:latin typeface="Arial" charset="0"/>
                <a:ea typeface="ＭＳ Ｐゴシック" charset="0"/>
              </a:defRPr>
            </a:lvl4pPr>
            <a:lvl5pPr algn="l" rtl="0" eaLnBrk="0" fontAlgn="base" hangingPunct="0">
              <a:spcBef>
                <a:spcPct val="0"/>
              </a:spcBef>
              <a:spcAft>
                <a:spcPct val="0"/>
              </a:spcAft>
              <a:buFont typeface="Arial" charset="0"/>
              <a:defRPr sz="1650">
                <a:solidFill>
                  <a:srgbClr val="595959"/>
                </a:solidFill>
                <a:latin typeface="Arial" charset="0"/>
                <a:ea typeface="ＭＳ Ｐゴシック" charset="0"/>
              </a:defRPr>
            </a:lvl5pPr>
            <a:lvl6pPr marL="342900" algn="ctr" rtl="0" fontAlgn="base">
              <a:spcBef>
                <a:spcPct val="0"/>
              </a:spcBef>
              <a:spcAft>
                <a:spcPct val="0"/>
              </a:spcAft>
              <a:defRPr sz="1950" b="1">
                <a:solidFill>
                  <a:srgbClr val="014C6D"/>
                </a:solidFill>
                <a:latin typeface="Trebuchet MS" pitchFamily="34" charset="0"/>
              </a:defRPr>
            </a:lvl6pPr>
            <a:lvl7pPr marL="685800" algn="ctr" rtl="0" fontAlgn="base">
              <a:spcBef>
                <a:spcPct val="0"/>
              </a:spcBef>
              <a:spcAft>
                <a:spcPct val="0"/>
              </a:spcAft>
              <a:defRPr sz="1950" b="1">
                <a:solidFill>
                  <a:srgbClr val="014C6D"/>
                </a:solidFill>
                <a:latin typeface="Trebuchet MS" pitchFamily="34" charset="0"/>
              </a:defRPr>
            </a:lvl7pPr>
            <a:lvl8pPr marL="1028700" algn="ctr" rtl="0" fontAlgn="base">
              <a:spcBef>
                <a:spcPct val="0"/>
              </a:spcBef>
              <a:spcAft>
                <a:spcPct val="0"/>
              </a:spcAft>
              <a:defRPr sz="1950" b="1">
                <a:solidFill>
                  <a:srgbClr val="014C6D"/>
                </a:solidFill>
                <a:latin typeface="Trebuchet MS" pitchFamily="34" charset="0"/>
              </a:defRPr>
            </a:lvl8pPr>
            <a:lvl9pPr marL="1371600" algn="ctr" rtl="0" fontAlgn="base">
              <a:spcBef>
                <a:spcPct val="0"/>
              </a:spcBef>
              <a:spcAft>
                <a:spcPct val="0"/>
              </a:spcAft>
              <a:defRPr sz="1950" b="1">
                <a:solidFill>
                  <a:srgbClr val="014C6D"/>
                </a:solidFill>
                <a:latin typeface="Trebuchet MS" pitchFamily="34" charset="0"/>
              </a:defRPr>
            </a:lvl9pPr>
          </a:lstStyle>
          <a:p>
            <a:pPr>
              <a:defRPr/>
            </a:pPr>
            <a:r>
              <a:rPr lang="en-US" sz="2800" b="1" kern="0">
                <a:solidFill>
                  <a:sysClr val="window" lastClr="FFFFFF">
                    <a:lumMod val="50000"/>
                  </a:sysClr>
                </a:solidFill>
              </a:rPr>
              <a:t>certification WORKFLOW</a:t>
            </a:r>
            <a:r>
              <a:rPr lang="en-US" sz="2800" kern="0">
                <a:solidFill>
                  <a:sysClr val="window" lastClr="FFFFFF">
                    <a:lumMod val="50000"/>
                  </a:sysClr>
                </a:solidFill>
              </a:rPr>
              <a:t> FOR PROPERTY DEVELOPERS</a:t>
            </a:r>
          </a:p>
          <a:p>
            <a:pPr>
              <a:defRPr/>
            </a:pPr>
            <a:r>
              <a:rPr lang="en-US" sz="2800" kern="0">
                <a:solidFill>
                  <a:sysClr val="window" lastClr="FFFFFF">
                    <a:lumMod val="50000"/>
                  </a:sysClr>
                </a:solidFill>
              </a:rPr>
              <a:t>________ </a:t>
            </a:r>
          </a:p>
        </p:txBody>
      </p:sp>
      <p:sp>
        <p:nvSpPr>
          <p:cNvPr id="25" name="Pentagon 6">
            <a:extLst>
              <a:ext uri="{FF2B5EF4-FFF2-40B4-BE49-F238E27FC236}">
                <a16:creationId xmlns:a16="http://schemas.microsoft.com/office/drawing/2014/main" id="{E5B2219D-46AE-4CCF-B919-D9CF41EC3252}"/>
              </a:ext>
            </a:extLst>
          </p:cNvPr>
          <p:cNvSpPr/>
          <p:nvPr/>
        </p:nvSpPr>
        <p:spPr>
          <a:xfrm>
            <a:off x="6353336" y="2618809"/>
            <a:ext cx="2560320" cy="1097280"/>
          </a:xfrm>
          <a:prstGeom prst="homePlate">
            <a:avLst/>
          </a:prstGeom>
          <a:solidFill>
            <a:srgbClr val="F9461C"/>
          </a:solidFill>
          <a:ln w="12700" cap="flat" cmpd="sng" algn="ctr">
            <a:solidFill>
              <a:sysClr val="window" lastClr="FFFFFF"/>
            </a:solidFill>
            <a:prstDash val="solid"/>
            <a:miter lim="800000"/>
          </a:ln>
          <a:effectLst/>
        </p:spPr>
        <p:txBody>
          <a:bodyPr rtlCol="0" anchor="ctr"/>
          <a:lstStyle/>
          <a:p>
            <a:pPr algn="ctr">
              <a:defRPr/>
            </a:pPr>
            <a:r>
              <a:rPr lang="en-US" kern="0" cap="all">
                <a:solidFill>
                  <a:sysClr val="windowText" lastClr="000000"/>
                </a:solidFill>
                <a:cs typeface="Arial Bold" panose="020B0704020202020204" pitchFamily="34" charset="0"/>
                <a:sym typeface="Arial"/>
              </a:rPr>
              <a:t>        </a:t>
            </a:r>
            <a:r>
              <a:rPr lang="en-US" kern="0" cap="all">
                <a:solidFill>
                  <a:prstClr val="white"/>
                </a:solidFill>
                <a:cs typeface="Arial Bold" panose="020B0704020202020204" pitchFamily="34" charset="0"/>
                <a:sym typeface="Arial"/>
              </a:rPr>
              <a:t>Operation</a:t>
            </a:r>
          </a:p>
        </p:txBody>
      </p:sp>
      <p:sp>
        <p:nvSpPr>
          <p:cNvPr id="26" name="Pentagon 7">
            <a:extLst>
              <a:ext uri="{FF2B5EF4-FFF2-40B4-BE49-F238E27FC236}">
                <a16:creationId xmlns:a16="http://schemas.microsoft.com/office/drawing/2014/main" id="{60265472-5895-4ED3-B33D-BB239F6A8352}"/>
              </a:ext>
            </a:extLst>
          </p:cNvPr>
          <p:cNvSpPr/>
          <p:nvPr/>
        </p:nvSpPr>
        <p:spPr>
          <a:xfrm>
            <a:off x="4356408" y="2618809"/>
            <a:ext cx="2560320" cy="1116124"/>
          </a:xfrm>
          <a:prstGeom prst="homePlate">
            <a:avLst/>
          </a:prstGeom>
          <a:solidFill>
            <a:srgbClr val="92BA5D"/>
          </a:solidFill>
          <a:ln w="12700" cap="flat" cmpd="sng" algn="ctr">
            <a:solidFill>
              <a:sysClr val="window" lastClr="FFFFFF"/>
            </a:solidFill>
            <a:prstDash val="solid"/>
            <a:miter lim="800000"/>
          </a:ln>
          <a:effectLst/>
        </p:spPr>
        <p:txBody>
          <a:bodyPr rtlCol="0" anchor="ctr"/>
          <a:lstStyle/>
          <a:p>
            <a:pPr algn="ctr">
              <a:defRPr/>
            </a:pPr>
            <a:r>
              <a:rPr lang="en-US" kern="0" cap="all">
                <a:solidFill>
                  <a:sysClr val="windowText" lastClr="000000"/>
                </a:solidFill>
                <a:cs typeface="Arial Bold" panose="020B0704020202020204" pitchFamily="34" charset="0"/>
                <a:sym typeface="Arial"/>
              </a:rPr>
              <a:t>          </a:t>
            </a:r>
            <a:r>
              <a:rPr lang="en-US" kern="0" cap="all">
                <a:solidFill>
                  <a:prstClr val="white"/>
                </a:solidFill>
                <a:cs typeface="Arial Bold" panose="020B0704020202020204" pitchFamily="34" charset="0"/>
                <a:sym typeface="Arial"/>
              </a:rPr>
              <a:t>Construction</a:t>
            </a:r>
          </a:p>
        </p:txBody>
      </p:sp>
      <p:sp>
        <p:nvSpPr>
          <p:cNvPr id="27" name="Pentagon 8">
            <a:extLst>
              <a:ext uri="{FF2B5EF4-FFF2-40B4-BE49-F238E27FC236}">
                <a16:creationId xmlns:a16="http://schemas.microsoft.com/office/drawing/2014/main" id="{CF79A35D-F544-4B99-8DA7-A29DBB79BF2E}"/>
              </a:ext>
            </a:extLst>
          </p:cNvPr>
          <p:cNvSpPr/>
          <p:nvPr/>
        </p:nvSpPr>
        <p:spPr>
          <a:xfrm>
            <a:off x="2336505" y="2618809"/>
            <a:ext cx="2560320" cy="1116124"/>
          </a:xfrm>
          <a:prstGeom prst="homePlate">
            <a:avLst/>
          </a:prstGeom>
          <a:solidFill>
            <a:srgbClr val="00A1DE"/>
          </a:solidFill>
          <a:ln w="12700" cap="flat" cmpd="sng" algn="ctr">
            <a:solidFill>
              <a:sysClr val="window" lastClr="FFFFFF"/>
            </a:solidFill>
            <a:prstDash val="solid"/>
            <a:miter lim="800000"/>
          </a:ln>
          <a:effectLst/>
        </p:spPr>
        <p:txBody>
          <a:bodyPr rtlCol="0" anchor="ctr"/>
          <a:lstStyle/>
          <a:p>
            <a:pPr algn="ctr">
              <a:defRPr/>
            </a:pPr>
            <a:r>
              <a:rPr lang="en-US" kern="0" cap="all">
                <a:solidFill>
                  <a:prstClr val="white"/>
                </a:solidFill>
                <a:cs typeface="Arial Bold" panose="020B0704020202020204" pitchFamily="34" charset="0"/>
                <a:sym typeface="Arial"/>
              </a:rPr>
              <a:t>       Design</a:t>
            </a:r>
          </a:p>
        </p:txBody>
      </p:sp>
      <p:sp>
        <p:nvSpPr>
          <p:cNvPr id="28" name="TextBox 27">
            <a:extLst>
              <a:ext uri="{FF2B5EF4-FFF2-40B4-BE49-F238E27FC236}">
                <a16:creationId xmlns:a16="http://schemas.microsoft.com/office/drawing/2014/main" id="{D91C833D-DD64-4856-85A6-AAAA26E2E7AC}"/>
              </a:ext>
            </a:extLst>
          </p:cNvPr>
          <p:cNvSpPr txBox="1"/>
          <p:nvPr/>
        </p:nvSpPr>
        <p:spPr>
          <a:xfrm>
            <a:off x="2459089" y="1706536"/>
            <a:ext cx="1867855" cy="877163"/>
          </a:xfrm>
          <a:prstGeom prst="rect">
            <a:avLst/>
          </a:prstGeom>
          <a:noFill/>
        </p:spPr>
        <p:txBody>
          <a:bodyPr wrap="square" rtlCol="0">
            <a:spAutoFit/>
          </a:bodyPr>
          <a:lstStyle/>
          <a:p>
            <a:pPr algn="ctr">
              <a:defRPr/>
            </a:pPr>
            <a:r>
              <a:rPr lang="en-US" sz="1700" kern="0">
                <a:solidFill>
                  <a:srgbClr val="E7E6E6">
                    <a:lumMod val="50000"/>
                  </a:srgbClr>
                </a:solidFill>
                <a:cs typeface="Arial"/>
                <a:sym typeface="Arial"/>
              </a:rPr>
              <a:t>Submit design documents into the EDGE App</a:t>
            </a:r>
          </a:p>
        </p:txBody>
      </p:sp>
      <p:sp>
        <p:nvSpPr>
          <p:cNvPr id="29" name="TextBox 28">
            <a:extLst>
              <a:ext uri="{FF2B5EF4-FFF2-40B4-BE49-F238E27FC236}">
                <a16:creationId xmlns:a16="http://schemas.microsoft.com/office/drawing/2014/main" id="{A05A0250-B6B7-4B83-9B64-6C23244B72C0}"/>
              </a:ext>
            </a:extLst>
          </p:cNvPr>
          <p:cNvSpPr txBox="1"/>
          <p:nvPr/>
        </p:nvSpPr>
        <p:spPr>
          <a:xfrm>
            <a:off x="1116079" y="4333548"/>
            <a:ext cx="3240833" cy="830997"/>
          </a:xfrm>
          <a:prstGeom prst="rect">
            <a:avLst/>
          </a:prstGeom>
          <a:noFill/>
        </p:spPr>
        <p:txBody>
          <a:bodyPr wrap="square" rtlCol="0">
            <a:spAutoFit/>
          </a:bodyPr>
          <a:lstStyle/>
          <a:p>
            <a:pPr algn="ctr">
              <a:defRPr/>
            </a:pPr>
            <a:r>
              <a:rPr lang="en-US" sz="2400" kern="0" cap="all">
                <a:solidFill>
                  <a:srgbClr val="00A1DE"/>
                </a:solidFill>
                <a:cs typeface="Arial"/>
                <a:sym typeface="Arial"/>
              </a:rPr>
              <a:t>Preliminary EDGE Certificate </a:t>
            </a:r>
          </a:p>
        </p:txBody>
      </p:sp>
      <p:cxnSp>
        <p:nvCxnSpPr>
          <p:cNvPr id="30" name="Straight Connector 29">
            <a:extLst>
              <a:ext uri="{FF2B5EF4-FFF2-40B4-BE49-F238E27FC236}">
                <a16:creationId xmlns:a16="http://schemas.microsoft.com/office/drawing/2014/main" id="{3A1689E2-6237-4172-9E4A-33A4A9D4B734}"/>
              </a:ext>
            </a:extLst>
          </p:cNvPr>
          <p:cNvCxnSpPr/>
          <p:nvPr/>
        </p:nvCxnSpPr>
        <p:spPr>
          <a:xfrm>
            <a:off x="4361734" y="1472914"/>
            <a:ext cx="0" cy="1009853"/>
          </a:xfrm>
          <a:prstGeom prst="line">
            <a:avLst/>
          </a:prstGeom>
          <a:noFill/>
          <a:ln w="6350" cap="flat" cmpd="sng" algn="ctr">
            <a:solidFill>
              <a:srgbClr val="00A1DE"/>
            </a:solidFill>
            <a:prstDash val="solid"/>
            <a:miter lim="800000"/>
          </a:ln>
          <a:effectLst/>
        </p:spPr>
      </p:cxnSp>
      <p:cxnSp>
        <p:nvCxnSpPr>
          <p:cNvPr id="31" name="Straight Connector 30">
            <a:extLst>
              <a:ext uri="{FF2B5EF4-FFF2-40B4-BE49-F238E27FC236}">
                <a16:creationId xmlns:a16="http://schemas.microsoft.com/office/drawing/2014/main" id="{D3F3E5F7-C0D9-49C0-9CDC-967B0AC92397}"/>
              </a:ext>
            </a:extLst>
          </p:cNvPr>
          <p:cNvCxnSpPr/>
          <p:nvPr/>
        </p:nvCxnSpPr>
        <p:spPr>
          <a:xfrm>
            <a:off x="6396874" y="1416766"/>
            <a:ext cx="0" cy="1009853"/>
          </a:xfrm>
          <a:prstGeom prst="line">
            <a:avLst/>
          </a:prstGeom>
          <a:noFill/>
          <a:ln w="6350" cap="flat" cmpd="sng" algn="ctr">
            <a:solidFill>
              <a:srgbClr val="00A1DE"/>
            </a:solidFill>
            <a:prstDash val="solid"/>
            <a:miter lim="800000"/>
          </a:ln>
          <a:effectLst/>
        </p:spPr>
      </p:cxnSp>
      <p:cxnSp>
        <p:nvCxnSpPr>
          <p:cNvPr id="32" name="Straight Arrow Connector 31">
            <a:extLst>
              <a:ext uri="{FF2B5EF4-FFF2-40B4-BE49-F238E27FC236}">
                <a16:creationId xmlns:a16="http://schemas.microsoft.com/office/drawing/2014/main" id="{BF174CDA-8F1C-443A-9AAD-9727441809C0}"/>
              </a:ext>
            </a:extLst>
          </p:cNvPr>
          <p:cNvCxnSpPr/>
          <p:nvPr/>
        </p:nvCxnSpPr>
        <p:spPr>
          <a:xfrm>
            <a:off x="2523343" y="1684471"/>
            <a:ext cx="1794239" cy="0"/>
          </a:xfrm>
          <a:prstGeom prst="straightConnector1">
            <a:avLst/>
          </a:prstGeom>
          <a:noFill/>
          <a:ln w="6350" cap="flat" cmpd="sng" algn="ctr">
            <a:solidFill>
              <a:srgbClr val="00A1DE"/>
            </a:solidFill>
            <a:prstDash val="solid"/>
            <a:miter lim="800000"/>
            <a:tailEnd type="arrow"/>
          </a:ln>
          <a:effectLst/>
        </p:spPr>
      </p:cxnSp>
      <p:cxnSp>
        <p:nvCxnSpPr>
          <p:cNvPr id="33" name="Straight Arrow Connector 32">
            <a:extLst>
              <a:ext uri="{FF2B5EF4-FFF2-40B4-BE49-F238E27FC236}">
                <a16:creationId xmlns:a16="http://schemas.microsoft.com/office/drawing/2014/main" id="{42EB24DC-01FE-411A-B9D9-C3F9F837EF92}"/>
              </a:ext>
            </a:extLst>
          </p:cNvPr>
          <p:cNvCxnSpPr>
            <a:cxnSpLocks/>
          </p:cNvCxnSpPr>
          <p:nvPr/>
        </p:nvCxnSpPr>
        <p:spPr>
          <a:xfrm>
            <a:off x="4356408" y="1684471"/>
            <a:ext cx="2008709" cy="0"/>
          </a:xfrm>
          <a:prstGeom prst="straightConnector1">
            <a:avLst/>
          </a:prstGeom>
          <a:noFill/>
          <a:ln w="6350" cap="flat" cmpd="sng" algn="ctr">
            <a:solidFill>
              <a:srgbClr val="00A1DE"/>
            </a:solidFill>
            <a:prstDash val="solid"/>
            <a:miter lim="800000"/>
            <a:tailEnd type="arrow"/>
          </a:ln>
          <a:effectLst/>
        </p:spPr>
      </p:cxnSp>
      <p:sp>
        <p:nvSpPr>
          <p:cNvPr id="34" name="TextBox 33">
            <a:extLst>
              <a:ext uri="{FF2B5EF4-FFF2-40B4-BE49-F238E27FC236}">
                <a16:creationId xmlns:a16="http://schemas.microsoft.com/office/drawing/2014/main" id="{3A03C797-FB0E-4115-8EE2-ADD5A2932030}"/>
              </a:ext>
            </a:extLst>
          </p:cNvPr>
          <p:cNvSpPr txBox="1"/>
          <p:nvPr/>
        </p:nvSpPr>
        <p:spPr>
          <a:xfrm>
            <a:off x="4399946" y="1695504"/>
            <a:ext cx="1984486" cy="877163"/>
          </a:xfrm>
          <a:prstGeom prst="rect">
            <a:avLst/>
          </a:prstGeom>
          <a:noFill/>
        </p:spPr>
        <p:txBody>
          <a:bodyPr wrap="square" rtlCol="0">
            <a:spAutoFit/>
          </a:bodyPr>
          <a:lstStyle/>
          <a:p>
            <a:pPr algn="ctr">
              <a:defRPr/>
            </a:pPr>
            <a:r>
              <a:rPr lang="en-US" sz="1700" kern="0">
                <a:solidFill>
                  <a:srgbClr val="E7E6E6">
                    <a:lumMod val="50000"/>
                  </a:srgbClr>
                </a:solidFill>
                <a:cs typeface="Arial"/>
                <a:sym typeface="Arial"/>
              </a:rPr>
              <a:t>Submit as-built documents into the EDGE App</a:t>
            </a:r>
          </a:p>
        </p:txBody>
      </p:sp>
      <p:sp>
        <p:nvSpPr>
          <p:cNvPr id="35" name="Pentagon 32">
            <a:extLst>
              <a:ext uri="{FF2B5EF4-FFF2-40B4-BE49-F238E27FC236}">
                <a16:creationId xmlns:a16="http://schemas.microsoft.com/office/drawing/2014/main" id="{6854E188-AF33-4CBB-AF4E-3C0C51DD0870}"/>
              </a:ext>
            </a:extLst>
          </p:cNvPr>
          <p:cNvSpPr/>
          <p:nvPr/>
        </p:nvSpPr>
        <p:spPr>
          <a:xfrm>
            <a:off x="478588" y="2618810"/>
            <a:ext cx="2560320" cy="1097280"/>
          </a:xfrm>
          <a:prstGeom prst="homePlate">
            <a:avLst/>
          </a:prstGeom>
          <a:solidFill>
            <a:sysClr val="window" lastClr="FFFFFF">
              <a:lumMod val="65000"/>
            </a:sysClr>
          </a:solidFill>
          <a:ln w="12700" cap="flat" cmpd="sng" algn="ctr">
            <a:solidFill>
              <a:sysClr val="window" lastClr="FFFFFF"/>
            </a:solidFill>
            <a:prstDash val="solid"/>
            <a:miter lim="800000"/>
          </a:ln>
          <a:effectLst/>
        </p:spPr>
        <p:txBody>
          <a:bodyPr rtlCol="0" anchor="ctr"/>
          <a:lstStyle/>
          <a:p>
            <a:pPr algn="ctr">
              <a:defRPr/>
            </a:pPr>
            <a:r>
              <a:rPr lang="en-US" kern="0" cap="all">
                <a:solidFill>
                  <a:prstClr val="white"/>
                </a:solidFill>
                <a:cs typeface="Arial Bold" panose="020B0704020202020204" pitchFamily="34" charset="0"/>
                <a:sym typeface="Arial"/>
              </a:rPr>
              <a:t>Register</a:t>
            </a:r>
          </a:p>
        </p:txBody>
      </p:sp>
      <p:cxnSp>
        <p:nvCxnSpPr>
          <p:cNvPr id="36" name="Straight Connector 35">
            <a:extLst>
              <a:ext uri="{FF2B5EF4-FFF2-40B4-BE49-F238E27FC236}">
                <a16:creationId xmlns:a16="http://schemas.microsoft.com/office/drawing/2014/main" id="{4E2967FF-3131-41EA-BE42-D3245D16F1DB}"/>
              </a:ext>
            </a:extLst>
          </p:cNvPr>
          <p:cNvCxnSpPr/>
          <p:nvPr/>
        </p:nvCxnSpPr>
        <p:spPr>
          <a:xfrm>
            <a:off x="2459089" y="1608956"/>
            <a:ext cx="0" cy="1009853"/>
          </a:xfrm>
          <a:prstGeom prst="line">
            <a:avLst/>
          </a:prstGeom>
          <a:noFill/>
          <a:ln w="6350" cap="flat" cmpd="sng" algn="ctr">
            <a:solidFill>
              <a:srgbClr val="00A1DE"/>
            </a:solidFill>
            <a:prstDash val="solid"/>
            <a:miter lim="800000"/>
          </a:ln>
          <a:effectLst/>
        </p:spPr>
      </p:cxnSp>
      <p:sp>
        <p:nvSpPr>
          <p:cNvPr id="37" name="TextBox 36">
            <a:extLst>
              <a:ext uri="{FF2B5EF4-FFF2-40B4-BE49-F238E27FC236}">
                <a16:creationId xmlns:a16="http://schemas.microsoft.com/office/drawing/2014/main" id="{3F018535-F20D-421D-9C57-2D25877E55F8}"/>
              </a:ext>
            </a:extLst>
          </p:cNvPr>
          <p:cNvSpPr txBox="1"/>
          <p:nvPr/>
        </p:nvSpPr>
        <p:spPr>
          <a:xfrm>
            <a:off x="264163" y="1723687"/>
            <a:ext cx="2245357" cy="877163"/>
          </a:xfrm>
          <a:prstGeom prst="rect">
            <a:avLst/>
          </a:prstGeom>
          <a:noFill/>
        </p:spPr>
        <p:txBody>
          <a:bodyPr wrap="square" rtlCol="0">
            <a:spAutoFit/>
          </a:bodyPr>
          <a:lstStyle/>
          <a:p>
            <a:pPr algn="ctr">
              <a:defRPr/>
            </a:pPr>
            <a:r>
              <a:rPr lang="en-US" sz="1700" kern="0">
                <a:solidFill>
                  <a:srgbClr val="E7E6E6">
                    <a:lumMod val="50000"/>
                  </a:srgbClr>
                </a:solidFill>
                <a:cs typeface="Arial"/>
                <a:sym typeface="Arial"/>
              </a:rPr>
              <a:t>Use the EDGE App for self-assessment &amp; project registration</a:t>
            </a:r>
          </a:p>
        </p:txBody>
      </p:sp>
      <p:cxnSp>
        <p:nvCxnSpPr>
          <p:cNvPr id="39" name="Straight Connector 38">
            <a:extLst>
              <a:ext uri="{FF2B5EF4-FFF2-40B4-BE49-F238E27FC236}">
                <a16:creationId xmlns:a16="http://schemas.microsoft.com/office/drawing/2014/main" id="{1BD94A91-429A-4946-B3EA-87A0104AC98C}"/>
              </a:ext>
            </a:extLst>
          </p:cNvPr>
          <p:cNvCxnSpPr>
            <a:cxnSpLocks/>
          </p:cNvCxnSpPr>
          <p:nvPr/>
        </p:nvCxnSpPr>
        <p:spPr>
          <a:xfrm>
            <a:off x="5902377" y="3848539"/>
            <a:ext cx="0" cy="418749"/>
          </a:xfrm>
          <a:prstGeom prst="line">
            <a:avLst/>
          </a:prstGeom>
          <a:noFill/>
          <a:ln w="6350" cap="flat" cmpd="sng" algn="ctr">
            <a:solidFill>
              <a:srgbClr val="00A1DE"/>
            </a:solidFill>
            <a:prstDash val="solid"/>
            <a:miter lim="800000"/>
          </a:ln>
          <a:effectLst/>
        </p:spPr>
      </p:cxnSp>
      <p:cxnSp>
        <p:nvCxnSpPr>
          <p:cNvPr id="40" name="Straight Connector 39">
            <a:extLst>
              <a:ext uri="{FF2B5EF4-FFF2-40B4-BE49-F238E27FC236}">
                <a16:creationId xmlns:a16="http://schemas.microsoft.com/office/drawing/2014/main" id="{448D59DB-BB58-4A6E-87A7-C7ACEF71E55B}"/>
              </a:ext>
            </a:extLst>
          </p:cNvPr>
          <p:cNvCxnSpPr>
            <a:cxnSpLocks/>
          </p:cNvCxnSpPr>
          <p:nvPr/>
        </p:nvCxnSpPr>
        <p:spPr>
          <a:xfrm>
            <a:off x="3407301" y="3848539"/>
            <a:ext cx="0" cy="418749"/>
          </a:xfrm>
          <a:prstGeom prst="line">
            <a:avLst/>
          </a:prstGeom>
          <a:noFill/>
          <a:ln w="6350" cap="flat" cmpd="sng" algn="ctr">
            <a:solidFill>
              <a:srgbClr val="00A1DE"/>
            </a:solidFill>
            <a:prstDash val="solid"/>
            <a:miter lim="800000"/>
          </a:ln>
          <a:effectLst/>
        </p:spPr>
      </p:cxnSp>
      <p:sp>
        <p:nvSpPr>
          <p:cNvPr id="41" name="TextBox 40">
            <a:extLst>
              <a:ext uri="{FF2B5EF4-FFF2-40B4-BE49-F238E27FC236}">
                <a16:creationId xmlns:a16="http://schemas.microsoft.com/office/drawing/2014/main" id="{DFF4B43E-4E77-4EEE-8B4B-35BE60252400}"/>
              </a:ext>
            </a:extLst>
          </p:cNvPr>
          <p:cNvSpPr txBox="1"/>
          <p:nvPr/>
        </p:nvSpPr>
        <p:spPr>
          <a:xfrm>
            <a:off x="998107" y="5164544"/>
            <a:ext cx="3506762" cy="1477328"/>
          </a:xfrm>
          <a:prstGeom prst="rect">
            <a:avLst/>
          </a:prstGeom>
          <a:noFill/>
        </p:spPr>
        <p:txBody>
          <a:bodyPr wrap="square" rtlCol="0">
            <a:spAutoFit/>
          </a:bodyPr>
          <a:lstStyle/>
          <a:p>
            <a:pPr marL="285750" indent="-285750">
              <a:buFont typeface="Arial" panose="020B0604020202020204" pitchFamily="34" charset="0"/>
              <a:buChar char="•"/>
              <a:defRPr/>
            </a:pPr>
            <a:r>
              <a:rPr lang="en-US" kern="0">
                <a:solidFill>
                  <a:srgbClr val="767171"/>
                </a:solidFill>
                <a:cs typeface="Arial"/>
                <a:sym typeface="Arial"/>
              </a:rPr>
              <a:t>EDGE co-marketing and project study for sales promotion</a:t>
            </a:r>
          </a:p>
          <a:p>
            <a:pPr marL="285750" indent="-285750">
              <a:buFont typeface="Arial" panose="020B0604020202020204" pitchFamily="34" charset="0"/>
              <a:buChar char="•"/>
              <a:defRPr/>
            </a:pPr>
            <a:r>
              <a:rPr lang="en-US" kern="0">
                <a:solidFill>
                  <a:srgbClr val="767171"/>
                </a:solidFill>
                <a:cs typeface="Arial"/>
                <a:sym typeface="Arial"/>
              </a:rPr>
              <a:t>Preliminary Certificate serves as </a:t>
            </a:r>
            <a:r>
              <a:rPr lang="en-US" b="1" kern="0">
                <a:solidFill>
                  <a:srgbClr val="767171"/>
                </a:solidFill>
                <a:cs typeface="Arial"/>
                <a:sym typeface="Arial"/>
              </a:rPr>
              <a:t>proof of compliance</a:t>
            </a:r>
            <a:r>
              <a:rPr lang="en-US" kern="0">
                <a:solidFill>
                  <a:srgbClr val="767171"/>
                </a:solidFill>
                <a:cs typeface="Arial"/>
                <a:sym typeface="Arial"/>
              </a:rPr>
              <a:t> for the investor</a:t>
            </a:r>
          </a:p>
        </p:txBody>
      </p:sp>
      <p:sp>
        <p:nvSpPr>
          <p:cNvPr id="42" name="TextBox 41">
            <a:extLst>
              <a:ext uri="{FF2B5EF4-FFF2-40B4-BE49-F238E27FC236}">
                <a16:creationId xmlns:a16="http://schemas.microsoft.com/office/drawing/2014/main" id="{00F4A775-FC8C-4A1D-B916-42D4349587EB}"/>
              </a:ext>
            </a:extLst>
          </p:cNvPr>
          <p:cNvSpPr txBox="1"/>
          <p:nvPr/>
        </p:nvSpPr>
        <p:spPr>
          <a:xfrm>
            <a:off x="4971838" y="4329618"/>
            <a:ext cx="3240833" cy="830997"/>
          </a:xfrm>
          <a:prstGeom prst="rect">
            <a:avLst/>
          </a:prstGeom>
          <a:noFill/>
        </p:spPr>
        <p:txBody>
          <a:bodyPr wrap="square" rtlCol="0">
            <a:spAutoFit/>
          </a:bodyPr>
          <a:lstStyle/>
          <a:p>
            <a:pPr algn="ctr">
              <a:defRPr/>
            </a:pPr>
            <a:r>
              <a:rPr lang="en-US" sz="2400" kern="0" cap="all">
                <a:solidFill>
                  <a:srgbClr val="2791E0"/>
                </a:solidFill>
                <a:cs typeface="Arial"/>
                <a:sym typeface="Arial"/>
              </a:rPr>
              <a:t>Final EDGE CertificatION </a:t>
            </a:r>
          </a:p>
        </p:txBody>
      </p:sp>
      <p:sp>
        <p:nvSpPr>
          <p:cNvPr id="45" name="TextBox 44">
            <a:extLst>
              <a:ext uri="{FF2B5EF4-FFF2-40B4-BE49-F238E27FC236}">
                <a16:creationId xmlns:a16="http://schemas.microsoft.com/office/drawing/2014/main" id="{7A3E50C2-50AB-4810-ACFA-131DDB8148E8}"/>
              </a:ext>
            </a:extLst>
          </p:cNvPr>
          <p:cNvSpPr txBox="1"/>
          <p:nvPr/>
        </p:nvSpPr>
        <p:spPr>
          <a:xfrm>
            <a:off x="5092860" y="5227455"/>
            <a:ext cx="3506762" cy="1200329"/>
          </a:xfrm>
          <a:prstGeom prst="rect">
            <a:avLst/>
          </a:prstGeom>
          <a:noFill/>
        </p:spPr>
        <p:txBody>
          <a:bodyPr wrap="square" rtlCol="0">
            <a:spAutoFit/>
          </a:bodyPr>
          <a:lstStyle/>
          <a:p>
            <a:pPr marL="285750" indent="-285750">
              <a:buFont typeface="Arial" panose="020B0604020202020204" pitchFamily="34" charset="0"/>
              <a:buChar char="•"/>
              <a:defRPr/>
            </a:pPr>
            <a:r>
              <a:rPr lang="en-US" kern="0">
                <a:solidFill>
                  <a:srgbClr val="767171"/>
                </a:solidFill>
                <a:cs typeface="Arial"/>
                <a:sym typeface="Arial"/>
              </a:rPr>
              <a:t>Final proof of compliance</a:t>
            </a:r>
          </a:p>
          <a:p>
            <a:pPr marL="285750" indent="-285750">
              <a:buFont typeface="Arial" panose="020B0604020202020204" pitchFamily="34" charset="0"/>
              <a:buChar char="•"/>
              <a:defRPr/>
            </a:pPr>
            <a:r>
              <a:rPr lang="en-US" kern="0">
                <a:solidFill>
                  <a:srgbClr val="767171"/>
                </a:solidFill>
                <a:cs typeface="Arial"/>
                <a:sym typeface="Arial"/>
              </a:rPr>
              <a:t>Impact reporting for the project</a:t>
            </a:r>
          </a:p>
          <a:p>
            <a:pPr marL="285750" indent="-285750">
              <a:buFont typeface="Arial" panose="020B0604020202020204" pitchFamily="34" charset="0"/>
              <a:buChar char="•"/>
              <a:defRPr/>
            </a:pPr>
            <a:r>
              <a:rPr lang="en-US" kern="0">
                <a:solidFill>
                  <a:srgbClr val="767171"/>
                </a:solidFill>
                <a:cs typeface="Arial"/>
                <a:sym typeface="Arial"/>
              </a:rPr>
              <a:t>Model unit showcase opportunity </a:t>
            </a:r>
          </a:p>
        </p:txBody>
      </p:sp>
      <p:cxnSp>
        <p:nvCxnSpPr>
          <p:cNvPr id="43" name="Straight Arrow Connector 42">
            <a:extLst>
              <a:ext uri="{FF2B5EF4-FFF2-40B4-BE49-F238E27FC236}">
                <a16:creationId xmlns:a16="http://schemas.microsoft.com/office/drawing/2014/main" id="{93E5E28D-4A10-4547-9CDA-EA95C32CF478}"/>
              </a:ext>
            </a:extLst>
          </p:cNvPr>
          <p:cNvCxnSpPr/>
          <p:nvPr/>
        </p:nvCxnSpPr>
        <p:spPr>
          <a:xfrm>
            <a:off x="635386" y="1680510"/>
            <a:ext cx="1794239" cy="0"/>
          </a:xfrm>
          <a:prstGeom prst="straightConnector1">
            <a:avLst/>
          </a:prstGeom>
          <a:noFill/>
          <a:ln w="6350" cap="flat" cmpd="sng" algn="ctr">
            <a:solidFill>
              <a:srgbClr val="00A1DE"/>
            </a:solidFill>
            <a:prstDash val="solid"/>
            <a:miter lim="800000"/>
            <a:tailEnd type="arrow"/>
          </a:ln>
          <a:effectLst/>
        </p:spPr>
      </p:cxnSp>
    </p:spTree>
    <p:extLst>
      <p:ext uri="{BB962C8B-B14F-4D97-AF65-F5344CB8AC3E}">
        <p14:creationId xmlns:p14="http://schemas.microsoft.com/office/powerpoint/2010/main" val="2175732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008CCA-665C-42E8-83A9-A06564236033}"/>
              </a:ext>
            </a:extLst>
          </p:cNvPr>
          <p:cNvSpPr txBox="1">
            <a:spLocks/>
          </p:cNvSpPr>
          <p:nvPr/>
        </p:nvSpPr>
        <p:spPr bwMode="auto">
          <a:xfrm>
            <a:off x="911274" y="344611"/>
            <a:ext cx="10369452" cy="805117"/>
          </a:xfrm>
          <a:prstGeom prst="rect">
            <a:avLst/>
          </a:prstGeom>
          <a:noFill/>
          <a:ln w="9525">
            <a:noFill/>
            <a:miter lim="800000"/>
            <a:headEnd/>
            <a:tailEnd/>
          </a:ln>
        </p:spPr>
        <p:txBody>
          <a:bodyPr vert="horz" wrap="square" lIns="0" tIns="0" rIns="0" bIns="0" numCol="1" anchor="b" anchorCtr="0" compatLnSpc="1">
            <a:prstTxWarp prst="textNoShape">
              <a:avLst/>
            </a:prstTxWarp>
            <a:noAutofit/>
          </a:bodyPr>
          <a:lstStyle>
            <a:lvl1pPr algn="ctr" rtl="0" eaLnBrk="0" fontAlgn="base" hangingPunct="0">
              <a:spcBef>
                <a:spcPct val="0"/>
              </a:spcBef>
              <a:spcAft>
                <a:spcPct val="0"/>
              </a:spcAft>
              <a:buFont typeface="Arial" charset="0"/>
              <a:defRPr sz="2400" b="0" i="0" cap="all" baseline="0">
                <a:solidFill>
                  <a:schemeClr val="bg1">
                    <a:lumMod val="50000"/>
                  </a:schemeClr>
                </a:solidFill>
                <a:latin typeface="Calibri" panose="020F0502020204030204" pitchFamily="34" charset="0"/>
                <a:ea typeface="ＭＳ Ｐゴシック" charset="0"/>
                <a:cs typeface="Andes ExtraLight"/>
              </a:defRPr>
            </a:lvl1pPr>
            <a:lvl2pPr algn="l" rtl="0" eaLnBrk="0" fontAlgn="base" hangingPunct="0">
              <a:spcBef>
                <a:spcPct val="0"/>
              </a:spcBef>
              <a:spcAft>
                <a:spcPct val="0"/>
              </a:spcAft>
              <a:buFont typeface="Arial" charset="0"/>
              <a:defRPr sz="1650">
                <a:solidFill>
                  <a:srgbClr val="595959"/>
                </a:solidFill>
                <a:latin typeface="Arial" charset="0"/>
                <a:ea typeface="ＭＳ Ｐゴシック" charset="0"/>
              </a:defRPr>
            </a:lvl2pPr>
            <a:lvl3pPr algn="l" rtl="0" eaLnBrk="0" fontAlgn="base" hangingPunct="0">
              <a:spcBef>
                <a:spcPct val="0"/>
              </a:spcBef>
              <a:spcAft>
                <a:spcPct val="0"/>
              </a:spcAft>
              <a:buFont typeface="Arial" charset="0"/>
              <a:defRPr sz="1650">
                <a:solidFill>
                  <a:srgbClr val="595959"/>
                </a:solidFill>
                <a:latin typeface="Arial" charset="0"/>
                <a:ea typeface="ＭＳ Ｐゴシック" charset="0"/>
              </a:defRPr>
            </a:lvl3pPr>
            <a:lvl4pPr algn="l" rtl="0" eaLnBrk="0" fontAlgn="base" hangingPunct="0">
              <a:spcBef>
                <a:spcPct val="0"/>
              </a:spcBef>
              <a:spcAft>
                <a:spcPct val="0"/>
              </a:spcAft>
              <a:buFont typeface="Arial" charset="0"/>
              <a:defRPr sz="1650">
                <a:solidFill>
                  <a:srgbClr val="595959"/>
                </a:solidFill>
                <a:latin typeface="Arial" charset="0"/>
                <a:ea typeface="ＭＳ Ｐゴシック" charset="0"/>
              </a:defRPr>
            </a:lvl4pPr>
            <a:lvl5pPr algn="l" rtl="0" eaLnBrk="0" fontAlgn="base" hangingPunct="0">
              <a:spcBef>
                <a:spcPct val="0"/>
              </a:spcBef>
              <a:spcAft>
                <a:spcPct val="0"/>
              </a:spcAft>
              <a:buFont typeface="Arial" charset="0"/>
              <a:defRPr sz="1650">
                <a:solidFill>
                  <a:srgbClr val="595959"/>
                </a:solidFill>
                <a:latin typeface="Arial" charset="0"/>
                <a:ea typeface="ＭＳ Ｐゴシック" charset="0"/>
              </a:defRPr>
            </a:lvl5pPr>
            <a:lvl6pPr marL="342900" algn="ctr" rtl="0" fontAlgn="base">
              <a:spcBef>
                <a:spcPct val="0"/>
              </a:spcBef>
              <a:spcAft>
                <a:spcPct val="0"/>
              </a:spcAft>
              <a:defRPr sz="1950" b="1">
                <a:solidFill>
                  <a:srgbClr val="014C6D"/>
                </a:solidFill>
                <a:latin typeface="Trebuchet MS" pitchFamily="34" charset="0"/>
              </a:defRPr>
            </a:lvl6pPr>
            <a:lvl7pPr marL="685800" algn="ctr" rtl="0" fontAlgn="base">
              <a:spcBef>
                <a:spcPct val="0"/>
              </a:spcBef>
              <a:spcAft>
                <a:spcPct val="0"/>
              </a:spcAft>
              <a:defRPr sz="1950" b="1">
                <a:solidFill>
                  <a:srgbClr val="014C6D"/>
                </a:solidFill>
                <a:latin typeface="Trebuchet MS" pitchFamily="34" charset="0"/>
              </a:defRPr>
            </a:lvl7pPr>
            <a:lvl8pPr marL="1028700" algn="ctr" rtl="0" fontAlgn="base">
              <a:spcBef>
                <a:spcPct val="0"/>
              </a:spcBef>
              <a:spcAft>
                <a:spcPct val="0"/>
              </a:spcAft>
              <a:defRPr sz="1950" b="1">
                <a:solidFill>
                  <a:srgbClr val="014C6D"/>
                </a:solidFill>
                <a:latin typeface="Trebuchet MS" pitchFamily="34" charset="0"/>
              </a:defRPr>
            </a:lvl8pPr>
            <a:lvl9pPr marL="1371600" algn="ctr" rtl="0" fontAlgn="base">
              <a:spcBef>
                <a:spcPct val="0"/>
              </a:spcBef>
              <a:spcAft>
                <a:spcPct val="0"/>
              </a:spcAft>
              <a:defRPr sz="1950" b="1">
                <a:solidFill>
                  <a:srgbClr val="014C6D"/>
                </a:solidFill>
                <a:latin typeface="Trebuchet MS" pitchFamily="34" charset="0"/>
              </a:defRPr>
            </a:lvl9pPr>
          </a:lstStyle>
          <a:p>
            <a:pPr>
              <a:defRPr/>
            </a:pPr>
            <a:r>
              <a:rPr lang="en-US" sz="2800" kern="0">
                <a:solidFill>
                  <a:sysClr val="window" lastClr="FFFFFF">
                    <a:lumMod val="50000"/>
                  </a:sysClr>
                </a:solidFill>
              </a:rPr>
              <a:t>EDGE certifiers OFFER </a:t>
            </a:r>
            <a:r>
              <a:rPr lang="en-US" sz="2800" b="1" kern="0">
                <a:solidFill>
                  <a:sysClr val="window" lastClr="FFFFFF">
                    <a:lumMod val="50000"/>
                  </a:sysClr>
                </a:solidFill>
              </a:rPr>
              <a:t>two different business models </a:t>
            </a:r>
            <a:r>
              <a:rPr lang="en-US" sz="2800" kern="0">
                <a:solidFill>
                  <a:sysClr val="window" lastClr="FFFFFF">
                    <a:lumMod val="50000"/>
                  </a:sysClr>
                </a:solidFill>
              </a:rPr>
              <a:t>TO OFFER Developers a </a:t>
            </a:r>
            <a:r>
              <a:rPr lang="en-US" sz="2800" b="1" kern="0">
                <a:solidFill>
                  <a:sysClr val="window" lastClr="FFFFFF">
                    <a:lumMod val="50000"/>
                  </a:sysClr>
                </a:solidFill>
              </a:rPr>
              <a:t>choice</a:t>
            </a:r>
            <a:r>
              <a:rPr lang="en-US" sz="2800" kern="0">
                <a:solidFill>
                  <a:sysClr val="window" lastClr="FFFFFF">
                    <a:lumMod val="50000"/>
                  </a:sysClr>
                </a:solidFill>
              </a:rPr>
              <a:t> tHAT best meetS THEIR needs</a:t>
            </a:r>
          </a:p>
        </p:txBody>
      </p:sp>
      <p:graphicFrame>
        <p:nvGraphicFramePr>
          <p:cNvPr id="5" name="Shape 294">
            <a:extLst>
              <a:ext uri="{FF2B5EF4-FFF2-40B4-BE49-F238E27FC236}">
                <a16:creationId xmlns:a16="http://schemas.microsoft.com/office/drawing/2014/main" id="{AFC87EC5-5F2E-4607-B3FB-1AA4CDBCA65E}"/>
              </a:ext>
            </a:extLst>
          </p:cNvPr>
          <p:cNvGraphicFramePr/>
          <p:nvPr>
            <p:extLst>
              <p:ext uri="{D42A27DB-BD31-4B8C-83A1-F6EECF244321}">
                <p14:modId xmlns:p14="http://schemas.microsoft.com/office/powerpoint/2010/main" val="4165401010"/>
              </p:ext>
            </p:extLst>
          </p:nvPr>
        </p:nvGraphicFramePr>
        <p:xfrm>
          <a:off x="3339549" y="2598139"/>
          <a:ext cx="6765450" cy="1243421"/>
        </p:xfrm>
        <a:graphic>
          <a:graphicData uri="http://schemas.openxmlformats.org/drawingml/2006/table">
            <a:tbl>
              <a:tblPr>
                <a:noFill/>
              </a:tblPr>
              <a:tblGrid>
                <a:gridCol w="2756451">
                  <a:extLst>
                    <a:ext uri="{9D8B030D-6E8A-4147-A177-3AD203B41FA5}">
                      <a16:colId xmlns:a16="http://schemas.microsoft.com/office/drawing/2014/main" val="20000"/>
                    </a:ext>
                  </a:extLst>
                </a:gridCol>
                <a:gridCol w="1753849">
                  <a:extLst>
                    <a:ext uri="{9D8B030D-6E8A-4147-A177-3AD203B41FA5}">
                      <a16:colId xmlns:a16="http://schemas.microsoft.com/office/drawing/2014/main" val="20001"/>
                    </a:ext>
                  </a:extLst>
                </a:gridCol>
                <a:gridCol w="2255150">
                  <a:extLst>
                    <a:ext uri="{9D8B030D-6E8A-4147-A177-3AD203B41FA5}">
                      <a16:colId xmlns:a16="http://schemas.microsoft.com/office/drawing/2014/main" val="20002"/>
                    </a:ext>
                  </a:extLst>
                </a:gridCol>
              </a:tblGrid>
              <a:tr h="31378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6668" algn="l" rtl="0">
                        <a:lnSpc>
                          <a:spcPct val="100000"/>
                        </a:lnSpc>
                        <a:spcBef>
                          <a:spcPts val="0"/>
                        </a:spcBef>
                        <a:spcAft>
                          <a:spcPts val="0"/>
                        </a:spcAft>
                        <a:buClr>
                          <a:srgbClr val="000000"/>
                        </a:buClr>
                        <a:buSzPct val="25000"/>
                        <a:buFont typeface="Calibri"/>
                        <a:buNone/>
                      </a:pPr>
                      <a:r>
                        <a:rPr lang="en-US" sz="1000" b="1" u="none" strike="noStrike" cap="none">
                          <a:latin typeface="Calibri"/>
                          <a:ea typeface="Calibri"/>
                          <a:cs typeface="Calibri"/>
                          <a:sym typeface="Calibri"/>
                        </a:rPr>
                        <a:t>CERTIFICATION</a:t>
                      </a:r>
                    </a:p>
                  </a:txBody>
                  <a:tcPr marL="84100" marR="84100" marT="63075" marB="63075"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6668" algn="ctr" rtl="0">
                        <a:lnSpc>
                          <a:spcPct val="100000"/>
                        </a:lnSpc>
                        <a:spcBef>
                          <a:spcPts val="0"/>
                        </a:spcBef>
                        <a:spcAft>
                          <a:spcPts val="0"/>
                        </a:spcAft>
                        <a:buClr>
                          <a:srgbClr val="000000"/>
                        </a:buClr>
                        <a:buSzPct val="25000"/>
                        <a:buFont typeface="Calibri"/>
                        <a:buNone/>
                      </a:pPr>
                      <a:r>
                        <a:rPr lang="en-US" sz="1000" b="1" u="none" strike="noStrike" cap="none">
                          <a:latin typeface="Calibri"/>
                          <a:ea typeface="Calibri"/>
                          <a:cs typeface="Calibri"/>
                          <a:sym typeface="Calibri"/>
                        </a:rPr>
                        <a:t>PRICE PER M</a:t>
                      </a:r>
                      <a:r>
                        <a:rPr lang="en-US" sz="1000" b="1" u="none" strike="noStrike" cap="none" baseline="30000">
                          <a:latin typeface="Calibri"/>
                          <a:ea typeface="Calibri"/>
                          <a:cs typeface="Calibri"/>
                          <a:sym typeface="Calibri"/>
                        </a:rPr>
                        <a:t>2</a:t>
                      </a:r>
                      <a:endParaRPr lang="en-US" sz="1000" b="1" u="none" strike="noStrike" cap="none">
                        <a:latin typeface="Calibri"/>
                        <a:ea typeface="Calibri"/>
                        <a:cs typeface="Calibri"/>
                        <a:sym typeface="Calibri"/>
                      </a:endParaRPr>
                    </a:p>
                  </a:txBody>
                  <a:tcPr marL="84100" marR="84100" marT="63075" marB="63075"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6668" algn="ctr" rtl="0">
                        <a:lnSpc>
                          <a:spcPct val="100000"/>
                        </a:lnSpc>
                        <a:spcBef>
                          <a:spcPts val="0"/>
                        </a:spcBef>
                        <a:spcAft>
                          <a:spcPts val="0"/>
                        </a:spcAft>
                        <a:buClr>
                          <a:srgbClr val="000000"/>
                        </a:buClr>
                        <a:buSzPct val="25000"/>
                        <a:buFont typeface="Calibri"/>
                        <a:buNone/>
                      </a:pPr>
                      <a:r>
                        <a:rPr lang="en-US" sz="1000" b="1" u="none" strike="noStrike" cap="none">
                          <a:latin typeface="Calibri"/>
                          <a:ea typeface="Calibri"/>
                          <a:cs typeface="Calibri"/>
                          <a:sym typeface="Calibri"/>
                        </a:rPr>
                        <a:t>MINIMUM</a:t>
                      </a:r>
                    </a:p>
                  </a:txBody>
                  <a:tcPr marL="84100" marR="84100" marT="63075" marB="63075"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29563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fontAlgn="base"/>
                      <a:r>
                        <a:rPr lang="en-US" sz="1200">
                          <a:effectLst/>
                          <a:latin typeface="Calibri" panose="020F0502020204030204" pitchFamily="34" charset="0"/>
                          <a:cs typeface="Calibri" panose="020F0502020204030204" pitchFamily="34" charset="0"/>
                        </a:rPr>
                        <a:t>0-25,000 FLOOR AREA (SQM)</a:t>
                      </a:r>
                    </a:p>
                  </a:txBody>
                  <a:tcPr marL="63500" marR="63500" marT="63500" marB="63500"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fontAlgn="base"/>
                      <a:r>
                        <a:rPr lang="en-US" sz="1200">
                          <a:effectLst/>
                          <a:latin typeface="Calibri" panose="020F0502020204030204" pitchFamily="34" charset="0"/>
                          <a:cs typeface="Calibri" panose="020F0502020204030204" pitchFamily="34" charset="0"/>
                        </a:rPr>
                        <a:t>$0.27</a:t>
                      </a:r>
                    </a:p>
                  </a:txBody>
                  <a:tcPr marL="63500" marR="63500" marT="63500" marB="63500"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fontAlgn="base"/>
                      <a:r>
                        <a:rPr lang="en-US" sz="1200">
                          <a:effectLst/>
                          <a:latin typeface="Calibri" panose="020F0502020204030204" pitchFamily="34" charset="0"/>
                          <a:cs typeface="Calibri" panose="020F0502020204030204" pitchFamily="34" charset="0"/>
                        </a:rPr>
                        <a:t>$2,250</a:t>
                      </a:r>
                    </a:p>
                  </a:txBody>
                  <a:tcPr marL="63500" marR="63500" marT="63500" marB="63500"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29563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fontAlgn="base"/>
                      <a:r>
                        <a:rPr lang="en-US" sz="1200">
                          <a:effectLst/>
                          <a:latin typeface="Calibri" panose="020F0502020204030204" pitchFamily="34" charset="0"/>
                          <a:cs typeface="Calibri" panose="020F0502020204030204" pitchFamily="34" charset="0"/>
                        </a:rPr>
                        <a:t>25,000-50,000 FLOOR AREA (SQM)</a:t>
                      </a:r>
                    </a:p>
                  </a:txBody>
                  <a:tcPr marL="63500" marR="63500" marT="63500" marB="63500"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fontAlgn="base"/>
                      <a:r>
                        <a:rPr lang="en-US" sz="1200">
                          <a:effectLst/>
                          <a:latin typeface="Calibri" panose="020F0502020204030204" pitchFamily="34" charset="0"/>
                          <a:cs typeface="Calibri" panose="020F0502020204030204" pitchFamily="34" charset="0"/>
                        </a:rPr>
                        <a:t>$0.22</a:t>
                      </a:r>
                    </a:p>
                  </a:txBody>
                  <a:tcPr marL="63500" marR="63500" marT="63500" marB="63500"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fontAlgn="base"/>
                      <a:r>
                        <a:rPr lang="en-US" sz="1200">
                          <a:effectLst/>
                          <a:latin typeface="Calibri" panose="020F0502020204030204" pitchFamily="34" charset="0"/>
                          <a:cs typeface="Calibri" panose="020F0502020204030204" pitchFamily="34" charset="0"/>
                        </a:rPr>
                        <a:t>$6,750</a:t>
                      </a:r>
                    </a:p>
                  </a:txBody>
                  <a:tcPr marL="63500" marR="63500" marT="63500" marB="63500"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29563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fontAlgn="base"/>
                      <a:r>
                        <a:rPr lang="en-US" sz="1200">
                          <a:effectLst/>
                          <a:latin typeface="Calibri" panose="020F0502020204030204" pitchFamily="34" charset="0"/>
                          <a:cs typeface="Calibri" panose="020F0502020204030204" pitchFamily="34" charset="0"/>
                        </a:rPr>
                        <a:t>&gt; 50,000 FLOOR AREA (SQM)</a:t>
                      </a:r>
                    </a:p>
                  </a:txBody>
                  <a:tcPr marL="63500" marR="63500" marT="63500" marB="63500"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fontAlgn="base"/>
                      <a:r>
                        <a:rPr lang="en-US" sz="1200">
                          <a:effectLst/>
                          <a:latin typeface="Calibri" panose="020F0502020204030204" pitchFamily="34" charset="0"/>
                          <a:cs typeface="Calibri" panose="020F0502020204030204" pitchFamily="34" charset="0"/>
                        </a:rPr>
                        <a:t>—</a:t>
                      </a:r>
                    </a:p>
                  </a:txBody>
                  <a:tcPr marL="63500" marR="63500" marT="63500" marB="63500"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fontAlgn="base"/>
                      <a:r>
                        <a:rPr lang="en-US" sz="1200">
                          <a:effectLst/>
                          <a:latin typeface="Calibri" panose="020F0502020204030204" pitchFamily="34" charset="0"/>
                          <a:cs typeface="Calibri" panose="020F0502020204030204" pitchFamily="34" charset="0"/>
                        </a:rPr>
                        <a:t>$11,000 Flat Fee</a:t>
                      </a:r>
                    </a:p>
                  </a:txBody>
                  <a:tcPr marL="63500" marR="63500" marT="63500" marB="63500"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bl>
          </a:graphicData>
        </a:graphic>
      </p:graphicFrame>
      <p:graphicFrame>
        <p:nvGraphicFramePr>
          <p:cNvPr id="6" name="Shape 295">
            <a:extLst>
              <a:ext uri="{FF2B5EF4-FFF2-40B4-BE49-F238E27FC236}">
                <a16:creationId xmlns:a16="http://schemas.microsoft.com/office/drawing/2014/main" id="{17A23B39-A058-4566-978A-C0B2C0A78AD8}"/>
              </a:ext>
            </a:extLst>
          </p:cNvPr>
          <p:cNvGraphicFramePr/>
          <p:nvPr>
            <p:extLst>
              <p:ext uri="{D42A27DB-BD31-4B8C-83A1-F6EECF244321}">
                <p14:modId xmlns:p14="http://schemas.microsoft.com/office/powerpoint/2010/main" val="3724614686"/>
              </p:ext>
            </p:extLst>
          </p:nvPr>
        </p:nvGraphicFramePr>
        <p:xfrm>
          <a:off x="3339575" y="5489492"/>
          <a:ext cx="6765425" cy="1028250"/>
        </p:xfrm>
        <a:graphic>
          <a:graphicData uri="http://schemas.openxmlformats.org/drawingml/2006/table">
            <a:tbl>
              <a:tblPr>
                <a:noFill/>
              </a:tblPr>
              <a:tblGrid>
                <a:gridCol w="2708075">
                  <a:extLst>
                    <a:ext uri="{9D8B030D-6E8A-4147-A177-3AD203B41FA5}">
                      <a16:colId xmlns:a16="http://schemas.microsoft.com/office/drawing/2014/main" val="20000"/>
                    </a:ext>
                  </a:extLst>
                </a:gridCol>
                <a:gridCol w="1105275">
                  <a:extLst>
                    <a:ext uri="{9D8B030D-6E8A-4147-A177-3AD203B41FA5}">
                      <a16:colId xmlns:a16="http://schemas.microsoft.com/office/drawing/2014/main" val="20001"/>
                    </a:ext>
                  </a:extLst>
                </a:gridCol>
                <a:gridCol w="1043550">
                  <a:extLst>
                    <a:ext uri="{9D8B030D-6E8A-4147-A177-3AD203B41FA5}">
                      <a16:colId xmlns:a16="http://schemas.microsoft.com/office/drawing/2014/main" val="20002"/>
                    </a:ext>
                  </a:extLst>
                </a:gridCol>
                <a:gridCol w="985025">
                  <a:extLst>
                    <a:ext uri="{9D8B030D-6E8A-4147-A177-3AD203B41FA5}">
                      <a16:colId xmlns:a16="http://schemas.microsoft.com/office/drawing/2014/main" val="20003"/>
                    </a:ext>
                  </a:extLst>
                </a:gridCol>
                <a:gridCol w="923500">
                  <a:extLst>
                    <a:ext uri="{9D8B030D-6E8A-4147-A177-3AD203B41FA5}">
                      <a16:colId xmlns:a16="http://schemas.microsoft.com/office/drawing/2014/main" val="20004"/>
                    </a:ext>
                  </a:extLst>
                </a:gridCol>
              </a:tblGrid>
              <a:tr h="3427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l" rtl="0">
                        <a:lnSpc>
                          <a:spcPct val="100000"/>
                        </a:lnSpc>
                        <a:spcBef>
                          <a:spcPts val="0"/>
                        </a:spcBef>
                        <a:spcAft>
                          <a:spcPts val="0"/>
                        </a:spcAft>
                        <a:buClr>
                          <a:srgbClr val="000000"/>
                        </a:buClr>
                        <a:buSzPct val="25000"/>
                        <a:buFont typeface="Calibri"/>
                        <a:buNone/>
                      </a:pPr>
                      <a:r>
                        <a:rPr lang="en-US" sz="1100" b="1" u="none" strike="noStrike" cap="none">
                          <a:latin typeface="Calibri"/>
                          <a:ea typeface="Calibri"/>
                          <a:cs typeface="Calibri"/>
                          <a:sym typeface="Calibri"/>
                        </a:rPr>
                        <a:t>PROJECT TYPE</a:t>
                      </a:r>
                    </a:p>
                  </a:txBody>
                  <a:tcPr marL="84100" marR="84100" marT="63075" marB="63075"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ctr" rtl="0">
                        <a:lnSpc>
                          <a:spcPct val="100000"/>
                        </a:lnSpc>
                        <a:spcBef>
                          <a:spcPts val="0"/>
                        </a:spcBef>
                        <a:spcAft>
                          <a:spcPts val="0"/>
                        </a:spcAft>
                        <a:buClr>
                          <a:srgbClr val="000000"/>
                        </a:buClr>
                        <a:buSzPct val="25000"/>
                        <a:buFont typeface="Calibri"/>
                        <a:buNone/>
                      </a:pPr>
                      <a:r>
                        <a:rPr lang="en-US" sz="1100" b="1" u="none" strike="noStrike" cap="none">
                          <a:latin typeface="Calibri"/>
                          <a:ea typeface="Calibri"/>
                          <a:cs typeface="Calibri"/>
                          <a:sym typeface="Calibri"/>
                        </a:rPr>
                        <a:t>CERTIFICATION</a:t>
                      </a:r>
                    </a:p>
                  </a:txBody>
                  <a:tcPr marL="84100" marR="84100" marT="63075" marB="63075"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ctr" rtl="0">
                        <a:lnSpc>
                          <a:spcPct val="100000"/>
                        </a:lnSpc>
                        <a:spcBef>
                          <a:spcPts val="0"/>
                        </a:spcBef>
                        <a:spcAft>
                          <a:spcPts val="0"/>
                        </a:spcAft>
                        <a:buClr>
                          <a:srgbClr val="000000"/>
                        </a:buClr>
                        <a:buSzPct val="25000"/>
                        <a:buFont typeface="Calibri"/>
                        <a:buNone/>
                      </a:pPr>
                      <a:r>
                        <a:rPr lang="en-US" sz="1100" b="1" u="none" strike="noStrike" cap="none">
                          <a:latin typeface="Calibri"/>
                          <a:ea typeface="Calibri"/>
                          <a:cs typeface="Calibri"/>
                          <a:sym typeface="Calibri"/>
                        </a:rPr>
                        <a:t>DESIGN AUDIT</a:t>
                      </a:r>
                    </a:p>
                  </a:txBody>
                  <a:tcPr marL="84100" marR="84100" marT="63075" marB="63075"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ctr" rtl="0">
                        <a:lnSpc>
                          <a:spcPct val="100000"/>
                        </a:lnSpc>
                        <a:spcBef>
                          <a:spcPts val="0"/>
                        </a:spcBef>
                        <a:spcAft>
                          <a:spcPts val="0"/>
                        </a:spcAft>
                        <a:buClr>
                          <a:srgbClr val="000000"/>
                        </a:buClr>
                        <a:buSzPct val="25000"/>
                        <a:buFont typeface="Calibri"/>
                        <a:buNone/>
                      </a:pPr>
                      <a:r>
                        <a:rPr lang="en-US" sz="1100" b="1" u="none" strike="noStrike" cap="none">
                          <a:latin typeface="Calibri"/>
                          <a:ea typeface="Calibri"/>
                          <a:cs typeface="Calibri"/>
                          <a:sym typeface="Calibri"/>
                        </a:rPr>
                        <a:t>FINAL AUDIT</a:t>
                      </a:r>
                    </a:p>
                  </a:txBody>
                  <a:tcPr marL="84100" marR="84100" marT="63075" marB="63075"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ctr" rtl="0">
                        <a:lnSpc>
                          <a:spcPct val="100000"/>
                        </a:lnSpc>
                        <a:spcBef>
                          <a:spcPts val="0"/>
                        </a:spcBef>
                        <a:spcAft>
                          <a:spcPts val="0"/>
                        </a:spcAft>
                        <a:buClr>
                          <a:srgbClr val="000000"/>
                        </a:buClr>
                        <a:buSzPct val="25000"/>
                        <a:buFont typeface="Calibri"/>
                        <a:buNone/>
                      </a:pPr>
                      <a:r>
                        <a:rPr lang="en-US" sz="1100" b="1" u="none" strike="noStrike" cap="none">
                          <a:latin typeface="Calibri"/>
                          <a:ea typeface="Calibri"/>
                          <a:cs typeface="Calibri"/>
                          <a:sym typeface="Calibri"/>
                        </a:rPr>
                        <a:t>TOTAL</a:t>
                      </a:r>
                    </a:p>
                  </a:txBody>
                  <a:tcPr marL="84100" marR="84100" marT="63075" marB="63075"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3427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l" rtl="0">
                        <a:lnSpc>
                          <a:spcPct val="100000"/>
                        </a:lnSpc>
                        <a:spcBef>
                          <a:spcPts val="0"/>
                        </a:spcBef>
                        <a:spcAft>
                          <a:spcPts val="0"/>
                        </a:spcAft>
                        <a:buClr>
                          <a:srgbClr val="000000"/>
                        </a:buClr>
                        <a:buSzPct val="25000"/>
                        <a:buFont typeface="Calibri"/>
                        <a:buNone/>
                      </a:pPr>
                      <a:r>
                        <a:rPr lang="en-US" sz="1100" u="none" strike="noStrike" cap="none">
                          <a:latin typeface="Calibri"/>
                          <a:ea typeface="Calibri"/>
                          <a:cs typeface="Calibri"/>
                          <a:sym typeface="Calibri"/>
                        </a:rPr>
                        <a:t>Residential (up to 3 unit types)</a:t>
                      </a:r>
                    </a:p>
                  </a:txBody>
                  <a:tcPr marL="84100" marR="84100" marT="63075" marB="63075"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ctr" rtl="0">
                        <a:lnSpc>
                          <a:spcPct val="100000"/>
                        </a:lnSpc>
                        <a:spcBef>
                          <a:spcPts val="0"/>
                        </a:spcBef>
                        <a:spcAft>
                          <a:spcPts val="0"/>
                        </a:spcAft>
                        <a:buClr>
                          <a:srgbClr val="000000"/>
                        </a:buClr>
                        <a:buSzPct val="25000"/>
                        <a:buFont typeface="Calibri"/>
                        <a:buNone/>
                      </a:pPr>
                      <a:r>
                        <a:rPr lang="en-US" sz="1100">
                          <a:latin typeface="Calibri"/>
                          <a:ea typeface="Calibri"/>
                          <a:cs typeface="Calibri"/>
                          <a:sym typeface="Calibri"/>
                        </a:rPr>
                        <a:t>$2,400</a:t>
                      </a:r>
                    </a:p>
                  </a:txBody>
                  <a:tcPr marL="84100" marR="84100" marT="63075" marB="63075"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ctr" rtl="0">
                        <a:lnSpc>
                          <a:spcPct val="100000"/>
                        </a:lnSpc>
                        <a:spcBef>
                          <a:spcPts val="0"/>
                        </a:spcBef>
                        <a:spcAft>
                          <a:spcPts val="0"/>
                        </a:spcAft>
                        <a:buClr>
                          <a:srgbClr val="000000"/>
                        </a:buClr>
                        <a:buSzPct val="25000"/>
                        <a:buFont typeface="Calibri"/>
                        <a:buNone/>
                      </a:pPr>
                      <a:r>
                        <a:rPr lang="en-US" sz="1100" u="none" strike="noStrike" cap="none">
                          <a:latin typeface="Calibri"/>
                          <a:ea typeface="Calibri"/>
                          <a:cs typeface="Calibri"/>
                          <a:sym typeface="Calibri"/>
                        </a:rPr>
                        <a:t>$4,000</a:t>
                      </a:r>
                      <a:endParaRPr lang="en-US" sz="1100">
                        <a:latin typeface="Calibri"/>
                        <a:ea typeface="Calibri"/>
                        <a:cs typeface="Calibri"/>
                        <a:sym typeface="Calibri"/>
                      </a:endParaRPr>
                    </a:p>
                  </a:txBody>
                  <a:tcPr marL="84100" marR="84100" marT="63075" marB="63075"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ctr" rtl="0">
                        <a:lnSpc>
                          <a:spcPct val="100000"/>
                        </a:lnSpc>
                        <a:spcBef>
                          <a:spcPts val="0"/>
                        </a:spcBef>
                        <a:spcAft>
                          <a:spcPts val="0"/>
                        </a:spcAft>
                        <a:buClr>
                          <a:srgbClr val="000000"/>
                        </a:buClr>
                        <a:buSzPct val="25000"/>
                        <a:buFont typeface="Calibri"/>
                        <a:buNone/>
                      </a:pPr>
                      <a:r>
                        <a:rPr lang="en-US" sz="1100" u="none" strike="noStrike" cap="none">
                          <a:latin typeface="Calibri"/>
                          <a:ea typeface="Calibri"/>
                          <a:cs typeface="Calibri"/>
                          <a:sym typeface="Calibri"/>
                        </a:rPr>
                        <a:t>$</a:t>
                      </a:r>
                      <a:r>
                        <a:rPr lang="en-US" sz="1100">
                          <a:latin typeface="Calibri"/>
                          <a:ea typeface="Calibri"/>
                          <a:cs typeface="Calibri"/>
                          <a:sym typeface="Calibri"/>
                        </a:rPr>
                        <a:t>4,000</a:t>
                      </a:r>
                    </a:p>
                  </a:txBody>
                  <a:tcPr marL="84100" marR="84100" marT="63075" marB="63075"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ctr" rtl="0">
                        <a:lnSpc>
                          <a:spcPct val="100000"/>
                        </a:lnSpc>
                        <a:spcBef>
                          <a:spcPts val="0"/>
                        </a:spcBef>
                        <a:spcAft>
                          <a:spcPts val="0"/>
                        </a:spcAft>
                        <a:buClr>
                          <a:srgbClr val="000000"/>
                        </a:buClr>
                        <a:buSzPct val="25000"/>
                        <a:buFont typeface="Calibri"/>
                        <a:buNone/>
                      </a:pPr>
                      <a:r>
                        <a:rPr lang="en-US" sz="1100" b="1" u="none" strike="noStrike" cap="none">
                          <a:latin typeface="Calibri"/>
                          <a:ea typeface="Calibri"/>
                          <a:cs typeface="Calibri"/>
                          <a:sym typeface="Calibri"/>
                        </a:rPr>
                        <a:t>$10,400</a:t>
                      </a:r>
                      <a:endParaRPr lang="en-US" sz="1100" b="1">
                        <a:latin typeface="Calibri"/>
                        <a:ea typeface="Calibri"/>
                        <a:cs typeface="Calibri"/>
                        <a:sym typeface="Calibri"/>
                      </a:endParaRPr>
                    </a:p>
                  </a:txBody>
                  <a:tcPr marL="84100" marR="84100" marT="63075" marB="63075" anchor="ctr">
                    <a:lnL w="12700" cap="flat" cmpd="sng">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3427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l" rtl="0">
                        <a:lnSpc>
                          <a:spcPct val="100000"/>
                        </a:lnSpc>
                        <a:spcBef>
                          <a:spcPts val="0"/>
                        </a:spcBef>
                        <a:spcAft>
                          <a:spcPts val="0"/>
                        </a:spcAft>
                        <a:buClr>
                          <a:srgbClr val="000000"/>
                        </a:buClr>
                        <a:buSzPct val="25000"/>
                        <a:buFont typeface="Calibri"/>
                        <a:buNone/>
                      </a:pPr>
                      <a:r>
                        <a:rPr lang="en-US" sz="1100" u="none" strike="noStrike" cap="none">
                          <a:latin typeface="Calibri"/>
                          <a:ea typeface="Calibri"/>
                          <a:cs typeface="Calibri"/>
                          <a:sym typeface="Calibri"/>
                        </a:rPr>
                        <a:t>Commercial (single end use)</a:t>
                      </a:r>
                    </a:p>
                  </a:txBody>
                  <a:tcPr marL="84100" marR="84100" marT="63075" marB="63075" anchor="ctr">
                    <a:lnL w="12700" cap="flat" cmpd="sng">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ctr" rtl="0">
                        <a:lnSpc>
                          <a:spcPct val="100000"/>
                        </a:lnSpc>
                        <a:spcBef>
                          <a:spcPts val="0"/>
                        </a:spcBef>
                        <a:spcAft>
                          <a:spcPts val="0"/>
                        </a:spcAft>
                        <a:buClr>
                          <a:srgbClr val="000000"/>
                        </a:buClr>
                        <a:buSzPct val="25000"/>
                        <a:buFont typeface="Calibri"/>
                        <a:buNone/>
                      </a:pPr>
                      <a:r>
                        <a:rPr lang="en-US" sz="1100" u="none" strike="noStrike" cap="none">
                          <a:latin typeface="Calibri"/>
                          <a:ea typeface="Calibri"/>
                          <a:cs typeface="Calibri"/>
                          <a:sym typeface="Calibri"/>
                        </a:rPr>
                        <a:t>$</a:t>
                      </a:r>
                      <a:r>
                        <a:rPr lang="en-US" sz="1100">
                          <a:latin typeface="Calibri"/>
                          <a:ea typeface="Calibri"/>
                          <a:cs typeface="Calibri"/>
                          <a:sym typeface="Calibri"/>
                        </a:rPr>
                        <a:t>2,400</a:t>
                      </a:r>
                    </a:p>
                  </a:txBody>
                  <a:tcPr marL="84100" marR="84100" marT="63075" marB="63075"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ctr" rtl="0">
                        <a:lnSpc>
                          <a:spcPct val="100000"/>
                        </a:lnSpc>
                        <a:spcBef>
                          <a:spcPts val="0"/>
                        </a:spcBef>
                        <a:spcAft>
                          <a:spcPts val="0"/>
                        </a:spcAft>
                        <a:buClr>
                          <a:srgbClr val="000000"/>
                        </a:buClr>
                        <a:buSzPct val="25000"/>
                        <a:buFont typeface="Calibri"/>
                        <a:buNone/>
                      </a:pPr>
                      <a:r>
                        <a:rPr lang="en-US" sz="1100" u="none" strike="noStrike" cap="none">
                          <a:latin typeface="Calibri"/>
                          <a:ea typeface="Calibri"/>
                          <a:cs typeface="Calibri"/>
                          <a:sym typeface="Calibri"/>
                        </a:rPr>
                        <a:t>$4,0</a:t>
                      </a:r>
                      <a:r>
                        <a:rPr lang="en-US" sz="1100">
                          <a:latin typeface="Calibri"/>
                          <a:ea typeface="Calibri"/>
                          <a:cs typeface="Calibri"/>
                          <a:sym typeface="Calibri"/>
                        </a:rPr>
                        <a:t>00</a:t>
                      </a:r>
                    </a:p>
                  </a:txBody>
                  <a:tcPr marL="84100" marR="84100" marT="63075" marB="63075"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ctr" rtl="0">
                        <a:lnSpc>
                          <a:spcPct val="100000"/>
                        </a:lnSpc>
                        <a:spcBef>
                          <a:spcPts val="0"/>
                        </a:spcBef>
                        <a:spcAft>
                          <a:spcPts val="0"/>
                        </a:spcAft>
                        <a:buClr>
                          <a:srgbClr val="000000"/>
                        </a:buClr>
                        <a:buSzPct val="25000"/>
                        <a:buFont typeface="Calibri"/>
                        <a:buNone/>
                      </a:pPr>
                      <a:r>
                        <a:rPr lang="en-US" sz="1100" u="none" strike="noStrike" cap="none">
                          <a:latin typeface="Calibri"/>
                          <a:ea typeface="Calibri"/>
                          <a:cs typeface="Calibri"/>
                          <a:sym typeface="Calibri"/>
                        </a:rPr>
                        <a:t>4,000</a:t>
                      </a:r>
                      <a:endParaRPr lang="en-US" sz="1100">
                        <a:latin typeface="Calibri"/>
                        <a:ea typeface="Calibri"/>
                        <a:cs typeface="Calibri"/>
                        <a:sym typeface="Calibri"/>
                      </a:endParaRPr>
                    </a:p>
                  </a:txBody>
                  <a:tcPr marL="84100" marR="84100" marT="63075" marB="63075" anchor="ctr">
                    <a:lnL w="12700" cap="flat" cmpd="sng" algn="ctr">
                      <a:solidFill>
                        <a:srgbClr val="A5A5A5"/>
                      </a:solidFill>
                      <a:prstDash val="solid"/>
                      <a:round/>
                      <a:headEnd type="none" w="med" len="med"/>
                      <a:tailEnd type="none" w="med" len="med"/>
                    </a:lnL>
                    <a:lnR w="12700" cap="flat" cmpd="sng" algn="ctr">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17462" algn="ctr" rtl="0">
                        <a:lnSpc>
                          <a:spcPct val="100000"/>
                        </a:lnSpc>
                        <a:spcBef>
                          <a:spcPts val="0"/>
                        </a:spcBef>
                        <a:spcAft>
                          <a:spcPts val="0"/>
                        </a:spcAft>
                        <a:buClr>
                          <a:srgbClr val="000000"/>
                        </a:buClr>
                        <a:buSzPct val="25000"/>
                        <a:buFont typeface="Calibri"/>
                        <a:buNone/>
                      </a:pPr>
                      <a:r>
                        <a:rPr lang="en-US" sz="1100" b="1" u="none" strike="noStrike" cap="none">
                          <a:latin typeface="Calibri"/>
                          <a:ea typeface="Calibri"/>
                          <a:cs typeface="Calibri"/>
                          <a:sym typeface="Calibri"/>
                        </a:rPr>
                        <a:t>$</a:t>
                      </a:r>
                      <a:r>
                        <a:rPr lang="en-US" sz="1100" b="1">
                          <a:latin typeface="Calibri"/>
                          <a:ea typeface="Calibri"/>
                          <a:cs typeface="Calibri"/>
                          <a:sym typeface="Calibri"/>
                        </a:rPr>
                        <a:t>10,400</a:t>
                      </a:r>
                    </a:p>
                  </a:txBody>
                  <a:tcPr marL="84100" marR="84100" marT="63075" marB="63075" anchor="ctr">
                    <a:lnL w="12700" cap="flat" cmpd="sng" algn="ctr">
                      <a:solidFill>
                        <a:srgbClr val="A5A5A5"/>
                      </a:solidFill>
                      <a:prstDash val="solid"/>
                      <a:round/>
                      <a:headEnd type="none" w="med" len="med"/>
                      <a:tailEnd type="none" w="med" len="med"/>
                    </a:lnL>
                    <a:lnR w="12700" cap="flat" cmpd="sng">
                      <a:solidFill>
                        <a:srgbClr val="A5A5A5"/>
                      </a:solidFill>
                      <a:prstDash val="solid"/>
                      <a:round/>
                      <a:headEnd type="none" w="med" len="med"/>
                      <a:tailEnd type="none" w="med" len="med"/>
                    </a:lnR>
                    <a:lnT w="12700" cap="flat" cmpd="sng" algn="ctr">
                      <a:solidFill>
                        <a:srgbClr val="A5A5A5"/>
                      </a:solidFill>
                      <a:prstDash val="solid"/>
                      <a:round/>
                      <a:headEnd type="none" w="med" len="med"/>
                      <a:tailEnd type="none" w="med" len="med"/>
                    </a:lnT>
                    <a:lnB w="12700" cap="flat" cmpd="sng">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bl>
          </a:graphicData>
        </a:graphic>
      </p:graphicFrame>
      <p:sp>
        <p:nvSpPr>
          <p:cNvPr id="9" name="TextBox 8">
            <a:extLst>
              <a:ext uri="{FF2B5EF4-FFF2-40B4-BE49-F238E27FC236}">
                <a16:creationId xmlns:a16="http://schemas.microsoft.com/office/drawing/2014/main" id="{18D2E0E9-EBFD-4B08-94B6-8A342F6021C5}"/>
              </a:ext>
            </a:extLst>
          </p:cNvPr>
          <p:cNvSpPr txBox="1"/>
          <p:nvPr/>
        </p:nvSpPr>
        <p:spPr>
          <a:xfrm>
            <a:off x="3339549" y="1311273"/>
            <a:ext cx="6987465" cy="1200329"/>
          </a:xfrm>
          <a:prstGeom prst="rect">
            <a:avLst/>
          </a:prstGeom>
          <a:noFill/>
        </p:spPr>
        <p:txBody>
          <a:bodyPr wrap="square" rtlCol="0">
            <a:spAutoFit/>
          </a:bodyPr>
          <a:lstStyle/>
          <a:p>
            <a:pPr>
              <a:defRPr/>
            </a:pPr>
            <a:r>
              <a:rPr lang="en-US" kern="0">
                <a:solidFill>
                  <a:prstClr val="black">
                    <a:lumMod val="65000"/>
                    <a:lumOff val="35000"/>
                  </a:prstClr>
                </a:solidFill>
                <a:cs typeface="Arial"/>
                <a:sym typeface="Arial"/>
              </a:rPr>
              <a:t>GBCI is the same entity that offers LEED certification.</a:t>
            </a:r>
          </a:p>
          <a:p>
            <a:pPr marL="285750" indent="-285750">
              <a:buFont typeface="Arial" panose="020B0604020202020204" pitchFamily="34" charset="0"/>
              <a:buChar char="•"/>
              <a:defRPr/>
            </a:pPr>
            <a:r>
              <a:rPr lang="en-US" kern="0">
                <a:solidFill>
                  <a:prstClr val="black">
                    <a:lumMod val="65000"/>
                    <a:lumOff val="35000"/>
                  </a:prstClr>
                </a:solidFill>
                <a:cs typeface="Arial"/>
                <a:sym typeface="Arial"/>
              </a:rPr>
              <a:t>Sliding scale fee, but capped for projects larger than 50,000 m</a:t>
            </a:r>
            <a:r>
              <a:rPr lang="en-US" kern="0" baseline="30000">
                <a:solidFill>
                  <a:prstClr val="black">
                    <a:lumMod val="65000"/>
                    <a:lumOff val="35000"/>
                  </a:prstClr>
                </a:solidFill>
                <a:cs typeface="Arial"/>
                <a:sym typeface="Arial"/>
              </a:rPr>
              <a:t>2</a:t>
            </a:r>
            <a:r>
              <a:rPr lang="en-US" kern="0">
                <a:solidFill>
                  <a:prstClr val="black">
                    <a:lumMod val="65000"/>
                    <a:lumOff val="35000"/>
                  </a:prstClr>
                </a:solidFill>
                <a:cs typeface="Arial"/>
                <a:sym typeface="Arial"/>
              </a:rPr>
              <a:t> </a:t>
            </a:r>
          </a:p>
          <a:p>
            <a:pPr marL="285750" indent="-285750">
              <a:buFont typeface="Arial" panose="020B0604020202020204" pitchFamily="34" charset="0"/>
              <a:buChar char="•"/>
              <a:defRPr/>
            </a:pPr>
            <a:r>
              <a:rPr lang="en-US" kern="0">
                <a:solidFill>
                  <a:prstClr val="black">
                    <a:lumMod val="65000"/>
                    <a:lumOff val="35000"/>
                  </a:prstClr>
                </a:solidFill>
                <a:cs typeface="Arial"/>
                <a:sym typeface="Arial"/>
              </a:rPr>
              <a:t>Requires an independent auditor (appointed by GBCI or the client)</a:t>
            </a:r>
          </a:p>
          <a:p>
            <a:pPr marL="285750" indent="-285750">
              <a:buFont typeface="Arial" panose="020B0604020202020204" pitchFamily="34" charset="0"/>
              <a:buChar char="•"/>
              <a:defRPr/>
            </a:pPr>
            <a:r>
              <a:rPr lang="en-US" kern="0">
                <a:solidFill>
                  <a:prstClr val="black">
                    <a:lumMod val="65000"/>
                    <a:lumOff val="35000"/>
                  </a:prstClr>
                </a:solidFill>
                <a:cs typeface="Arial"/>
                <a:sym typeface="Arial"/>
              </a:rPr>
              <a:t>Fee for </a:t>
            </a:r>
            <a:r>
              <a:rPr lang="en-US" kern="0">
                <a:solidFill>
                  <a:prstClr val="black">
                    <a:lumMod val="65000"/>
                    <a:lumOff val="35000"/>
                  </a:prstClr>
                </a:solidFill>
                <a:cs typeface="Arial"/>
                <a:sym typeface="Arial"/>
                <a:hlinkClick r:id="rId3"/>
              </a:rPr>
              <a:t>auditors</a:t>
            </a:r>
            <a:r>
              <a:rPr lang="en-US" kern="0">
                <a:solidFill>
                  <a:prstClr val="black">
                    <a:lumMod val="65000"/>
                    <a:lumOff val="35000"/>
                  </a:prstClr>
                </a:solidFill>
                <a:cs typeface="Arial"/>
                <a:sym typeface="Arial"/>
              </a:rPr>
              <a:t> independently negotiated</a:t>
            </a:r>
          </a:p>
        </p:txBody>
      </p:sp>
      <p:cxnSp>
        <p:nvCxnSpPr>
          <p:cNvPr id="10" name="Straight Connector 9">
            <a:extLst>
              <a:ext uri="{FF2B5EF4-FFF2-40B4-BE49-F238E27FC236}">
                <a16:creationId xmlns:a16="http://schemas.microsoft.com/office/drawing/2014/main" id="{1B07BF94-4E8B-4962-BD73-6098F12FD1C6}"/>
              </a:ext>
            </a:extLst>
          </p:cNvPr>
          <p:cNvCxnSpPr>
            <a:cxnSpLocks/>
          </p:cNvCxnSpPr>
          <p:nvPr/>
        </p:nvCxnSpPr>
        <p:spPr bwMode="auto">
          <a:xfrm>
            <a:off x="1172308" y="4112148"/>
            <a:ext cx="10084972" cy="0"/>
          </a:xfrm>
          <a:prstGeom prst="line">
            <a:avLst/>
          </a:prstGeom>
          <a:noFill/>
          <a:ln w="12700" cap="flat" cmpd="sng" algn="ctr">
            <a:solidFill>
              <a:srgbClr val="389FDF"/>
            </a:solidFill>
            <a:prstDash val="lgDash"/>
            <a:round/>
            <a:headEnd type="none" w="med" len="med"/>
            <a:tailEnd type="none" w="med" len="med"/>
          </a:ln>
          <a:effectLst/>
        </p:spPr>
      </p:cxnSp>
      <p:sp>
        <p:nvSpPr>
          <p:cNvPr id="11" name="TextBox 10">
            <a:extLst>
              <a:ext uri="{FF2B5EF4-FFF2-40B4-BE49-F238E27FC236}">
                <a16:creationId xmlns:a16="http://schemas.microsoft.com/office/drawing/2014/main" id="{7BC93BB5-D6BE-4664-880F-C715E297C224}"/>
              </a:ext>
            </a:extLst>
          </p:cNvPr>
          <p:cNvSpPr txBox="1"/>
          <p:nvPr/>
        </p:nvSpPr>
        <p:spPr>
          <a:xfrm>
            <a:off x="3339549" y="4264500"/>
            <a:ext cx="8496853" cy="1200329"/>
          </a:xfrm>
          <a:prstGeom prst="rect">
            <a:avLst/>
          </a:prstGeom>
          <a:noFill/>
        </p:spPr>
        <p:txBody>
          <a:bodyPr wrap="square" rtlCol="0">
            <a:spAutoFit/>
          </a:bodyPr>
          <a:lstStyle/>
          <a:p>
            <a:pPr>
              <a:defRPr/>
            </a:pPr>
            <a:r>
              <a:rPr lang="en-US" kern="0" dirty="0">
                <a:solidFill>
                  <a:prstClr val="black">
                    <a:lumMod val="65000"/>
                    <a:lumOff val="35000"/>
                  </a:prstClr>
                </a:solidFill>
                <a:cs typeface="Arial"/>
                <a:sym typeface="Arial"/>
              </a:rPr>
              <a:t>The consortium of </a:t>
            </a:r>
            <a:r>
              <a:rPr lang="en-US" kern="0" dirty="0" err="1">
                <a:solidFill>
                  <a:prstClr val="black">
                    <a:lumMod val="65000"/>
                    <a:lumOff val="35000"/>
                  </a:prstClr>
                </a:solidFill>
                <a:cs typeface="Arial"/>
                <a:sym typeface="Arial"/>
              </a:rPr>
              <a:t>thinkstep</a:t>
            </a:r>
            <a:r>
              <a:rPr lang="en-US" kern="0" dirty="0">
                <a:solidFill>
                  <a:prstClr val="black">
                    <a:lumMod val="65000"/>
                    <a:lumOff val="35000"/>
                  </a:prstClr>
                </a:solidFill>
                <a:cs typeface="Arial"/>
                <a:sym typeface="Arial"/>
              </a:rPr>
              <a:t> and SGS sets the global benchmark for quality and integrity.</a:t>
            </a:r>
          </a:p>
          <a:p>
            <a:pPr marL="285750" indent="-285750">
              <a:buFont typeface="Arial" panose="020B0604020202020204" pitchFamily="34" charset="0"/>
              <a:buChar char="•"/>
              <a:defRPr/>
            </a:pPr>
            <a:r>
              <a:rPr lang="en-US" kern="0" dirty="0">
                <a:solidFill>
                  <a:prstClr val="black">
                    <a:lumMod val="65000"/>
                    <a:lumOff val="35000"/>
                  </a:prstClr>
                </a:solidFill>
                <a:cs typeface="Arial"/>
                <a:sym typeface="Arial"/>
              </a:rPr>
              <a:t>Flat fee for projects with one typology that includes both audit and certification</a:t>
            </a:r>
          </a:p>
          <a:p>
            <a:pPr marL="285750" indent="-285750">
              <a:buFont typeface="Arial" panose="020B0604020202020204" pitchFamily="34" charset="0"/>
              <a:buChar char="•"/>
              <a:defRPr/>
            </a:pPr>
            <a:r>
              <a:rPr lang="en-US" kern="0" dirty="0">
                <a:solidFill>
                  <a:prstClr val="black">
                    <a:lumMod val="65000"/>
                    <a:lumOff val="35000"/>
                  </a:prstClr>
                </a:solidFill>
                <a:cs typeface="Arial"/>
                <a:sym typeface="Arial"/>
              </a:rPr>
              <a:t>Discounts available for hiring an EDGE Expert or portfolio certifications</a:t>
            </a:r>
          </a:p>
          <a:p>
            <a:pPr marL="285750" indent="-285750">
              <a:buFont typeface="Arial" panose="020B0604020202020204" pitchFamily="34" charset="0"/>
              <a:buChar char="•"/>
              <a:defRPr/>
            </a:pPr>
            <a:r>
              <a:rPr lang="en-US" kern="0" dirty="0">
                <a:solidFill>
                  <a:prstClr val="black">
                    <a:lumMod val="65000"/>
                    <a:lumOff val="35000"/>
                  </a:prstClr>
                </a:solidFill>
                <a:cs typeface="Arial"/>
                <a:sym typeface="Arial"/>
              </a:rPr>
              <a:t>Pricing includes travel and incidentals </a:t>
            </a:r>
          </a:p>
        </p:txBody>
      </p:sp>
      <p:pic>
        <p:nvPicPr>
          <p:cNvPr id="14" name="Picture 13">
            <a:extLst>
              <a:ext uri="{FF2B5EF4-FFF2-40B4-BE49-F238E27FC236}">
                <a16:creationId xmlns:a16="http://schemas.microsoft.com/office/drawing/2014/main" id="{D41E6D4C-6339-47EE-B044-53DA88860B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4986" y="1593526"/>
            <a:ext cx="939800" cy="1651000"/>
          </a:xfrm>
          <a:prstGeom prst="rect">
            <a:avLst/>
          </a:prstGeom>
        </p:spPr>
      </p:pic>
      <p:pic>
        <p:nvPicPr>
          <p:cNvPr id="16" name="Picture 15">
            <a:extLst>
              <a:ext uri="{FF2B5EF4-FFF2-40B4-BE49-F238E27FC236}">
                <a16:creationId xmlns:a16="http://schemas.microsoft.com/office/drawing/2014/main" id="{24C1983F-BB4C-444E-8A2B-3B63F65DC3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720" y="4352237"/>
            <a:ext cx="2761405" cy="1534114"/>
          </a:xfrm>
          <a:prstGeom prst="rect">
            <a:avLst/>
          </a:prstGeom>
        </p:spPr>
      </p:pic>
    </p:spTree>
    <p:extLst>
      <p:ext uri="{BB962C8B-B14F-4D97-AF65-F5344CB8AC3E}">
        <p14:creationId xmlns:p14="http://schemas.microsoft.com/office/powerpoint/2010/main" val="2514289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97212C-B7A3-4393-8E87-42BBCF52EEB8}"/>
              </a:ext>
            </a:extLst>
          </p:cNvPr>
          <p:cNvSpPr txBox="1">
            <a:spLocks/>
          </p:cNvSpPr>
          <p:nvPr/>
        </p:nvSpPr>
        <p:spPr bwMode="auto">
          <a:xfrm>
            <a:off x="1989021" y="131648"/>
            <a:ext cx="8213958" cy="1314708"/>
          </a:xfrm>
          <a:prstGeom prst="rect">
            <a:avLst/>
          </a:prstGeom>
          <a:noFill/>
          <a:ln w="9525">
            <a:noFill/>
            <a:miter lim="800000"/>
            <a:headEnd/>
            <a:tailEnd/>
          </a:ln>
        </p:spPr>
        <p:txBody>
          <a:bodyPr vert="horz" wrap="square" lIns="0" tIns="0" rIns="0" bIns="0" numCol="1" anchor="b" anchorCtr="0" compatLnSpc="1">
            <a:prstTxWarp prst="textNoShape">
              <a:avLst/>
            </a:prstTxWarp>
            <a:noAutofit/>
          </a:bodyPr>
          <a:lstStyle>
            <a:lvl1pPr algn="ctr" rtl="0" eaLnBrk="0" fontAlgn="base" hangingPunct="0">
              <a:spcBef>
                <a:spcPct val="0"/>
              </a:spcBef>
              <a:spcAft>
                <a:spcPct val="0"/>
              </a:spcAft>
              <a:buFont typeface="Arial" charset="0"/>
              <a:defRPr sz="2400" b="0" i="0" cap="all" baseline="0">
                <a:solidFill>
                  <a:schemeClr val="bg1">
                    <a:lumMod val="50000"/>
                  </a:schemeClr>
                </a:solidFill>
                <a:latin typeface="Calibri" panose="020F0502020204030204" pitchFamily="34" charset="0"/>
                <a:ea typeface="ＭＳ Ｐゴシック" charset="0"/>
                <a:cs typeface="Andes ExtraLight"/>
              </a:defRPr>
            </a:lvl1pPr>
            <a:lvl2pPr algn="l" rtl="0" eaLnBrk="0" fontAlgn="base" hangingPunct="0">
              <a:spcBef>
                <a:spcPct val="0"/>
              </a:spcBef>
              <a:spcAft>
                <a:spcPct val="0"/>
              </a:spcAft>
              <a:buFont typeface="Arial" charset="0"/>
              <a:defRPr sz="1650">
                <a:solidFill>
                  <a:srgbClr val="595959"/>
                </a:solidFill>
                <a:latin typeface="Arial" charset="0"/>
                <a:ea typeface="ＭＳ Ｐゴシック" charset="0"/>
              </a:defRPr>
            </a:lvl2pPr>
            <a:lvl3pPr algn="l" rtl="0" eaLnBrk="0" fontAlgn="base" hangingPunct="0">
              <a:spcBef>
                <a:spcPct val="0"/>
              </a:spcBef>
              <a:spcAft>
                <a:spcPct val="0"/>
              </a:spcAft>
              <a:buFont typeface="Arial" charset="0"/>
              <a:defRPr sz="1650">
                <a:solidFill>
                  <a:srgbClr val="595959"/>
                </a:solidFill>
                <a:latin typeface="Arial" charset="0"/>
                <a:ea typeface="ＭＳ Ｐゴシック" charset="0"/>
              </a:defRPr>
            </a:lvl3pPr>
            <a:lvl4pPr algn="l" rtl="0" eaLnBrk="0" fontAlgn="base" hangingPunct="0">
              <a:spcBef>
                <a:spcPct val="0"/>
              </a:spcBef>
              <a:spcAft>
                <a:spcPct val="0"/>
              </a:spcAft>
              <a:buFont typeface="Arial" charset="0"/>
              <a:defRPr sz="1650">
                <a:solidFill>
                  <a:srgbClr val="595959"/>
                </a:solidFill>
                <a:latin typeface="Arial" charset="0"/>
                <a:ea typeface="ＭＳ Ｐゴシック" charset="0"/>
              </a:defRPr>
            </a:lvl4pPr>
            <a:lvl5pPr algn="l" rtl="0" eaLnBrk="0" fontAlgn="base" hangingPunct="0">
              <a:spcBef>
                <a:spcPct val="0"/>
              </a:spcBef>
              <a:spcAft>
                <a:spcPct val="0"/>
              </a:spcAft>
              <a:buFont typeface="Arial" charset="0"/>
              <a:defRPr sz="1650">
                <a:solidFill>
                  <a:srgbClr val="595959"/>
                </a:solidFill>
                <a:latin typeface="Arial" charset="0"/>
                <a:ea typeface="ＭＳ Ｐゴシック" charset="0"/>
              </a:defRPr>
            </a:lvl5pPr>
            <a:lvl6pPr marL="342900" algn="ctr" rtl="0" fontAlgn="base">
              <a:spcBef>
                <a:spcPct val="0"/>
              </a:spcBef>
              <a:spcAft>
                <a:spcPct val="0"/>
              </a:spcAft>
              <a:defRPr sz="1950" b="1">
                <a:solidFill>
                  <a:srgbClr val="014C6D"/>
                </a:solidFill>
                <a:latin typeface="Trebuchet MS" pitchFamily="34" charset="0"/>
              </a:defRPr>
            </a:lvl6pPr>
            <a:lvl7pPr marL="685800" algn="ctr" rtl="0" fontAlgn="base">
              <a:spcBef>
                <a:spcPct val="0"/>
              </a:spcBef>
              <a:spcAft>
                <a:spcPct val="0"/>
              </a:spcAft>
              <a:defRPr sz="1950" b="1">
                <a:solidFill>
                  <a:srgbClr val="014C6D"/>
                </a:solidFill>
                <a:latin typeface="Trebuchet MS" pitchFamily="34" charset="0"/>
              </a:defRPr>
            </a:lvl7pPr>
            <a:lvl8pPr marL="1028700" algn="ctr" rtl="0" fontAlgn="base">
              <a:spcBef>
                <a:spcPct val="0"/>
              </a:spcBef>
              <a:spcAft>
                <a:spcPct val="0"/>
              </a:spcAft>
              <a:defRPr sz="1950" b="1">
                <a:solidFill>
                  <a:srgbClr val="014C6D"/>
                </a:solidFill>
                <a:latin typeface="Trebuchet MS" pitchFamily="34" charset="0"/>
              </a:defRPr>
            </a:lvl8pPr>
            <a:lvl9pPr marL="1371600" algn="ctr" rtl="0" fontAlgn="base">
              <a:spcBef>
                <a:spcPct val="0"/>
              </a:spcBef>
              <a:spcAft>
                <a:spcPct val="0"/>
              </a:spcAft>
              <a:defRPr sz="1950" b="1">
                <a:solidFill>
                  <a:srgbClr val="014C6D"/>
                </a:solidFill>
                <a:latin typeface="Trebuchet MS" pitchFamily="34" charset="0"/>
              </a:defRPr>
            </a:lvl9pPr>
          </a:lstStyle>
          <a:p>
            <a:pPr>
              <a:defRPr/>
            </a:pPr>
            <a:r>
              <a:rPr lang="en-US" sz="2800" kern="0" dirty="0">
                <a:solidFill>
                  <a:sysClr val="window" lastClr="FFFFFF">
                    <a:lumMod val="50000"/>
                  </a:sysClr>
                </a:solidFill>
              </a:rPr>
              <a:t>HOW CAN BANKS CREATE</a:t>
            </a:r>
            <a:r>
              <a:rPr lang="en-US" sz="2800" b="1" kern="0" dirty="0">
                <a:solidFill>
                  <a:sysClr val="window" lastClr="FFFFFF">
                    <a:lumMod val="50000"/>
                  </a:sysClr>
                </a:solidFill>
              </a:rPr>
              <a:t> INNOVATIVE </a:t>
            </a:r>
            <a:r>
              <a:rPr lang="en-US" sz="2800" kern="0" dirty="0">
                <a:solidFill>
                  <a:sysClr val="window" lastClr="FFFFFF">
                    <a:lumMod val="50000"/>
                  </a:sysClr>
                </a:solidFill>
              </a:rPr>
              <a:t>AND</a:t>
            </a:r>
            <a:r>
              <a:rPr lang="en-US" sz="2800" b="1" kern="0" dirty="0">
                <a:solidFill>
                  <a:sysClr val="window" lastClr="FFFFFF">
                    <a:lumMod val="50000"/>
                  </a:sysClr>
                </a:solidFill>
              </a:rPr>
              <a:t> LOW-RISK Financial products</a:t>
            </a:r>
            <a:r>
              <a:rPr lang="en-US" sz="2800" kern="0" dirty="0">
                <a:solidFill>
                  <a:sysClr val="window" lastClr="FFFFFF">
                    <a:lumMod val="50000"/>
                  </a:sysClr>
                </a:solidFill>
              </a:rPr>
              <a:t> for green buildings?</a:t>
            </a:r>
          </a:p>
          <a:p>
            <a:pPr>
              <a:defRPr/>
            </a:pPr>
            <a:endParaRPr lang="en-US" sz="2800" kern="0" dirty="0">
              <a:solidFill>
                <a:sysClr val="window" lastClr="FFFFFF">
                  <a:lumMod val="50000"/>
                </a:sysClr>
              </a:solidFill>
            </a:endParaRPr>
          </a:p>
        </p:txBody>
      </p:sp>
      <p:pic>
        <p:nvPicPr>
          <p:cNvPr id="1026" name="Picture 2" descr="Image result for construction">
            <a:extLst>
              <a:ext uri="{FF2B5EF4-FFF2-40B4-BE49-F238E27FC236}">
                <a16:creationId xmlns:a16="http://schemas.microsoft.com/office/drawing/2014/main" id="{A1D51E46-CC66-4DF7-9365-2E1EA3F425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5556" y="2045283"/>
            <a:ext cx="3200400" cy="21346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home buyer">
            <a:extLst>
              <a:ext uri="{FF2B5EF4-FFF2-40B4-BE49-F238E27FC236}">
                <a16:creationId xmlns:a16="http://schemas.microsoft.com/office/drawing/2014/main" id="{9EC3AA70-9CBB-4E46-B2A4-AC418CB6DB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1894" y="2045283"/>
            <a:ext cx="3200400" cy="21342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currencies">
            <a:extLst>
              <a:ext uri="{FF2B5EF4-FFF2-40B4-BE49-F238E27FC236}">
                <a16:creationId xmlns:a16="http://schemas.microsoft.com/office/drawing/2014/main" id="{FEE54009-EF0A-4624-9600-2233EB8D0B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3987" y="2045283"/>
            <a:ext cx="3200400" cy="21100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34B1AEB-9044-49B2-B321-7947113161EC}"/>
              </a:ext>
            </a:extLst>
          </p:cNvPr>
          <p:cNvSpPr txBox="1"/>
          <p:nvPr/>
        </p:nvSpPr>
        <p:spPr>
          <a:xfrm>
            <a:off x="975556" y="3689002"/>
            <a:ext cx="3200400" cy="369332"/>
          </a:xfrm>
          <a:prstGeom prst="rect">
            <a:avLst/>
          </a:prstGeom>
          <a:solidFill>
            <a:schemeClr val="tx1">
              <a:lumMod val="75000"/>
              <a:lumOff val="25000"/>
              <a:alpha val="81176"/>
            </a:schemeClr>
          </a:solidFill>
        </p:spPr>
        <p:txBody>
          <a:bodyPr wrap="square" rtlCol="0">
            <a:spAutoFit/>
          </a:bodyPr>
          <a:lstStyle/>
          <a:p>
            <a:pPr algn="ctr"/>
            <a:r>
              <a:rPr lang="en-US" cap="all">
                <a:solidFill>
                  <a:schemeClr val="bg1"/>
                </a:solidFill>
              </a:rPr>
              <a:t>green construction</a:t>
            </a:r>
          </a:p>
        </p:txBody>
      </p:sp>
      <p:sp>
        <p:nvSpPr>
          <p:cNvPr id="9" name="TextBox 8">
            <a:extLst>
              <a:ext uri="{FF2B5EF4-FFF2-40B4-BE49-F238E27FC236}">
                <a16:creationId xmlns:a16="http://schemas.microsoft.com/office/drawing/2014/main" id="{4371590D-D8C3-4D68-BD82-0F017579C1A5}"/>
              </a:ext>
            </a:extLst>
          </p:cNvPr>
          <p:cNvSpPr txBox="1"/>
          <p:nvPr/>
        </p:nvSpPr>
        <p:spPr>
          <a:xfrm>
            <a:off x="4601894" y="3689409"/>
            <a:ext cx="3200400" cy="369332"/>
          </a:xfrm>
          <a:prstGeom prst="rect">
            <a:avLst/>
          </a:prstGeom>
          <a:solidFill>
            <a:schemeClr val="tx1">
              <a:lumMod val="75000"/>
              <a:lumOff val="25000"/>
              <a:alpha val="81176"/>
            </a:schemeClr>
          </a:solidFill>
        </p:spPr>
        <p:txBody>
          <a:bodyPr wrap="square" rtlCol="0">
            <a:spAutoFit/>
          </a:bodyPr>
          <a:lstStyle/>
          <a:p>
            <a:pPr algn="ctr"/>
            <a:r>
              <a:rPr lang="en-US" cap="all">
                <a:solidFill>
                  <a:schemeClr val="bg1"/>
                </a:solidFill>
              </a:rPr>
              <a:t>green mortgages</a:t>
            </a:r>
          </a:p>
        </p:txBody>
      </p:sp>
      <p:sp>
        <p:nvSpPr>
          <p:cNvPr id="10" name="TextBox 9">
            <a:extLst>
              <a:ext uri="{FF2B5EF4-FFF2-40B4-BE49-F238E27FC236}">
                <a16:creationId xmlns:a16="http://schemas.microsoft.com/office/drawing/2014/main" id="{6351A95B-38ED-4513-AA94-B5D5CE268DE0}"/>
              </a:ext>
            </a:extLst>
          </p:cNvPr>
          <p:cNvSpPr txBox="1"/>
          <p:nvPr/>
        </p:nvSpPr>
        <p:spPr>
          <a:xfrm>
            <a:off x="8153987" y="3650483"/>
            <a:ext cx="3200400" cy="369332"/>
          </a:xfrm>
          <a:prstGeom prst="rect">
            <a:avLst/>
          </a:prstGeom>
          <a:solidFill>
            <a:schemeClr val="tx1">
              <a:lumMod val="75000"/>
              <a:lumOff val="25000"/>
              <a:alpha val="81176"/>
            </a:schemeClr>
          </a:solidFill>
        </p:spPr>
        <p:txBody>
          <a:bodyPr wrap="square" rtlCol="0">
            <a:spAutoFit/>
          </a:bodyPr>
          <a:lstStyle/>
          <a:p>
            <a:pPr algn="ctr"/>
            <a:r>
              <a:rPr lang="en-US" cap="all">
                <a:solidFill>
                  <a:schemeClr val="bg1"/>
                </a:solidFill>
              </a:rPr>
              <a:t>Capital markets</a:t>
            </a:r>
          </a:p>
        </p:txBody>
      </p:sp>
      <p:sp>
        <p:nvSpPr>
          <p:cNvPr id="5" name="TextBox 4">
            <a:extLst>
              <a:ext uri="{FF2B5EF4-FFF2-40B4-BE49-F238E27FC236}">
                <a16:creationId xmlns:a16="http://schemas.microsoft.com/office/drawing/2014/main" id="{2FAFD3E1-4FD7-46D9-BEDB-B2565D47983B}"/>
              </a:ext>
            </a:extLst>
          </p:cNvPr>
          <p:cNvSpPr txBox="1"/>
          <p:nvPr/>
        </p:nvSpPr>
        <p:spPr>
          <a:xfrm>
            <a:off x="975556" y="4363985"/>
            <a:ext cx="3200400" cy="1754326"/>
          </a:xfrm>
          <a:prstGeom prst="rect">
            <a:avLst/>
          </a:prstGeom>
          <a:noFill/>
        </p:spPr>
        <p:txBody>
          <a:bodyPr wrap="square" rtlCol="0">
            <a:spAutoFit/>
          </a:bodyPr>
          <a:lstStyle/>
          <a:p>
            <a:pPr marL="120650" indent="-120650">
              <a:buFont typeface="Arial" panose="020B0604020202020204" pitchFamily="34" charset="0"/>
              <a:buChar char="•"/>
            </a:pPr>
            <a:r>
              <a:rPr lang="en-US">
                <a:solidFill>
                  <a:schemeClr val="bg1">
                    <a:lumMod val="50000"/>
                  </a:schemeClr>
                </a:solidFill>
              </a:rPr>
              <a:t>Create awareness of affordability</a:t>
            </a:r>
          </a:p>
          <a:p>
            <a:pPr marL="120650" indent="-120650">
              <a:buFont typeface="Arial" panose="020B0604020202020204" pitchFamily="34" charset="0"/>
              <a:buChar char="•"/>
            </a:pPr>
            <a:r>
              <a:rPr lang="en-US">
                <a:solidFill>
                  <a:schemeClr val="bg1">
                    <a:lumMod val="50000"/>
                  </a:schemeClr>
                </a:solidFill>
              </a:rPr>
              <a:t>Build technical capacity for developers</a:t>
            </a:r>
          </a:p>
          <a:p>
            <a:pPr marL="120650" indent="-120650">
              <a:buFont typeface="Arial" panose="020B0604020202020204" pitchFamily="34" charset="0"/>
              <a:buChar char="•"/>
            </a:pPr>
            <a:r>
              <a:rPr lang="en-US">
                <a:solidFill>
                  <a:schemeClr val="bg1">
                    <a:lumMod val="50000"/>
                  </a:schemeClr>
                </a:solidFill>
              </a:rPr>
              <a:t>Recognize lower risk rating</a:t>
            </a:r>
          </a:p>
          <a:p>
            <a:pPr marL="120650" indent="-120650">
              <a:buFont typeface="Arial" panose="020B0604020202020204" pitchFamily="34" charset="0"/>
              <a:buChar char="•"/>
            </a:pPr>
            <a:r>
              <a:rPr lang="en-US">
                <a:solidFill>
                  <a:schemeClr val="bg1">
                    <a:lumMod val="50000"/>
                  </a:schemeClr>
                </a:solidFill>
              </a:rPr>
              <a:t>Offer discounted financing rate</a:t>
            </a:r>
          </a:p>
        </p:txBody>
      </p:sp>
      <p:sp>
        <p:nvSpPr>
          <p:cNvPr id="12" name="TextBox 11">
            <a:extLst>
              <a:ext uri="{FF2B5EF4-FFF2-40B4-BE49-F238E27FC236}">
                <a16:creationId xmlns:a16="http://schemas.microsoft.com/office/drawing/2014/main" id="{5384B525-9871-4519-ADDE-6545D0A1476E}"/>
              </a:ext>
            </a:extLst>
          </p:cNvPr>
          <p:cNvSpPr txBox="1"/>
          <p:nvPr/>
        </p:nvSpPr>
        <p:spPr>
          <a:xfrm>
            <a:off x="4601894" y="4346401"/>
            <a:ext cx="3484684" cy="1754326"/>
          </a:xfrm>
          <a:prstGeom prst="rect">
            <a:avLst/>
          </a:prstGeom>
          <a:noFill/>
        </p:spPr>
        <p:txBody>
          <a:bodyPr wrap="square" rtlCol="0">
            <a:spAutoFit/>
          </a:bodyPr>
          <a:lstStyle/>
          <a:p>
            <a:pPr marL="120650" indent="-120650">
              <a:buFont typeface="Arial" panose="020B0604020202020204" pitchFamily="34" charset="0"/>
              <a:buChar char="•"/>
            </a:pPr>
            <a:r>
              <a:rPr lang="en-US">
                <a:solidFill>
                  <a:schemeClr val="bg1">
                    <a:lumMod val="50000"/>
                  </a:schemeClr>
                </a:solidFill>
              </a:rPr>
              <a:t>Increase allowable loan ratio</a:t>
            </a:r>
          </a:p>
          <a:p>
            <a:pPr marL="120650" indent="-120650">
              <a:buFont typeface="Arial" panose="020B0604020202020204" pitchFamily="34" charset="0"/>
              <a:buChar char="•"/>
            </a:pPr>
            <a:r>
              <a:rPr lang="en-US">
                <a:solidFill>
                  <a:schemeClr val="bg1">
                    <a:lumMod val="50000"/>
                  </a:schemeClr>
                </a:solidFill>
              </a:rPr>
              <a:t>Include utility savings in homebuyers’ income</a:t>
            </a:r>
          </a:p>
          <a:p>
            <a:pPr marL="120650" indent="-120650">
              <a:buFont typeface="Arial" panose="020B0604020202020204" pitchFamily="34" charset="0"/>
              <a:buChar char="•"/>
            </a:pPr>
            <a:r>
              <a:rPr lang="en-US">
                <a:solidFill>
                  <a:schemeClr val="bg1">
                    <a:lumMod val="50000"/>
                  </a:schemeClr>
                </a:solidFill>
              </a:rPr>
              <a:t>Attract more responsible homebuyers with less risk of late payments and loan defaults</a:t>
            </a:r>
          </a:p>
        </p:txBody>
      </p:sp>
      <p:sp>
        <p:nvSpPr>
          <p:cNvPr id="13" name="TextBox 12">
            <a:extLst>
              <a:ext uri="{FF2B5EF4-FFF2-40B4-BE49-F238E27FC236}">
                <a16:creationId xmlns:a16="http://schemas.microsoft.com/office/drawing/2014/main" id="{C33C5C0B-BB93-48D9-A1D6-365DF8B0CDD4}"/>
              </a:ext>
            </a:extLst>
          </p:cNvPr>
          <p:cNvSpPr txBox="1"/>
          <p:nvPr/>
        </p:nvSpPr>
        <p:spPr>
          <a:xfrm>
            <a:off x="8153986" y="4363985"/>
            <a:ext cx="3794174" cy="1754326"/>
          </a:xfrm>
          <a:prstGeom prst="rect">
            <a:avLst/>
          </a:prstGeom>
          <a:noFill/>
        </p:spPr>
        <p:txBody>
          <a:bodyPr wrap="square" rtlCol="0">
            <a:spAutoFit/>
          </a:bodyPr>
          <a:lstStyle/>
          <a:p>
            <a:pPr marL="120650" indent="-120650">
              <a:buFont typeface="Arial" panose="020B0604020202020204" pitchFamily="34" charset="0"/>
              <a:buChar char="•"/>
            </a:pPr>
            <a:r>
              <a:rPr lang="en-US" dirty="0">
                <a:solidFill>
                  <a:schemeClr val="bg1">
                    <a:lumMod val="50000"/>
                  </a:schemeClr>
                </a:solidFill>
              </a:rPr>
              <a:t>Issue green bonds for new portfolio</a:t>
            </a:r>
          </a:p>
          <a:p>
            <a:pPr marL="120650" indent="-120650">
              <a:buFont typeface="Arial" panose="020B0604020202020204" pitchFamily="34" charset="0"/>
              <a:buChar char="•"/>
            </a:pPr>
            <a:r>
              <a:rPr lang="en-US" dirty="0">
                <a:solidFill>
                  <a:schemeClr val="bg1">
                    <a:lumMod val="50000"/>
                  </a:schemeClr>
                </a:solidFill>
              </a:rPr>
              <a:t>Securitize portfolio as collateral</a:t>
            </a:r>
          </a:p>
          <a:p>
            <a:pPr marL="120650" indent="-120650">
              <a:buFont typeface="Arial" panose="020B0604020202020204" pitchFamily="34" charset="0"/>
              <a:buChar char="•"/>
            </a:pPr>
            <a:r>
              <a:rPr lang="en-US" dirty="0">
                <a:solidFill>
                  <a:schemeClr val="bg1">
                    <a:lumMod val="50000"/>
                  </a:schemeClr>
                </a:solidFill>
              </a:rPr>
              <a:t>Attract new investors</a:t>
            </a:r>
          </a:p>
          <a:p>
            <a:pPr marL="120650" indent="-120650">
              <a:buFont typeface="Arial" panose="020B0604020202020204" pitchFamily="34" charset="0"/>
              <a:buChar char="•"/>
            </a:pPr>
            <a:r>
              <a:rPr lang="en-US" dirty="0">
                <a:solidFill>
                  <a:schemeClr val="bg1">
                    <a:lumMod val="50000"/>
                  </a:schemeClr>
                </a:solidFill>
              </a:rPr>
              <a:t>Expand into new markets</a:t>
            </a:r>
          </a:p>
          <a:p>
            <a:pPr marL="120650" indent="-120650">
              <a:buFont typeface="Arial" panose="020B0604020202020204" pitchFamily="34" charset="0"/>
              <a:buChar char="•"/>
            </a:pPr>
            <a:endParaRPr lang="en-US" dirty="0">
              <a:solidFill>
                <a:schemeClr val="bg1">
                  <a:lumMod val="50000"/>
                </a:schemeClr>
              </a:solidFill>
            </a:endParaRPr>
          </a:p>
          <a:p>
            <a:r>
              <a:rPr lang="en-US" dirty="0">
                <a:solidFill>
                  <a:schemeClr val="bg1">
                    <a:lumMod val="50000"/>
                  </a:schemeClr>
                </a:solidFill>
              </a:rPr>
              <a:t>Develop new products: Leasing, REITs </a:t>
            </a:r>
          </a:p>
        </p:txBody>
      </p:sp>
      <p:pic>
        <p:nvPicPr>
          <p:cNvPr id="15" name="Picture 14">
            <a:extLst>
              <a:ext uri="{FF2B5EF4-FFF2-40B4-BE49-F238E27FC236}">
                <a16:creationId xmlns:a16="http://schemas.microsoft.com/office/drawing/2014/main" id="{65660434-FF6F-4351-B593-EA4770DEE4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cxnSp>
        <p:nvCxnSpPr>
          <p:cNvPr id="16" name="Straight Arrow Connector 15">
            <a:extLst>
              <a:ext uri="{FF2B5EF4-FFF2-40B4-BE49-F238E27FC236}">
                <a16:creationId xmlns:a16="http://schemas.microsoft.com/office/drawing/2014/main" id="{E78E0AFE-3584-4A00-9539-4CD6CFE6E802}"/>
              </a:ext>
            </a:extLst>
          </p:cNvPr>
          <p:cNvCxnSpPr>
            <a:cxnSpLocks/>
          </p:cNvCxnSpPr>
          <p:nvPr/>
        </p:nvCxnSpPr>
        <p:spPr>
          <a:xfrm>
            <a:off x="975556" y="1678005"/>
            <a:ext cx="10481666" cy="0"/>
          </a:xfrm>
          <a:prstGeom prst="straightConnector1">
            <a:avLst/>
          </a:prstGeom>
          <a:ln>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EABCD83-318E-4887-B180-C6F729549D4D}"/>
              </a:ext>
            </a:extLst>
          </p:cNvPr>
          <p:cNvSpPr txBox="1"/>
          <p:nvPr/>
        </p:nvSpPr>
        <p:spPr>
          <a:xfrm>
            <a:off x="3883647" y="1423504"/>
            <a:ext cx="4424705" cy="461665"/>
          </a:xfrm>
          <a:prstGeom prst="rect">
            <a:avLst/>
          </a:prstGeom>
          <a:solidFill>
            <a:srgbClr val="FFFFFF"/>
          </a:solidFill>
        </p:spPr>
        <p:txBody>
          <a:bodyPr wrap="square" rtlCol="0">
            <a:spAutoFit/>
          </a:bodyPr>
          <a:lstStyle/>
          <a:p>
            <a:pPr algn="ctr"/>
            <a:r>
              <a:rPr lang="en-US" sz="2400" cap="all">
                <a:solidFill>
                  <a:schemeClr val="bg1">
                    <a:lumMod val="50000"/>
                  </a:schemeClr>
                </a:solidFill>
              </a:rPr>
              <a:t>Cross-selling opportunity</a:t>
            </a:r>
          </a:p>
        </p:txBody>
      </p:sp>
    </p:spTree>
    <p:extLst>
      <p:ext uri="{BB962C8B-B14F-4D97-AF65-F5344CB8AC3E}">
        <p14:creationId xmlns:p14="http://schemas.microsoft.com/office/powerpoint/2010/main" val="3004379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Arrow Connector 15">
            <a:extLst>
              <a:ext uri="{FF2B5EF4-FFF2-40B4-BE49-F238E27FC236}">
                <a16:creationId xmlns:a16="http://schemas.microsoft.com/office/drawing/2014/main" id="{C0CC34C7-F1E1-43E7-B3C8-4598D7DB0349}"/>
              </a:ext>
            </a:extLst>
          </p:cNvPr>
          <p:cNvCxnSpPr>
            <a:cxnSpLocks/>
          </p:cNvCxnSpPr>
          <p:nvPr/>
        </p:nvCxnSpPr>
        <p:spPr>
          <a:xfrm>
            <a:off x="313980" y="6341690"/>
            <a:ext cx="11466590" cy="0"/>
          </a:xfrm>
          <a:prstGeom prst="straightConnector1">
            <a:avLst/>
          </a:prstGeom>
          <a:ln>
            <a:solidFill>
              <a:srgbClr val="00A1DE"/>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42E7B62B-8A6C-4B56-B66A-8AE023B0E2FB}"/>
              </a:ext>
            </a:extLst>
          </p:cNvPr>
          <p:cNvSpPr txBox="1">
            <a:spLocks/>
          </p:cNvSpPr>
          <p:nvPr/>
        </p:nvSpPr>
        <p:spPr bwMode="auto">
          <a:xfrm>
            <a:off x="2005416" y="411502"/>
            <a:ext cx="8039379" cy="707886"/>
          </a:xfrm>
          <a:prstGeom prst="rect">
            <a:avLst/>
          </a:prstGeom>
          <a:noFill/>
          <a:ln w="9525">
            <a:noFill/>
            <a:miter lim="800000"/>
            <a:headEnd/>
            <a:tailEnd/>
          </a:ln>
        </p:spPr>
        <p:txBody>
          <a:bodyPr vert="horz" wrap="square" lIns="0" tIns="0" rIns="0" bIns="0" numCol="1" anchor="b" anchorCtr="0" compatLnSpc="1">
            <a:prstTxWarp prst="textNoShape">
              <a:avLst/>
            </a:prstTxWarp>
            <a:noAutofit/>
          </a:bodyPr>
          <a:lstStyle>
            <a:lvl1pPr algn="ctr" rtl="0" eaLnBrk="0" fontAlgn="base" hangingPunct="0">
              <a:spcBef>
                <a:spcPct val="0"/>
              </a:spcBef>
              <a:spcAft>
                <a:spcPct val="0"/>
              </a:spcAft>
              <a:buFont typeface="Arial" charset="0"/>
              <a:defRPr sz="2400" b="0" i="0" cap="all" baseline="0">
                <a:solidFill>
                  <a:schemeClr val="bg1">
                    <a:lumMod val="50000"/>
                  </a:schemeClr>
                </a:solidFill>
                <a:latin typeface="Calibri" panose="020F0502020204030204" pitchFamily="34" charset="0"/>
                <a:ea typeface="ＭＳ Ｐゴシック" charset="0"/>
                <a:cs typeface="Andes ExtraLight"/>
              </a:defRPr>
            </a:lvl1pPr>
            <a:lvl2pPr algn="l" rtl="0" eaLnBrk="0" fontAlgn="base" hangingPunct="0">
              <a:spcBef>
                <a:spcPct val="0"/>
              </a:spcBef>
              <a:spcAft>
                <a:spcPct val="0"/>
              </a:spcAft>
              <a:buFont typeface="Arial" charset="0"/>
              <a:defRPr sz="1650">
                <a:solidFill>
                  <a:srgbClr val="595959"/>
                </a:solidFill>
                <a:latin typeface="Arial" charset="0"/>
                <a:ea typeface="ＭＳ Ｐゴシック" charset="0"/>
              </a:defRPr>
            </a:lvl2pPr>
            <a:lvl3pPr algn="l" rtl="0" eaLnBrk="0" fontAlgn="base" hangingPunct="0">
              <a:spcBef>
                <a:spcPct val="0"/>
              </a:spcBef>
              <a:spcAft>
                <a:spcPct val="0"/>
              </a:spcAft>
              <a:buFont typeface="Arial" charset="0"/>
              <a:defRPr sz="1650">
                <a:solidFill>
                  <a:srgbClr val="595959"/>
                </a:solidFill>
                <a:latin typeface="Arial" charset="0"/>
                <a:ea typeface="ＭＳ Ｐゴシック" charset="0"/>
              </a:defRPr>
            </a:lvl3pPr>
            <a:lvl4pPr algn="l" rtl="0" eaLnBrk="0" fontAlgn="base" hangingPunct="0">
              <a:spcBef>
                <a:spcPct val="0"/>
              </a:spcBef>
              <a:spcAft>
                <a:spcPct val="0"/>
              </a:spcAft>
              <a:buFont typeface="Arial" charset="0"/>
              <a:defRPr sz="1650">
                <a:solidFill>
                  <a:srgbClr val="595959"/>
                </a:solidFill>
                <a:latin typeface="Arial" charset="0"/>
                <a:ea typeface="ＭＳ Ｐゴシック" charset="0"/>
              </a:defRPr>
            </a:lvl4pPr>
            <a:lvl5pPr algn="l" rtl="0" eaLnBrk="0" fontAlgn="base" hangingPunct="0">
              <a:spcBef>
                <a:spcPct val="0"/>
              </a:spcBef>
              <a:spcAft>
                <a:spcPct val="0"/>
              </a:spcAft>
              <a:buFont typeface="Arial" charset="0"/>
              <a:defRPr sz="1650">
                <a:solidFill>
                  <a:srgbClr val="595959"/>
                </a:solidFill>
                <a:latin typeface="Arial" charset="0"/>
                <a:ea typeface="ＭＳ Ｐゴシック" charset="0"/>
              </a:defRPr>
            </a:lvl5pPr>
            <a:lvl6pPr marL="342900" algn="ctr" rtl="0" fontAlgn="base">
              <a:spcBef>
                <a:spcPct val="0"/>
              </a:spcBef>
              <a:spcAft>
                <a:spcPct val="0"/>
              </a:spcAft>
              <a:defRPr sz="1950" b="1">
                <a:solidFill>
                  <a:srgbClr val="014C6D"/>
                </a:solidFill>
                <a:latin typeface="Trebuchet MS" pitchFamily="34" charset="0"/>
              </a:defRPr>
            </a:lvl6pPr>
            <a:lvl7pPr marL="685800" algn="ctr" rtl="0" fontAlgn="base">
              <a:spcBef>
                <a:spcPct val="0"/>
              </a:spcBef>
              <a:spcAft>
                <a:spcPct val="0"/>
              </a:spcAft>
              <a:defRPr sz="1950" b="1">
                <a:solidFill>
                  <a:srgbClr val="014C6D"/>
                </a:solidFill>
                <a:latin typeface="Trebuchet MS" pitchFamily="34" charset="0"/>
              </a:defRPr>
            </a:lvl7pPr>
            <a:lvl8pPr marL="1028700" algn="ctr" rtl="0" fontAlgn="base">
              <a:spcBef>
                <a:spcPct val="0"/>
              </a:spcBef>
              <a:spcAft>
                <a:spcPct val="0"/>
              </a:spcAft>
              <a:defRPr sz="1950" b="1">
                <a:solidFill>
                  <a:srgbClr val="014C6D"/>
                </a:solidFill>
                <a:latin typeface="Trebuchet MS" pitchFamily="34" charset="0"/>
              </a:defRPr>
            </a:lvl8pPr>
            <a:lvl9pPr marL="1371600" algn="ctr" rtl="0" fontAlgn="base">
              <a:spcBef>
                <a:spcPct val="0"/>
              </a:spcBef>
              <a:spcAft>
                <a:spcPct val="0"/>
              </a:spcAft>
              <a:defRPr sz="1950" b="1">
                <a:solidFill>
                  <a:srgbClr val="014C6D"/>
                </a:solidFill>
                <a:latin typeface="Trebuchet MS" pitchFamily="34" charset="0"/>
              </a:defRPr>
            </a:lvl9pPr>
          </a:lstStyle>
          <a:p>
            <a:pPr>
              <a:defRPr/>
            </a:pPr>
            <a:r>
              <a:rPr lang="en-US" sz="2800" kern="0">
                <a:solidFill>
                  <a:sysClr val="window" lastClr="FFFFFF">
                    <a:lumMod val="50000"/>
                  </a:sysClr>
                </a:solidFill>
              </a:rPr>
              <a:t>Investment </a:t>
            </a:r>
            <a:r>
              <a:rPr lang="en-US" sz="2800" b="1" kern="0">
                <a:solidFill>
                  <a:sysClr val="window" lastClr="FFFFFF">
                    <a:lumMod val="50000"/>
                  </a:sysClr>
                </a:solidFill>
              </a:rPr>
              <a:t>criteria and compliance </a:t>
            </a:r>
            <a:r>
              <a:rPr lang="en-US" sz="2800" kern="0">
                <a:solidFill>
                  <a:sysClr val="window" lastClr="FFFFFF">
                    <a:lumMod val="50000"/>
                  </a:sysClr>
                </a:solidFill>
              </a:rPr>
              <a:t>process</a:t>
            </a:r>
          </a:p>
          <a:p>
            <a:pPr>
              <a:defRPr/>
            </a:pPr>
            <a:r>
              <a:rPr lang="en-US" sz="2800" kern="0">
                <a:solidFill>
                  <a:sysClr val="window" lastClr="FFFFFF">
                    <a:lumMod val="50000"/>
                  </a:sysClr>
                </a:solidFill>
              </a:rPr>
              <a:t>________</a:t>
            </a:r>
          </a:p>
        </p:txBody>
      </p:sp>
      <p:grpSp>
        <p:nvGrpSpPr>
          <p:cNvPr id="3" name="Group 2">
            <a:extLst>
              <a:ext uri="{FF2B5EF4-FFF2-40B4-BE49-F238E27FC236}">
                <a16:creationId xmlns:a16="http://schemas.microsoft.com/office/drawing/2014/main" id="{90C8ABEF-0288-4DFD-A13D-10F819FE7BD1}"/>
              </a:ext>
            </a:extLst>
          </p:cNvPr>
          <p:cNvGrpSpPr/>
          <p:nvPr/>
        </p:nvGrpSpPr>
        <p:grpSpPr>
          <a:xfrm>
            <a:off x="3234311" y="1646596"/>
            <a:ext cx="2688336" cy="3785402"/>
            <a:chOff x="4758905" y="1341118"/>
            <a:chExt cx="3040404" cy="4304537"/>
          </a:xfrm>
        </p:grpSpPr>
        <p:pic>
          <p:nvPicPr>
            <p:cNvPr id="6148" name="Picture 4" descr="Image result for calendar">
              <a:extLst>
                <a:ext uri="{FF2B5EF4-FFF2-40B4-BE49-F238E27FC236}">
                  <a16:creationId xmlns:a16="http://schemas.microsoft.com/office/drawing/2014/main" id="{E0EAB385-E82F-4962-8230-78B0B22BDF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2879"/>
            <a:stretch/>
          </p:blipFill>
          <p:spPr bwMode="auto">
            <a:xfrm>
              <a:off x="4758905" y="1341118"/>
              <a:ext cx="3040403" cy="43045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F99E716-E32A-4DE9-A5F4-FA27F9C7DDE8}"/>
                </a:ext>
              </a:extLst>
            </p:cNvPr>
            <p:cNvSpPr txBox="1"/>
            <p:nvPr/>
          </p:nvSpPr>
          <p:spPr>
            <a:xfrm>
              <a:off x="4758905" y="4531360"/>
              <a:ext cx="3040404" cy="804966"/>
            </a:xfrm>
            <a:prstGeom prst="rect">
              <a:avLst/>
            </a:prstGeom>
            <a:solidFill>
              <a:schemeClr val="tx1">
                <a:lumMod val="75000"/>
                <a:lumOff val="25000"/>
                <a:alpha val="81176"/>
              </a:schemeClr>
            </a:solidFill>
          </p:spPr>
          <p:txBody>
            <a:bodyPr wrap="square" rtlCol="0">
              <a:spAutoFit/>
            </a:bodyPr>
            <a:lstStyle/>
            <a:p>
              <a:pPr algn="ctr"/>
              <a:r>
                <a:rPr lang="en-US" sz="2000" cap="all">
                  <a:solidFill>
                    <a:schemeClr val="bg1"/>
                  </a:solidFill>
                </a:rPr>
                <a:t>3-6 months for certification</a:t>
              </a:r>
            </a:p>
          </p:txBody>
        </p:sp>
      </p:grpSp>
      <p:sp>
        <p:nvSpPr>
          <p:cNvPr id="18" name="TextBox 17">
            <a:extLst>
              <a:ext uri="{FF2B5EF4-FFF2-40B4-BE49-F238E27FC236}">
                <a16:creationId xmlns:a16="http://schemas.microsoft.com/office/drawing/2014/main" id="{7BF44030-BDA6-4EEA-99C8-E4B9D55C6CD4}"/>
              </a:ext>
            </a:extLst>
          </p:cNvPr>
          <p:cNvSpPr txBox="1"/>
          <p:nvPr/>
        </p:nvSpPr>
        <p:spPr>
          <a:xfrm>
            <a:off x="3812752" y="6090870"/>
            <a:ext cx="4424705" cy="461665"/>
          </a:xfrm>
          <a:prstGeom prst="rect">
            <a:avLst/>
          </a:prstGeom>
          <a:solidFill>
            <a:srgbClr val="FFFFFF"/>
          </a:solidFill>
        </p:spPr>
        <p:txBody>
          <a:bodyPr wrap="square" rtlCol="0">
            <a:spAutoFit/>
          </a:bodyPr>
          <a:lstStyle/>
          <a:p>
            <a:pPr algn="ctr"/>
            <a:r>
              <a:rPr lang="en-US" sz="2400" cap="all">
                <a:solidFill>
                  <a:schemeClr val="bg1">
                    <a:lumMod val="50000"/>
                  </a:schemeClr>
                </a:solidFill>
              </a:rPr>
              <a:t>Green construction finance</a:t>
            </a:r>
          </a:p>
        </p:txBody>
      </p:sp>
      <p:cxnSp>
        <p:nvCxnSpPr>
          <p:cNvPr id="21" name="Straight Arrow Connector 20">
            <a:extLst>
              <a:ext uri="{FF2B5EF4-FFF2-40B4-BE49-F238E27FC236}">
                <a16:creationId xmlns:a16="http://schemas.microsoft.com/office/drawing/2014/main" id="{43E51BD7-8B28-46B6-95B8-0106E8DEF293}"/>
              </a:ext>
            </a:extLst>
          </p:cNvPr>
          <p:cNvCxnSpPr>
            <a:cxnSpLocks/>
          </p:cNvCxnSpPr>
          <p:nvPr/>
        </p:nvCxnSpPr>
        <p:spPr>
          <a:xfrm>
            <a:off x="6176918" y="5837110"/>
            <a:ext cx="5603652" cy="0"/>
          </a:xfrm>
          <a:prstGeom prst="straightConnector1">
            <a:avLst/>
          </a:prstGeom>
          <a:ln>
            <a:solidFill>
              <a:srgbClr val="00A1DE"/>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41C8124-CCCE-46EC-82EF-DB70B2B5F78B}"/>
              </a:ext>
            </a:extLst>
          </p:cNvPr>
          <p:cNvSpPr txBox="1"/>
          <p:nvPr/>
        </p:nvSpPr>
        <p:spPr>
          <a:xfrm>
            <a:off x="7684237" y="5575798"/>
            <a:ext cx="2633776" cy="461665"/>
          </a:xfrm>
          <a:prstGeom prst="rect">
            <a:avLst/>
          </a:prstGeom>
          <a:solidFill>
            <a:srgbClr val="FFFFFF"/>
          </a:solidFill>
        </p:spPr>
        <p:txBody>
          <a:bodyPr wrap="square" rtlCol="0">
            <a:spAutoFit/>
          </a:bodyPr>
          <a:lstStyle/>
          <a:p>
            <a:pPr algn="ctr"/>
            <a:r>
              <a:rPr lang="en-US" sz="2400" cap="all">
                <a:solidFill>
                  <a:schemeClr val="bg1">
                    <a:lumMod val="50000"/>
                  </a:schemeClr>
                </a:solidFill>
              </a:rPr>
              <a:t>Green mortgage</a:t>
            </a:r>
          </a:p>
        </p:txBody>
      </p:sp>
      <p:grpSp>
        <p:nvGrpSpPr>
          <p:cNvPr id="8" name="Group 7">
            <a:extLst>
              <a:ext uri="{FF2B5EF4-FFF2-40B4-BE49-F238E27FC236}">
                <a16:creationId xmlns:a16="http://schemas.microsoft.com/office/drawing/2014/main" id="{1E540AF1-B154-46BB-AD87-EE26F9AB7806}"/>
              </a:ext>
            </a:extLst>
          </p:cNvPr>
          <p:cNvGrpSpPr/>
          <p:nvPr/>
        </p:nvGrpSpPr>
        <p:grpSpPr>
          <a:xfrm>
            <a:off x="313980" y="1646596"/>
            <a:ext cx="2688336" cy="3785402"/>
            <a:chOff x="347000" y="1646596"/>
            <a:chExt cx="2426284" cy="3785402"/>
          </a:xfrm>
        </p:grpSpPr>
        <p:pic>
          <p:nvPicPr>
            <p:cNvPr id="6146" name="Picture 2" descr="OLYMPUS DIGITAL CAMERA">
              <a:extLst>
                <a:ext uri="{FF2B5EF4-FFF2-40B4-BE49-F238E27FC236}">
                  <a16:creationId xmlns:a16="http://schemas.microsoft.com/office/drawing/2014/main" id="{5A81C8E9-3A73-4BE2-B83E-D61F4940EB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115" r="14911"/>
            <a:stretch/>
          </p:blipFill>
          <p:spPr bwMode="auto">
            <a:xfrm>
              <a:off x="347000" y="1646596"/>
              <a:ext cx="2426284" cy="378540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D74DC8CA-3B6A-4399-A77B-BDAC2C972EF7}"/>
                </a:ext>
              </a:extLst>
            </p:cNvPr>
            <p:cNvSpPr txBox="1"/>
            <p:nvPr/>
          </p:nvSpPr>
          <p:spPr>
            <a:xfrm>
              <a:off x="347000" y="4454367"/>
              <a:ext cx="2426284" cy="707886"/>
            </a:xfrm>
            <a:prstGeom prst="rect">
              <a:avLst/>
            </a:prstGeom>
            <a:solidFill>
              <a:schemeClr val="tx1">
                <a:lumMod val="75000"/>
                <a:lumOff val="25000"/>
                <a:alpha val="81176"/>
              </a:schemeClr>
            </a:solidFill>
          </p:spPr>
          <p:txBody>
            <a:bodyPr wrap="square" rtlCol="0">
              <a:spAutoFit/>
            </a:bodyPr>
            <a:lstStyle/>
            <a:p>
              <a:pPr algn="ctr"/>
              <a:r>
                <a:rPr lang="en-US" sz="2000" cap="all" dirty="0">
                  <a:solidFill>
                    <a:schemeClr val="bg1"/>
                  </a:solidFill>
                </a:rPr>
                <a:t>Embedded into loan agreement</a:t>
              </a:r>
            </a:p>
          </p:txBody>
        </p:sp>
      </p:grpSp>
      <p:grpSp>
        <p:nvGrpSpPr>
          <p:cNvPr id="6" name="Group 5">
            <a:extLst>
              <a:ext uri="{FF2B5EF4-FFF2-40B4-BE49-F238E27FC236}">
                <a16:creationId xmlns:a16="http://schemas.microsoft.com/office/drawing/2014/main" id="{06A50CDC-CB49-4DEE-A093-86E7DD2BAF15}"/>
              </a:ext>
            </a:extLst>
          </p:cNvPr>
          <p:cNvGrpSpPr/>
          <p:nvPr/>
        </p:nvGrpSpPr>
        <p:grpSpPr>
          <a:xfrm>
            <a:off x="6176918" y="1646596"/>
            <a:ext cx="2685759" cy="3785395"/>
            <a:chOff x="6110624" y="1646596"/>
            <a:chExt cx="2685759" cy="3785395"/>
          </a:xfrm>
        </p:grpSpPr>
        <p:pic>
          <p:nvPicPr>
            <p:cNvPr id="4" name="Picture 3">
              <a:extLst>
                <a:ext uri="{FF2B5EF4-FFF2-40B4-BE49-F238E27FC236}">
                  <a16:creationId xmlns:a16="http://schemas.microsoft.com/office/drawing/2014/main" id="{CEF998CB-2A87-43C5-A413-B7A371EAEE38}"/>
                </a:ext>
              </a:extLst>
            </p:cNvPr>
            <p:cNvPicPr>
              <a:picLocks noChangeAspect="1"/>
            </p:cNvPicPr>
            <p:nvPr/>
          </p:nvPicPr>
          <p:blipFill>
            <a:blip r:embed="rId5"/>
            <a:stretch>
              <a:fillRect/>
            </a:stretch>
          </p:blipFill>
          <p:spPr>
            <a:xfrm>
              <a:off x="6110624" y="1646596"/>
              <a:ext cx="2681957" cy="3785395"/>
            </a:xfrm>
            <a:prstGeom prst="rect">
              <a:avLst/>
            </a:prstGeom>
          </p:spPr>
        </p:pic>
        <p:sp>
          <p:nvSpPr>
            <p:cNvPr id="20" name="TextBox 19">
              <a:extLst>
                <a:ext uri="{FF2B5EF4-FFF2-40B4-BE49-F238E27FC236}">
                  <a16:creationId xmlns:a16="http://schemas.microsoft.com/office/drawing/2014/main" id="{0CFBE09B-50F3-4356-8DB9-D6278C53F06E}"/>
                </a:ext>
              </a:extLst>
            </p:cNvPr>
            <p:cNvSpPr txBox="1"/>
            <p:nvPr/>
          </p:nvSpPr>
          <p:spPr>
            <a:xfrm>
              <a:off x="6114425" y="4454367"/>
              <a:ext cx="2681958" cy="707886"/>
            </a:xfrm>
            <a:prstGeom prst="rect">
              <a:avLst/>
            </a:prstGeom>
            <a:solidFill>
              <a:schemeClr val="tx1">
                <a:lumMod val="75000"/>
                <a:lumOff val="25000"/>
                <a:alpha val="81176"/>
              </a:schemeClr>
            </a:solidFill>
          </p:spPr>
          <p:txBody>
            <a:bodyPr wrap="square" rtlCol="0">
              <a:spAutoFit/>
            </a:bodyPr>
            <a:lstStyle/>
            <a:p>
              <a:pPr algn="ctr"/>
              <a:r>
                <a:rPr lang="en-US" sz="2000" cap="all" dirty="0">
                  <a:solidFill>
                    <a:schemeClr val="bg1"/>
                  </a:solidFill>
                </a:rPr>
                <a:t>Certificate proves compliance</a:t>
              </a:r>
            </a:p>
          </p:txBody>
        </p:sp>
      </p:grpSp>
      <p:grpSp>
        <p:nvGrpSpPr>
          <p:cNvPr id="5" name="Group 4">
            <a:extLst>
              <a:ext uri="{FF2B5EF4-FFF2-40B4-BE49-F238E27FC236}">
                <a16:creationId xmlns:a16="http://schemas.microsoft.com/office/drawing/2014/main" id="{767B44CC-055F-48CA-B96D-2FACAA513BF4}"/>
              </a:ext>
            </a:extLst>
          </p:cNvPr>
          <p:cNvGrpSpPr/>
          <p:nvPr/>
        </p:nvGrpSpPr>
        <p:grpSpPr>
          <a:xfrm>
            <a:off x="9092565" y="1623170"/>
            <a:ext cx="2688336" cy="3785616"/>
            <a:chOff x="9128125" y="1623170"/>
            <a:chExt cx="2705193" cy="3820669"/>
          </a:xfrm>
        </p:grpSpPr>
        <p:pic>
          <p:nvPicPr>
            <p:cNvPr id="2" name="Picture 1">
              <a:extLst>
                <a:ext uri="{FF2B5EF4-FFF2-40B4-BE49-F238E27FC236}">
                  <a16:creationId xmlns:a16="http://schemas.microsoft.com/office/drawing/2014/main" id="{6FCAA659-06C9-47F7-8DAC-59C4B5F45995}"/>
                </a:ext>
              </a:extLst>
            </p:cNvPr>
            <p:cNvPicPr>
              <a:picLocks noChangeAspect="1"/>
            </p:cNvPicPr>
            <p:nvPr/>
          </p:nvPicPr>
          <p:blipFill>
            <a:blip r:embed="rId6"/>
            <a:stretch>
              <a:fillRect/>
            </a:stretch>
          </p:blipFill>
          <p:spPr>
            <a:xfrm>
              <a:off x="9128125" y="1623170"/>
              <a:ext cx="2704860" cy="3820669"/>
            </a:xfrm>
            <a:prstGeom prst="rect">
              <a:avLst/>
            </a:prstGeom>
          </p:spPr>
        </p:pic>
        <p:sp>
          <p:nvSpPr>
            <p:cNvPr id="22" name="TextBox 21">
              <a:extLst>
                <a:ext uri="{FF2B5EF4-FFF2-40B4-BE49-F238E27FC236}">
                  <a16:creationId xmlns:a16="http://schemas.microsoft.com/office/drawing/2014/main" id="{3B231CC1-57FD-4BB5-AEC3-8F65F3F9AEA2}"/>
                </a:ext>
              </a:extLst>
            </p:cNvPr>
            <p:cNvSpPr txBox="1"/>
            <p:nvPr/>
          </p:nvSpPr>
          <p:spPr>
            <a:xfrm>
              <a:off x="9131927" y="4452089"/>
              <a:ext cx="2701391" cy="707886"/>
            </a:xfrm>
            <a:prstGeom prst="rect">
              <a:avLst/>
            </a:prstGeom>
            <a:solidFill>
              <a:schemeClr val="tx1">
                <a:lumMod val="75000"/>
                <a:lumOff val="25000"/>
                <a:alpha val="81176"/>
              </a:schemeClr>
            </a:solidFill>
          </p:spPr>
          <p:txBody>
            <a:bodyPr wrap="square" rtlCol="0">
              <a:spAutoFit/>
            </a:bodyPr>
            <a:lstStyle/>
            <a:p>
              <a:pPr algn="ctr"/>
              <a:r>
                <a:rPr lang="en-US" sz="2000" cap="all" dirty="0">
                  <a:solidFill>
                    <a:schemeClr val="bg1"/>
                  </a:solidFill>
                </a:rPr>
                <a:t>Impact</a:t>
              </a:r>
            </a:p>
            <a:p>
              <a:pPr algn="ctr"/>
              <a:r>
                <a:rPr lang="en-US" sz="2000" cap="all" dirty="0">
                  <a:solidFill>
                    <a:schemeClr val="bg1"/>
                  </a:solidFill>
                </a:rPr>
                <a:t>reporting</a:t>
              </a:r>
            </a:p>
          </p:txBody>
        </p:sp>
      </p:grpSp>
    </p:spTree>
    <p:extLst>
      <p:ext uri="{BB962C8B-B14F-4D97-AF65-F5344CB8AC3E}">
        <p14:creationId xmlns:p14="http://schemas.microsoft.com/office/powerpoint/2010/main" val="2512272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y combining business sense with technical know-how, EDGE Experts strengthen their practices while attracting new business.">
            <a:extLst>
              <a:ext uri="{FF2B5EF4-FFF2-40B4-BE49-F238E27FC236}">
                <a16:creationId xmlns:a16="http://schemas.microsoft.com/office/drawing/2014/main" id="{D437E589-341E-4CCA-BB66-5D370604DC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456"/>
          <a:stretch/>
        </p:blipFill>
        <p:spPr bwMode="auto">
          <a:xfrm>
            <a:off x="0" y="3880912"/>
            <a:ext cx="12192000" cy="299034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5110ACF4-4637-44CB-B540-D61266203BEC}"/>
              </a:ext>
            </a:extLst>
          </p:cNvPr>
          <p:cNvSpPr txBox="1">
            <a:spLocks/>
          </p:cNvSpPr>
          <p:nvPr/>
        </p:nvSpPr>
        <p:spPr bwMode="auto">
          <a:xfrm>
            <a:off x="1450540" y="273754"/>
            <a:ext cx="8953295" cy="865266"/>
          </a:xfrm>
          <a:prstGeom prst="rect">
            <a:avLst/>
          </a:prstGeom>
          <a:noFill/>
          <a:ln w="9525">
            <a:noFill/>
            <a:miter lim="800000"/>
            <a:headEnd/>
            <a:tailEnd/>
          </a:ln>
        </p:spPr>
        <p:txBody>
          <a:bodyPr vert="horz" wrap="square" lIns="0" tIns="0" rIns="0" bIns="0" numCol="1" anchor="b" anchorCtr="0" compatLnSpc="1">
            <a:prstTxWarp prst="textNoShape">
              <a:avLst/>
            </a:prstTxWarp>
            <a:noAutofit/>
          </a:bodyPr>
          <a:lstStyle>
            <a:lvl1pPr algn="ctr" rtl="0" eaLnBrk="0" fontAlgn="base" hangingPunct="0">
              <a:spcBef>
                <a:spcPct val="0"/>
              </a:spcBef>
              <a:spcAft>
                <a:spcPct val="0"/>
              </a:spcAft>
              <a:buFont typeface="Arial" charset="0"/>
              <a:defRPr sz="2400" b="0" i="0" cap="all" baseline="0">
                <a:solidFill>
                  <a:schemeClr val="bg1">
                    <a:lumMod val="50000"/>
                  </a:schemeClr>
                </a:solidFill>
                <a:latin typeface="Calibri" panose="020F0502020204030204" pitchFamily="34" charset="0"/>
                <a:ea typeface="ＭＳ Ｐゴシック" charset="0"/>
                <a:cs typeface="Andes ExtraLight"/>
              </a:defRPr>
            </a:lvl1pPr>
            <a:lvl2pPr algn="l" rtl="0" eaLnBrk="0" fontAlgn="base" hangingPunct="0">
              <a:spcBef>
                <a:spcPct val="0"/>
              </a:spcBef>
              <a:spcAft>
                <a:spcPct val="0"/>
              </a:spcAft>
              <a:buFont typeface="Arial" charset="0"/>
              <a:defRPr sz="1650">
                <a:solidFill>
                  <a:srgbClr val="595959"/>
                </a:solidFill>
                <a:latin typeface="Arial" charset="0"/>
                <a:ea typeface="ＭＳ Ｐゴシック" charset="0"/>
              </a:defRPr>
            </a:lvl2pPr>
            <a:lvl3pPr algn="l" rtl="0" eaLnBrk="0" fontAlgn="base" hangingPunct="0">
              <a:spcBef>
                <a:spcPct val="0"/>
              </a:spcBef>
              <a:spcAft>
                <a:spcPct val="0"/>
              </a:spcAft>
              <a:buFont typeface="Arial" charset="0"/>
              <a:defRPr sz="1650">
                <a:solidFill>
                  <a:srgbClr val="595959"/>
                </a:solidFill>
                <a:latin typeface="Arial" charset="0"/>
                <a:ea typeface="ＭＳ Ｐゴシック" charset="0"/>
              </a:defRPr>
            </a:lvl3pPr>
            <a:lvl4pPr algn="l" rtl="0" eaLnBrk="0" fontAlgn="base" hangingPunct="0">
              <a:spcBef>
                <a:spcPct val="0"/>
              </a:spcBef>
              <a:spcAft>
                <a:spcPct val="0"/>
              </a:spcAft>
              <a:buFont typeface="Arial" charset="0"/>
              <a:defRPr sz="1650">
                <a:solidFill>
                  <a:srgbClr val="595959"/>
                </a:solidFill>
                <a:latin typeface="Arial" charset="0"/>
                <a:ea typeface="ＭＳ Ｐゴシック" charset="0"/>
              </a:defRPr>
            </a:lvl4pPr>
            <a:lvl5pPr algn="l" rtl="0" eaLnBrk="0" fontAlgn="base" hangingPunct="0">
              <a:spcBef>
                <a:spcPct val="0"/>
              </a:spcBef>
              <a:spcAft>
                <a:spcPct val="0"/>
              </a:spcAft>
              <a:buFont typeface="Arial" charset="0"/>
              <a:defRPr sz="1650">
                <a:solidFill>
                  <a:srgbClr val="595959"/>
                </a:solidFill>
                <a:latin typeface="Arial" charset="0"/>
                <a:ea typeface="ＭＳ Ｐゴシック" charset="0"/>
              </a:defRPr>
            </a:lvl5pPr>
            <a:lvl6pPr marL="342900" algn="ctr" rtl="0" fontAlgn="base">
              <a:spcBef>
                <a:spcPct val="0"/>
              </a:spcBef>
              <a:spcAft>
                <a:spcPct val="0"/>
              </a:spcAft>
              <a:defRPr sz="1950" b="1">
                <a:solidFill>
                  <a:srgbClr val="014C6D"/>
                </a:solidFill>
                <a:latin typeface="Trebuchet MS" pitchFamily="34" charset="0"/>
              </a:defRPr>
            </a:lvl6pPr>
            <a:lvl7pPr marL="685800" algn="ctr" rtl="0" fontAlgn="base">
              <a:spcBef>
                <a:spcPct val="0"/>
              </a:spcBef>
              <a:spcAft>
                <a:spcPct val="0"/>
              </a:spcAft>
              <a:defRPr sz="1950" b="1">
                <a:solidFill>
                  <a:srgbClr val="014C6D"/>
                </a:solidFill>
                <a:latin typeface="Trebuchet MS" pitchFamily="34" charset="0"/>
              </a:defRPr>
            </a:lvl7pPr>
            <a:lvl8pPr marL="1028700" algn="ctr" rtl="0" fontAlgn="base">
              <a:spcBef>
                <a:spcPct val="0"/>
              </a:spcBef>
              <a:spcAft>
                <a:spcPct val="0"/>
              </a:spcAft>
              <a:defRPr sz="1950" b="1">
                <a:solidFill>
                  <a:srgbClr val="014C6D"/>
                </a:solidFill>
                <a:latin typeface="Trebuchet MS" pitchFamily="34" charset="0"/>
              </a:defRPr>
            </a:lvl8pPr>
            <a:lvl9pPr marL="1371600" algn="ctr" rtl="0" fontAlgn="base">
              <a:spcBef>
                <a:spcPct val="0"/>
              </a:spcBef>
              <a:spcAft>
                <a:spcPct val="0"/>
              </a:spcAft>
              <a:defRPr sz="1950" b="1">
                <a:solidFill>
                  <a:srgbClr val="014C6D"/>
                </a:solidFill>
                <a:latin typeface="Trebuchet MS" pitchFamily="34" charset="0"/>
              </a:defRPr>
            </a:lvl9pPr>
          </a:lstStyle>
          <a:p>
            <a:pPr>
              <a:defRPr/>
            </a:pPr>
            <a:r>
              <a:rPr lang="en-US" sz="2800" kern="0" dirty="0"/>
              <a:t>FOR BANKS ROLLING OUT A GREEN BUILDING PROGRAM, </a:t>
            </a:r>
            <a:r>
              <a:rPr lang="en-US" sz="2800" b="1" kern="0" dirty="0"/>
              <a:t>HIRING Edge expertS</a:t>
            </a:r>
            <a:r>
              <a:rPr lang="en-US" sz="2800" kern="0" dirty="0"/>
              <a:t> IS BEST PRACTICE</a:t>
            </a:r>
          </a:p>
        </p:txBody>
      </p:sp>
      <p:sp>
        <p:nvSpPr>
          <p:cNvPr id="10" name="TextBox 9">
            <a:extLst>
              <a:ext uri="{FF2B5EF4-FFF2-40B4-BE49-F238E27FC236}">
                <a16:creationId xmlns:a16="http://schemas.microsoft.com/office/drawing/2014/main" id="{84FC4022-1625-443A-A84D-1D5B42340B4A}"/>
              </a:ext>
            </a:extLst>
          </p:cNvPr>
          <p:cNvSpPr txBox="1"/>
          <p:nvPr/>
        </p:nvSpPr>
        <p:spPr>
          <a:xfrm>
            <a:off x="401051" y="1962851"/>
            <a:ext cx="5085346" cy="400110"/>
          </a:xfrm>
          <a:prstGeom prst="rect">
            <a:avLst/>
          </a:prstGeom>
          <a:noFill/>
        </p:spPr>
        <p:txBody>
          <a:bodyPr wrap="square" rtlCol="0">
            <a:spAutoFit/>
          </a:bodyPr>
          <a:lstStyle/>
          <a:p>
            <a:pPr>
              <a:defRPr/>
            </a:pPr>
            <a:r>
              <a:rPr lang="en-US" sz="2000" kern="0" dirty="0">
                <a:solidFill>
                  <a:srgbClr val="00B0F0"/>
                </a:solidFill>
                <a:latin typeface="Calibri" panose="020F0502020204030204" pitchFamily="34" charset="0"/>
              </a:rPr>
              <a:t>①</a:t>
            </a:r>
            <a:r>
              <a:rPr lang="en-US" sz="2000" kern="0" dirty="0">
                <a:solidFill>
                  <a:schemeClr val="tx1">
                    <a:lumMod val="50000"/>
                    <a:lumOff val="50000"/>
                  </a:schemeClr>
                </a:solidFill>
                <a:latin typeface="Calibri" panose="020F0502020204030204" pitchFamily="34" charset="0"/>
              </a:rPr>
              <a:t> Embedded within the certification process</a:t>
            </a:r>
            <a:endParaRPr lang="en-GB" sz="2000" kern="0" dirty="0">
              <a:solidFill>
                <a:schemeClr val="tx1">
                  <a:lumMod val="50000"/>
                  <a:lumOff val="50000"/>
                </a:schemeClr>
              </a:solidFill>
            </a:endParaRPr>
          </a:p>
        </p:txBody>
      </p:sp>
      <p:sp>
        <p:nvSpPr>
          <p:cNvPr id="12" name="TextBox 11">
            <a:extLst>
              <a:ext uri="{FF2B5EF4-FFF2-40B4-BE49-F238E27FC236}">
                <a16:creationId xmlns:a16="http://schemas.microsoft.com/office/drawing/2014/main" id="{4DB64D50-7708-4842-A1D5-4D62E987BC6B}"/>
              </a:ext>
            </a:extLst>
          </p:cNvPr>
          <p:cNvSpPr txBox="1"/>
          <p:nvPr/>
        </p:nvSpPr>
        <p:spPr>
          <a:xfrm>
            <a:off x="401051" y="2423099"/>
            <a:ext cx="4876800" cy="707886"/>
          </a:xfrm>
          <a:prstGeom prst="rect">
            <a:avLst/>
          </a:prstGeom>
          <a:noFill/>
        </p:spPr>
        <p:txBody>
          <a:bodyPr wrap="square" rtlCol="0">
            <a:spAutoFit/>
          </a:bodyPr>
          <a:lstStyle/>
          <a:p>
            <a:pPr>
              <a:defRPr/>
            </a:pPr>
            <a:r>
              <a:rPr lang="en-US" sz="2000" kern="0" dirty="0">
                <a:solidFill>
                  <a:srgbClr val="00B0F0"/>
                </a:solidFill>
                <a:latin typeface="Calibri" panose="020F0502020204030204" pitchFamily="34" charset="0"/>
              </a:rPr>
              <a:t>②</a:t>
            </a:r>
            <a:r>
              <a:rPr lang="en-US" sz="2000" kern="0" dirty="0">
                <a:solidFill>
                  <a:schemeClr val="tx1">
                    <a:lumMod val="50000"/>
                    <a:lumOff val="50000"/>
                  </a:schemeClr>
                </a:solidFill>
                <a:latin typeface="Calibri" panose="020F0502020204030204" pitchFamily="34" charset="0"/>
              </a:rPr>
              <a:t> Provide design advice to developers and</a:t>
            </a:r>
          </a:p>
          <a:p>
            <a:pPr>
              <a:defRPr/>
            </a:pPr>
            <a:r>
              <a:rPr lang="en-US" sz="2000" kern="0" dirty="0">
                <a:solidFill>
                  <a:schemeClr val="tx1">
                    <a:lumMod val="50000"/>
                    <a:lumOff val="50000"/>
                  </a:schemeClr>
                </a:solidFill>
                <a:latin typeface="Calibri" panose="020F0502020204030204" pitchFamily="34" charset="0"/>
              </a:rPr>
              <a:t>       fulfill compliance requirements</a:t>
            </a:r>
            <a:endParaRPr lang="en-GB" sz="2000" kern="0" dirty="0">
              <a:solidFill>
                <a:schemeClr val="tx1">
                  <a:lumMod val="50000"/>
                  <a:lumOff val="50000"/>
                </a:schemeClr>
              </a:solidFill>
            </a:endParaRPr>
          </a:p>
        </p:txBody>
      </p:sp>
      <p:sp>
        <p:nvSpPr>
          <p:cNvPr id="13" name="TextBox 12">
            <a:extLst>
              <a:ext uri="{FF2B5EF4-FFF2-40B4-BE49-F238E27FC236}">
                <a16:creationId xmlns:a16="http://schemas.microsoft.com/office/drawing/2014/main" id="{AF8243CC-9221-4EE0-A248-2295967B1992}"/>
              </a:ext>
            </a:extLst>
          </p:cNvPr>
          <p:cNvSpPr txBox="1"/>
          <p:nvPr/>
        </p:nvSpPr>
        <p:spPr>
          <a:xfrm>
            <a:off x="401051" y="3107144"/>
            <a:ext cx="4876800" cy="707886"/>
          </a:xfrm>
          <a:prstGeom prst="rect">
            <a:avLst/>
          </a:prstGeom>
          <a:noFill/>
        </p:spPr>
        <p:txBody>
          <a:bodyPr wrap="square" rtlCol="0">
            <a:spAutoFit/>
          </a:bodyPr>
          <a:lstStyle/>
          <a:p>
            <a:pPr>
              <a:defRPr/>
            </a:pPr>
            <a:r>
              <a:rPr lang="en-US" sz="2000" kern="0" dirty="0">
                <a:solidFill>
                  <a:srgbClr val="00B0F0"/>
                </a:solidFill>
                <a:latin typeface="Calibri" panose="020F0502020204030204" pitchFamily="34" charset="0"/>
              </a:rPr>
              <a:t>③</a:t>
            </a:r>
            <a:r>
              <a:rPr lang="en-US" sz="2000" kern="0" dirty="0">
                <a:solidFill>
                  <a:schemeClr val="tx1">
                    <a:lumMod val="50000"/>
                    <a:lumOff val="50000"/>
                  </a:schemeClr>
                </a:solidFill>
                <a:latin typeface="Calibri" panose="020F0502020204030204" pitchFamily="34" charset="0"/>
              </a:rPr>
              <a:t> E</a:t>
            </a:r>
            <a:r>
              <a:rPr lang="en-US" sz="2000" kern="0" dirty="0">
                <a:solidFill>
                  <a:schemeClr val="tx1">
                    <a:lumMod val="50000"/>
                    <a:lumOff val="50000"/>
                  </a:schemeClr>
                </a:solidFill>
              </a:rPr>
              <a:t>nsure certification awarding </a:t>
            </a:r>
          </a:p>
          <a:p>
            <a:pPr>
              <a:defRPr/>
            </a:pPr>
            <a:r>
              <a:rPr lang="en-US" sz="2000" kern="0" dirty="0">
                <a:solidFill>
                  <a:schemeClr val="tx1">
                    <a:lumMod val="50000"/>
                    <a:lumOff val="50000"/>
                  </a:schemeClr>
                </a:solidFill>
              </a:rPr>
              <a:t>       within the requisite time frame</a:t>
            </a:r>
            <a:endParaRPr lang="en-GB" sz="2000" kern="0" dirty="0">
              <a:solidFill>
                <a:schemeClr val="tx1">
                  <a:lumMod val="50000"/>
                  <a:lumOff val="50000"/>
                </a:schemeClr>
              </a:solidFill>
            </a:endParaRPr>
          </a:p>
        </p:txBody>
      </p:sp>
      <p:cxnSp>
        <p:nvCxnSpPr>
          <p:cNvPr id="3" name="Straight Connector 2">
            <a:extLst>
              <a:ext uri="{FF2B5EF4-FFF2-40B4-BE49-F238E27FC236}">
                <a16:creationId xmlns:a16="http://schemas.microsoft.com/office/drawing/2014/main" id="{A896A709-DEFC-4572-A3C5-97DB38F46422}"/>
              </a:ext>
            </a:extLst>
          </p:cNvPr>
          <p:cNvCxnSpPr/>
          <p:nvPr/>
        </p:nvCxnSpPr>
        <p:spPr>
          <a:xfrm>
            <a:off x="6096000" y="1513983"/>
            <a:ext cx="0" cy="2096552"/>
          </a:xfrm>
          <a:prstGeom prst="line">
            <a:avLst/>
          </a:prstGeom>
          <a:ln>
            <a:solidFill>
              <a:srgbClr val="00A1DE"/>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2B3A874-78C9-4371-97D9-0F5C99F5A108}"/>
              </a:ext>
            </a:extLst>
          </p:cNvPr>
          <p:cNvSpPr txBox="1"/>
          <p:nvPr/>
        </p:nvSpPr>
        <p:spPr>
          <a:xfrm>
            <a:off x="6729664" y="1957394"/>
            <a:ext cx="5085346" cy="400110"/>
          </a:xfrm>
          <a:prstGeom prst="rect">
            <a:avLst/>
          </a:prstGeom>
          <a:noFill/>
        </p:spPr>
        <p:txBody>
          <a:bodyPr wrap="square" rtlCol="0">
            <a:spAutoFit/>
          </a:bodyPr>
          <a:lstStyle/>
          <a:p>
            <a:pPr>
              <a:defRPr/>
            </a:pPr>
            <a:r>
              <a:rPr lang="en-US" sz="2000" kern="0" dirty="0">
                <a:solidFill>
                  <a:srgbClr val="00B0F0"/>
                </a:solidFill>
                <a:latin typeface="Calibri" panose="020F0502020204030204" pitchFamily="34" charset="0"/>
              </a:rPr>
              <a:t>①</a:t>
            </a:r>
            <a:r>
              <a:rPr lang="en-US" sz="2000" kern="0" dirty="0">
                <a:solidFill>
                  <a:schemeClr val="tx1">
                    <a:lumMod val="50000"/>
                    <a:lumOff val="50000"/>
                  </a:schemeClr>
                </a:solidFill>
                <a:latin typeface="Calibri" panose="020F0502020204030204" pitchFamily="34" charset="0"/>
              </a:rPr>
              <a:t> Basic or advanced services for developers</a:t>
            </a:r>
            <a:endParaRPr lang="en-GB" sz="2000" kern="0" dirty="0">
              <a:solidFill>
                <a:schemeClr val="tx1">
                  <a:lumMod val="50000"/>
                  <a:lumOff val="50000"/>
                </a:schemeClr>
              </a:solidFill>
            </a:endParaRPr>
          </a:p>
        </p:txBody>
      </p:sp>
      <p:sp>
        <p:nvSpPr>
          <p:cNvPr id="14" name="TextBox 13">
            <a:extLst>
              <a:ext uri="{FF2B5EF4-FFF2-40B4-BE49-F238E27FC236}">
                <a16:creationId xmlns:a16="http://schemas.microsoft.com/office/drawing/2014/main" id="{69F0254B-5086-4555-A78A-C04033B1D469}"/>
              </a:ext>
            </a:extLst>
          </p:cNvPr>
          <p:cNvSpPr txBox="1"/>
          <p:nvPr/>
        </p:nvSpPr>
        <p:spPr>
          <a:xfrm>
            <a:off x="6729664" y="2499111"/>
            <a:ext cx="4876800" cy="400110"/>
          </a:xfrm>
          <a:prstGeom prst="rect">
            <a:avLst/>
          </a:prstGeom>
          <a:noFill/>
        </p:spPr>
        <p:txBody>
          <a:bodyPr wrap="square" rtlCol="0">
            <a:spAutoFit/>
          </a:bodyPr>
          <a:lstStyle/>
          <a:p>
            <a:pPr>
              <a:defRPr/>
            </a:pPr>
            <a:r>
              <a:rPr lang="en-US" sz="2000" kern="0" dirty="0">
                <a:solidFill>
                  <a:srgbClr val="00B0F0"/>
                </a:solidFill>
                <a:latin typeface="Calibri" panose="020F0502020204030204" pitchFamily="34" charset="0"/>
              </a:rPr>
              <a:t>②</a:t>
            </a:r>
            <a:r>
              <a:rPr lang="en-US" sz="2000" kern="0" dirty="0">
                <a:solidFill>
                  <a:schemeClr val="tx1">
                    <a:lumMod val="50000"/>
                    <a:lumOff val="50000"/>
                  </a:schemeClr>
                </a:solidFill>
                <a:latin typeface="Calibri" panose="020F0502020204030204" pitchFamily="34" charset="0"/>
              </a:rPr>
              <a:t> Training for investment officers</a:t>
            </a:r>
            <a:endParaRPr lang="en-GB" sz="2000" kern="0" dirty="0">
              <a:solidFill>
                <a:schemeClr val="tx1">
                  <a:lumMod val="50000"/>
                  <a:lumOff val="50000"/>
                </a:schemeClr>
              </a:solidFill>
            </a:endParaRPr>
          </a:p>
        </p:txBody>
      </p:sp>
      <p:sp>
        <p:nvSpPr>
          <p:cNvPr id="15" name="TextBox 14">
            <a:extLst>
              <a:ext uri="{FF2B5EF4-FFF2-40B4-BE49-F238E27FC236}">
                <a16:creationId xmlns:a16="http://schemas.microsoft.com/office/drawing/2014/main" id="{9C329016-0FFC-43CD-9E96-C336E90A00A2}"/>
              </a:ext>
            </a:extLst>
          </p:cNvPr>
          <p:cNvSpPr txBox="1"/>
          <p:nvPr/>
        </p:nvSpPr>
        <p:spPr>
          <a:xfrm>
            <a:off x="6729664" y="3041262"/>
            <a:ext cx="4876800" cy="707886"/>
          </a:xfrm>
          <a:prstGeom prst="rect">
            <a:avLst/>
          </a:prstGeom>
          <a:noFill/>
        </p:spPr>
        <p:txBody>
          <a:bodyPr wrap="square" rtlCol="0">
            <a:spAutoFit/>
          </a:bodyPr>
          <a:lstStyle/>
          <a:p>
            <a:pPr>
              <a:defRPr/>
            </a:pPr>
            <a:r>
              <a:rPr lang="en-US" sz="2000" kern="0" dirty="0">
                <a:solidFill>
                  <a:srgbClr val="00B0F0"/>
                </a:solidFill>
                <a:latin typeface="Calibri" panose="020F0502020204030204" pitchFamily="34" charset="0"/>
              </a:rPr>
              <a:t>③</a:t>
            </a:r>
            <a:r>
              <a:rPr lang="en-US" sz="2000" kern="0" dirty="0">
                <a:solidFill>
                  <a:schemeClr val="tx1">
                    <a:lumMod val="50000"/>
                    <a:lumOff val="50000"/>
                  </a:schemeClr>
                </a:solidFill>
                <a:latin typeface="Calibri" panose="020F0502020204030204" pitchFamily="34" charset="0"/>
              </a:rPr>
              <a:t> Comprehensive advisory services </a:t>
            </a:r>
          </a:p>
          <a:p>
            <a:pPr>
              <a:defRPr/>
            </a:pPr>
            <a:r>
              <a:rPr lang="en-US" sz="2000" kern="0" dirty="0">
                <a:solidFill>
                  <a:schemeClr val="tx1">
                    <a:lumMod val="50000"/>
                    <a:lumOff val="50000"/>
                  </a:schemeClr>
                </a:solidFill>
                <a:latin typeface="Calibri" panose="020F0502020204030204" pitchFamily="34" charset="0"/>
              </a:rPr>
              <a:t>       agreement with IFC</a:t>
            </a:r>
            <a:endParaRPr lang="en-GB" sz="2000" kern="0" dirty="0">
              <a:solidFill>
                <a:schemeClr val="tx1">
                  <a:lumMod val="50000"/>
                  <a:lumOff val="50000"/>
                </a:schemeClr>
              </a:solidFill>
            </a:endParaRPr>
          </a:p>
        </p:txBody>
      </p:sp>
      <p:sp>
        <p:nvSpPr>
          <p:cNvPr id="5" name="TextBox 4">
            <a:extLst>
              <a:ext uri="{FF2B5EF4-FFF2-40B4-BE49-F238E27FC236}">
                <a16:creationId xmlns:a16="http://schemas.microsoft.com/office/drawing/2014/main" id="{2B5E7A0D-02E1-448B-8972-61F1D462FE67}"/>
              </a:ext>
            </a:extLst>
          </p:cNvPr>
          <p:cNvSpPr txBox="1"/>
          <p:nvPr/>
        </p:nvSpPr>
        <p:spPr>
          <a:xfrm>
            <a:off x="6729664" y="1431651"/>
            <a:ext cx="4539892" cy="400110"/>
          </a:xfrm>
          <a:prstGeom prst="rect">
            <a:avLst/>
          </a:prstGeom>
          <a:noFill/>
        </p:spPr>
        <p:txBody>
          <a:bodyPr wrap="square" rtlCol="0">
            <a:spAutoFit/>
          </a:bodyPr>
          <a:lstStyle/>
          <a:p>
            <a:r>
              <a:rPr lang="en-US" sz="2000" cap="all" dirty="0">
                <a:solidFill>
                  <a:schemeClr val="bg1">
                    <a:lumMod val="50000"/>
                  </a:schemeClr>
                </a:solidFill>
              </a:rPr>
              <a:t>Levels of technical advice possible: </a:t>
            </a:r>
          </a:p>
        </p:txBody>
      </p:sp>
      <p:sp>
        <p:nvSpPr>
          <p:cNvPr id="16" name="TextBox 15">
            <a:extLst>
              <a:ext uri="{FF2B5EF4-FFF2-40B4-BE49-F238E27FC236}">
                <a16:creationId xmlns:a16="http://schemas.microsoft.com/office/drawing/2014/main" id="{7B270F4B-80E3-4FA8-9865-7D92F77C7DFD}"/>
              </a:ext>
            </a:extLst>
          </p:cNvPr>
          <p:cNvSpPr txBox="1"/>
          <p:nvPr/>
        </p:nvSpPr>
        <p:spPr>
          <a:xfrm>
            <a:off x="401051" y="1513983"/>
            <a:ext cx="4539892" cy="400110"/>
          </a:xfrm>
          <a:prstGeom prst="rect">
            <a:avLst/>
          </a:prstGeom>
          <a:noFill/>
        </p:spPr>
        <p:txBody>
          <a:bodyPr wrap="square" rtlCol="0">
            <a:spAutoFit/>
          </a:bodyPr>
          <a:lstStyle/>
          <a:p>
            <a:r>
              <a:rPr lang="en-US" sz="2000" cap="all" dirty="0">
                <a:solidFill>
                  <a:schemeClr val="bg1">
                    <a:lumMod val="50000"/>
                  </a:schemeClr>
                </a:solidFill>
              </a:rPr>
              <a:t>ROLE OF EDGE EXPERTS: </a:t>
            </a:r>
          </a:p>
        </p:txBody>
      </p:sp>
    </p:spTree>
    <p:extLst>
      <p:ext uri="{BB962C8B-B14F-4D97-AF65-F5344CB8AC3E}">
        <p14:creationId xmlns:p14="http://schemas.microsoft.com/office/powerpoint/2010/main" val="3226582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02E998-B278-4EEC-92F3-13D9674B8B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6078" y="1250518"/>
            <a:ext cx="6853682" cy="5546522"/>
          </a:xfrm>
          <a:prstGeom prst="rect">
            <a:avLst/>
          </a:prstGeom>
        </p:spPr>
      </p:pic>
      <p:sp>
        <p:nvSpPr>
          <p:cNvPr id="4" name="Title 1">
            <a:extLst>
              <a:ext uri="{FF2B5EF4-FFF2-40B4-BE49-F238E27FC236}">
                <a16:creationId xmlns:a16="http://schemas.microsoft.com/office/drawing/2014/main" id="{A8E4E276-7A9A-4FB0-96E9-C04DCD477E6B}"/>
              </a:ext>
            </a:extLst>
          </p:cNvPr>
          <p:cNvSpPr txBox="1">
            <a:spLocks/>
          </p:cNvSpPr>
          <p:nvPr/>
        </p:nvSpPr>
        <p:spPr bwMode="auto">
          <a:xfrm>
            <a:off x="867927" y="229032"/>
            <a:ext cx="10241279" cy="1124119"/>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0" indent="0" algn="l" rtl="0" eaLnBrk="1" fontAlgn="base" hangingPunct="1">
              <a:lnSpc>
                <a:spcPct val="100000"/>
              </a:lnSpc>
              <a:spcBef>
                <a:spcPts val="0"/>
              </a:spcBef>
              <a:spcAft>
                <a:spcPct val="0"/>
              </a:spcAft>
              <a:buFont typeface="Arial"/>
              <a:buNone/>
              <a:defRPr sz="2200" b="0" i="0" cap="none" baseline="0">
                <a:solidFill>
                  <a:srgbClr val="021F43"/>
                </a:solidFill>
                <a:latin typeface="+mn-lt"/>
                <a:ea typeface="+mj-ea"/>
                <a:cs typeface="Andes ExtraLight"/>
              </a:defRPr>
            </a:lvl1pPr>
            <a:lvl2pPr algn="ctr" rtl="0" eaLnBrk="1" fontAlgn="base" hangingPunct="1">
              <a:spcBef>
                <a:spcPct val="0"/>
              </a:spcBef>
              <a:spcAft>
                <a:spcPct val="0"/>
              </a:spcAft>
              <a:defRPr sz="2600" b="1">
                <a:solidFill>
                  <a:srgbClr val="014C6D"/>
                </a:solidFill>
                <a:latin typeface="Trebuchet MS" pitchFamily="34" charset="0"/>
              </a:defRPr>
            </a:lvl2pPr>
            <a:lvl3pPr algn="ctr" rtl="0" eaLnBrk="1" fontAlgn="base" hangingPunct="1">
              <a:spcBef>
                <a:spcPct val="0"/>
              </a:spcBef>
              <a:spcAft>
                <a:spcPct val="0"/>
              </a:spcAft>
              <a:defRPr sz="2600" b="1">
                <a:solidFill>
                  <a:srgbClr val="014C6D"/>
                </a:solidFill>
                <a:latin typeface="Trebuchet MS" pitchFamily="34" charset="0"/>
              </a:defRPr>
            </a:lvl3pPr>
            <a:lvl4pPr algn="ctr" rtl="0" eaLnBrk="1" fontAlgn="base" hangingPunct="1">
              <a:spcBef>
                <a:spcPct val="0"/>
              </a:spcBef>
              <a:spcAft>
                <a:spcPct val="0"/>
              </a:spcAft>
              <a:defRPr sz="2600" b="1">
                <a:solidFill>
                  <a:srgbClr val="014C6D"/>
                </a:solidFill>
                <a:latin typeface="Trebuchet MS" pitchFamily="34" charset="0"/>
              </a:defRPr>
            </a:lvl4pPr>
            <a:lvl5pPr algn="ctr" rtl="0" eaLnBrk="1" fontAlgn="base" hangingPunct="1">
              <a:spcBef>
                <a:spcPct val="0"/>
              </a:spcBef>
              <a:spcAft>
                <a:spcPct val="0"/>
              </a:spcAft>
              <a:defRPr sz="2600" b="1">
                <a:solidFill>
                  <a:srgbClr val="014C6D"/>
                </a:solidFill>
                <a:latin typeface="Trebuchet MS" pitchFamily="34" charset="0"/>
              </a:defRPr>
            </a:lvl5pPr>
            <a:lvl6pPr marL="457200" algn="ctr" rtl="0" eaLnBrk="1" fontAlgn="base" hangingPunct="1">
              <a:spcBef>
                <a:spcPct val="0"/>
              </a:spcBef>
              <a:spcAft>
                <a:spcPct val="0"/>
              </a:spcAft>
              <a:defRPr sz="2600" b="1">
                <a:solidFill>
                  <a:srgbClr val="014C6D"/>
                </a:solidFill>
                <a:latin typeface="Trebuchet MS" pitchFamily="34" charset="0"/>
              </a:defRPr>
            </a:lvl6pPr>
            <a:lvl7pPr marL="914400" algn="ctr" rtl="0" eaLnBrk="1" fontAlgn="base" hangingPunct="1">
              <a:spcBef>
                <a:spcPct val="0"/>
              </a:spcBef>
              <a:spcAft>
                <a:spcPct val="0"/>
              </a:spcAft>
              <a:defRPr sz="2600" b="1">
                <a:solidFill>
                  <a:srgbClr val="014C6D"/>
                </a:solidFill>
                <a:latin typeface="Trebuchet MS" pitchFamily="34" charset="0"/>
              </a:defRPr>
            </a:lvl7pPr>
            <a:lvl8pPr marL="1371600" algn="ctr" rtl="0" eaLnBrk="1" fontAlgn="base" hangingPunct="1">
              <a:spcBef>
                <a:spcPct val="0"/>
              </a:spcBef>
              <a:spcAft>
                <a:spcPct val="0"/>
              </a:spcAft>
              <a:defRPr sz="2600" b="1">
                <a:solidFill>
                  <a:srgbClr val="014C6D"/>
                </a:solidFill>
                <a:latin typeface="Trebuchet MS" pitchFamily="34" charset="0"/>
              </a:defRPr>
            </a:lvl8pPr>
            <a:lvl9pPr marL="1828800" algn="ctr" rtl="0" eaLnBrk="1" fontAlgn="base" hangingPunct="1">
              <a:spcBef>
                <a:spcPct val="0"/>
              </a:spcBef>
              <a:spcAft>
                <a:spcPct val="0"/>
              </a:spcAft>
              <a:defRPr sz="2600" b="1">
                <a:solidFill>
                  <a:srgbClr val="014C6D"/>
                </a:solidFill>
                <a:latin typeface="Trebuchet MS" pitchFamily="34" charset="0"/>
              </a:defRPr>
            </a:lvl9pPr>
          </a:lstStyle>
          <a:p>
            <a:pPr algn="ctr">
              <a:defRPr/>
            </a:pPr>
            <a:r>
              <a:rPr lang="en-US" sz="2800" b="1" kern="0" cap="small">
                <a:solidFill>
                  <a:schemeClr val="bg1">
                    <a:lumMod val="50000"/>
                  </a:schemeClr>
                </a:solidFill>
              </a:rPr>
              <a:t>CASE STUDY:</a:t>
            </a:r>
            <a:r>
              <a:rPr lang="en-US" sz="2800" kern="0" cap="small">
                <a:solidFill>
                  <a:schemeClr val="bg1">
                    <a:lumMod val="50000"/>
                  </a:schemeClr>
                </a:solidFill>
              </a:rPr>
              <a:t> ROMANIA GREEN BUILDING COUNCIL (RoGBC)’S</a:t>
            </a:r>
          </a:p>
          <a:p>
            <a:pPr algn="ctr">
              <a:defRPr/>
            </a:pPr>
            <a:r>
              <a:rPr lang="en-US" sz="2800" kern="0" cap="small">
                <a:solidFill>
                  <a:schemeClr val="bg1">
                    <a:lumMod val="50000"/>
                  </a:schemeClr>
                </a:solidFill>
              </a:rPr>
              <a:t>GREEN MORTGAGE MODEL WITH RAFFEISEN BANK</a:t>
            </a:r>
          </a:p>
        </p:txBody>
      </p:sp>
      <p:pic>
        <p:nvPicPr>
          <p:cNvPr id="6" name="Picture 5">
            <a:extLst>
              <a:ext uri="{FF2B5EF4-FFF2-40B4-BE49-F238E27FC236}">
                <a16:creationId xmlns:a16="http://schemas.microsoft.com/office/drawing/2014/main" id="{129A2046-BD12-475D-9C39-8CDB0C8F6A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spTree>
    <p:extLst>
      <p:ext uri="{BB962C8B-B14F-4D97-AF65-F5344CB8AC3E}">
        <p14:creationId xmlns:p14="http://schemas.microsoft.com/office/powerpoint/2010/main" val="3093537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3377C1E-35DE-4156-8857-6AA428A34BE9}"/>
              </a:ext>
            </a:extLst>
          </p:cNvPr>
          <p:cNvSpPr/>
          <p:nvPr/>
        </p:nvSpPr>
        <p:spPr>
          <a:xfrm>
            <a:off x="2538665" y="1130968"/>
            <a:ext cx="1756616" cy="529389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C88F4CB-B37D-42BB-BED5-8B484332A4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sp>
        <p:nvSpPr>
          <p:cNvPr id="11" name="Title 1">
            <a:extLst>
              <a:ext uri="{FF2B5EF4-FFF2-40B4-BE49-F238E27FC236}">
                <a16:creationId xmlns:a16="http://schemas.microsoft.com/office/drawing/2014/main" id="{2F583554-4801-48A4-87A6-1E451F4ADBD0}"/>
              </a:ext>
            </a:extLst>
          </p:cNvPr>
          <p:cNvSpPr txBox="1">
            <a:spLocks/>
          </p:cNvSpPr>
          <p:nvPr/>
        </p:nvSpPr>
        <p:spPr bwMode="auto">
          <a:xfrm>
            <a:off x="867927" y="229033"/>
            <a:ext cx="10241279" cy="468760"/>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0" indent="0" algn="l" rtl="0" eaLnBrk="1" fontAlgn="base" hangingPunct="1">
              <a:lnSpc>
                <a:spcPct val="100000"/>
              </a:lnSpc>
              <a:spcBef>
                <a:spcPts val="0"/>
              </a:spcBef>
              <a:spcAft>
                <a:spcPct val="0"/>
              </a:spcAft>
              <a:buFont typeface="Arial"/>
              <a:buNone/>
              <a:defRPr sz="2200" b="0" i="0" cap="none" baseline="0">
                <a:solidFill>
                  <a:srgbClr val="021F43"/>
                </a:solidFill>
                <a:latin typeface="+mn-lt"/>
                <a:ea typeface="+mj-ea"/>
                <a:cs typeface="Andes ExtraLight"/>
              </a:defRPr>
            </a:lvl1pPr>
            <a:lvl2pPr algn="ctr" rtl="0" eaLnBrk="1" fontAlgn="base" hangingPunct="1">
              <a:spcBef>
                <a:spcPct val="0"/>
              </a:spcBef>
              <a:spcAft>
                <a:spcPct val="0"/>
              </a:spcAft>
              <a:defRPr sz="2600" b="1">
                <a:solidFill>
                  <a:srgbClr val="014C6D"/>
                </a:solidFill>
                <a:latin typeface="Trebuchet MS" pitchFamily="34" charset="0"/>
              </a:defRPr>
            </a:lvl2pPr>
            <a:lvl3pPr algn="ctr" rtl="0" eaLnBrk="1" fontAlgn="base" hangingPunct="1">
              <a:spcBef>
                <a:spcPct val="0"/>
              </a:spcBef>
              <a:spcAft>
                <a:spcPct val="0"/>
              </a:spcAft>
              <a:defRPr sz="2600" b="1">
                <a:solidFill>
                  <a:srgbClr val="014C6D"/>
                </a:solidFill>
                <a:latin typeface="Trebuchet MS" pitchFamily="34" charset="0"/>
              </a:defRPr>
            </a:lvl3pPr>
            <a:lvl4pPr algn="ctr" rtl="0" eaLnBrk="1" fontAlgn="base" hangingPunct="1">
              <a:spcBef>
                <a:spcPct val="0"/>
              </a:spcBef>
              <a:spcAft>
                <a:spcPct val="0"/>
              </a:spcAft>
              <a:defRPr sz="2600" b="1">
                <a:solidFill>
                  <a:srgbClr val="014C6D"/>
                </a:solidFill>
                <a:latin typeface="Trebuchet MS" pitchFamily="34" charset="0"/>
              </a:defRPr>
            </a:lvl4pPr>
            <a:lvl5pPr algn="ctr" rtl="0" eaLnBrk="1" fontAlgn="base" hangingPunct="1">
              <a:spcBef>
                <a:spcPct val="0"/>
              </a:spcBef>
              <a:spcAft>
                <a:spcPct val="0"/>
              </a:spcAft>
              <a:defRPr sz="2600" b="1">
                <a:solidFill>
                  <a:srgbClr val="014C6D"/>
                </a:solidFill>
                <a:latin typeface="Trebuchet MS" pitchFamily="34" charset="0"/>
              </a:defRPr>
            </a:lvl5pPr>
            <a:lvl6pPr marL="457200" algn="ctr" rtl="0" eaLnBrk="1" fontAlgn="base" hangingPunct="1">
              <a:spcBef>
                <a:spcPct val="0"/>
              </a:spcBef>
              <a:spcAft>
                <a:spcPct val="0"/>
              </a:spcAft>
              <a:defRPr sz="2600" b="1">
                <a:solidFill>
                  <a:srgbClr val="014C6D"/>
                </a:solidFill>
                <a:latin typeface="Trebuchet MS" pitchFamily="34" charset="0"/>
              </a:defRPr>
            </a:lvl6pPr>
            <a:lvl7pPr marL="914400" algn="ctr" rtl="0" eaLnBrk="1" fontAlgn="base" hangingPunct="1">
              <a:spcBef>
                <a:spcPct val="0"/>
              </a:spcBef>
              <a:spcAft>
                <a:spcPct val="0"/>
              </a:spcAft>
              <a:defRPr sz="2600" b="1">
                <a:solidFill>
                  <a:srgbClr val="014C6D"/>
                </a:solidFill>
                <a:latin typeface="Trebuchet MS" pitchFamily="34" charset="0"/>
              </a:defRPr>
            </a:lvl7pPr>
            <a:lvl8pPr marL="1371600" algn="ctr" rtl="0" eaLnBrk="1" fontAlgn="base" hangingPunct="1">
              <a:spcBef>
                <a:spcPct val="0"/>
              </a:spcBef>
              <a:spcAft>
                <a:spcPct val="0"/>
              </a:spcAft>
              <a:defRPr sz="2600" b="1">
                <a:solidFill>
                  <a:srgbClr val="014C6D"/>
                </a:solidFill>
                <a:latin typeface="Trebuchet MS" pitchFamily="34" charset="0"/>
              </a:defRPr>
            </a:lvl8pPr>
            <a:lvl9pPr marL="1828800" algn="ctr" rtl="0" eaLnBrk="1" fontAlgn="base" hangingPunct="1">
              <a:spcBef>
                <a:spcPct val="0"/>
              </a:spcBef>
              <a:spcAft>
                <a:spcPct val="0"/>
              </a:spcAft>
              <a:defRPr sz="2600" b="1">
                <a:solidFill>
                  <a:srgbClr val="014C6D"/>
                </a:solidFill>
                <a:latin typeface="Trebuchet MS" pitchFamily="34" charset="0"/>
              </a:defRPr>
            </a:lvl9pPr>
          </a:lstStyle>
          <a:p>
            <a:pPr algn="ctr">
              <a:defRPr/>
            </a:pPr>
            <a:r>
              <a:rPr lang="en-US" sz="2800" kern="0" cap="all">
                <a:solidFill>
                  <a:schemeClr val="bg1">
                    <a:lumMod val="50000"/>
                  </a:schemeClr>
                </a:solidFill>
              </a:rPr>
              <a:t>Green mortgage example</a:t>
            </a:r>
          </a:p>
        </p:txBody>
      </p:sp>
      <p:sp>
        <p:nvSpPr>
          <p:cNvPr id="6" name="Rectangle 5">
            <a:extLst>
              <a:ext uri="{FF2B5EF4-FFF2-40B4-BE49-F238E27FC236}">
                <a16:creationId xmlns:a16="http://schemas.microsoft.com/office/drawing/2014/main" id="{3CAC6D51-57E2-4FC0-BF19-02E475905857}"/>
              </a:ext>
            </a:extLst>
          </p:cNvPr>
          <p:cNvSpPr/>
          <p:nvPr/>
        </p:nvSpPr>
        <p:spPr>
          <a:xfrm>
            <a:off x="260684" y="2208960"/>
            <a:ext cx="5642812" cy="411480"/>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343A6E5-F3ED-4108-9481-FA648CEB1616}"/>
              </a:ext>
            </a:extLst>
          </p:cNvPr>
          <p:cNvSpPr/>
          <p:nvPr/>
        </p:nvSpPr>
        <p:spPr>
          <a:xfrm>
            <a:off x="260684" y="3169872"/>
            <a:ext cx="5642812" cy="411480"/>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17194DD-2B79-4910-874E-B312C1F02CF2}"/>
              </a:ext>
            </a:extLst>
          </p:cNvPr>
          <p:cNvSpPr/>
          <p:nvPr/>
        </p:nvSpPr>
        <p:spPr>
          <a:xfrm>
            <a:off x="260684" y="4085888"/>
            <a:ext cx="5642812" cy="411480"/>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525F992-D38A-4BAE-A6E4-0215CA828158}"/>
              </a:ext>
            </a:extLst>
          </p:cNvPr>
          <p:cNvSpPr/>
          <p:nvPr/>
        </p:nvSpPr>
        <p:spPr>
          <a:xfrm>
            <a:off x="256670" y="5044402"/>
            <a:ext cx="5642812" cy="411480"/>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4637157-A7F2-4E32-9CD8-7CA3CACD7CCC}"/>
              </a:ext>
            </a:extLst>
          </p:cNvPr>
          <p:cNvSpPr/>
          <p:nvPr/>
        </p:nvSpPr>
        <p:spPr>
          <a:xfrm>
            <a:off x="264689" y="5959641"/>
            <a:ext cx="5642812" cy="465223"/>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65">
            <a:extLst>
              <a:ext uri="{FF2B5EF4-FFF2-40B4-BE49-F238E27FC236}">
                <a16:creationId xmlns:a16="http://schemas.microsoft.com/office/drawing/2014/main" id="{8CFEEEC5-C6A2-4D88-BCF4-DE373C335FBB}"/>
              </a:ext>
            </a:extLst>
          </p:cNvPr>
          <p:cNvSpPr/>
          <p:nvPr/>
        </p:nvSpPr>
        <p:spPr bwMode="gray">
          <a:xfrm>
            <a:off x="8653404" y="1580520"/>
            <a:ext cx="3308689" cy="1377240"/>
          </a:xfrm>
          <a:prstGeom prst="roundRect">
            <a:avLst/>
          </a:prstGeom>
          <a:solidFill>
            <a:srgbClr val="92BA5D"/>
          </a:solidFill>
          <a:ln w="6350" cap="flat" cmpd="sng">
            <a:noFill/>
            <a:prstDash val="solid"/>
            <a:round/>
            <a:headEnd type="none" w="med" len="med"/>
            <a:tailEnd type="none" w="med" len="med"/>
          </a:ln>
          <a:effectLst/>
        </p:spPr>
        <p:txBody>
          <a:bodyPr rtlCol="0" anchor="ctr"/>
          <a:lstStyle/>
          <a:p>
            <a:pPr algn="ctr"/>
            <a:endParaRPr lang="en-US" sz="2400"/>
          </a:p>
        </p:txBody>
      </p:sp>
      <p:grpSp>
        <p:nvGrpSpPr>
          <p:cNvPr id="19" name="Group 18">
            <a:extLst>
              <a:ext uri="{FF2B5EF4-FFF2-40B4-BE49-F238E27FC236}">
                <a16:creationId xmlns:a16="http://schemas.microsoft.com/office/drawing/2014/main" id="{A941E761-1217-4274-B8EF-B7CD42E7F816}"/>
              </a:ext>
            </a:extLst>
          </p:cNvPr>
          <p:cNvGrpSpPr/>
          <p:nvPr/>
        </p:nvGrpSpPr>
        <p:grpSpPr>
          <a:xfrm>
            <a:off x="8628879" y="3061580"/>
            <a:ext cx="3308690" cy="1338689"/>
            <a:chOff x="7392502" y="3322761"/>
            <a:chExt cx="4472878" cy="1338689"/>
          </a:xfrm>
          <a:solidFill>
            <a:srgbClr val="00A1DE"/>
          </a:solidFill>
        </p:grpSpPr>
        <p:sp>
          <p:nvSpPr>
            <p:cNvPr id="20" name="Rounded Rectangle 66">
              <a:extLst>
                <a:ext uri="{FF2B5EF4-FFF2-40B4-BE49-F238E27FC236}">
                  <a16:creationId xmlns:a16="http://schemas.microsoft.com/office/drawing/2014/main" id="{4E69AC7C-76BB-48F2-BA2B-F2003BACDC79}"/>
                </a:ext>
              </a:extLst>
            </p:cNvPr>
            <p:cNvSpPr/>
            <p:nvPr/>
          </p:nvSpPr>
          <p:spPr bwMode="gray">
            <a:xfrm>
              <a:off x="7392502" y="3322761"/>
              <a:ext cx="4472878" cy="1338689"/>
            </a:xfrm>
            <a:prstGeom prst="roundRect">
              <a:avLst/>
            </a:prstGeom>
            <a:grpFill/>
            <a:ln w="6350" cap="flat" cmpd="sng">
              <a:noFill/>
              <a:prstDash val="solid"/>
              <a:round/>
              <a:headEnd type="none" w="med" len="med"/>
              <a:tailEnd type="none" w="med" len="med"/>
            </a:ln>
            <a:effectLst/>
          </p:spPr>
          <p:txBody>
            <a:bodyPr rtlCol="0" anchor="ctr"/>
            <a:lstStyle/>
            <a:p>
              <a:pPr algn="ctr"/>
              <a:endParaRPr lang="en-US" sz="2400"/>
            </a:p>
          </p:txBody>
        </p:sp>
        <p:sp>
          <p:nvSpPr>
            <p:cNvPr id="21" name="Rectangle 20">
              <a:extLst>
                <a:ext uri="{FF2B5EF4-FFF2-40B4-BE49-F238E27FC236}">
                  <a16:creationId xmlns:a16="http://schemas.microsoft.com/office/drawing/2014/main" id="{8176E03E-759B-4CBB-8132-952A0A6250A0}"/>
                </a:ext>
              </a:extLst>
            </p:cNvPr>
            <p:cNvSpPr/>
            <p:nvPr/>
          </p:nvSpPr>
          <p:spPr>
            <a:xfrm>
              <a:off x="7704563" y="3387659"/>
              <a:ext cx="3848755" cy="1095775"/>
            </a:xfrm>
            <a:prstGeom prst="rect">
              <a:avLst/>
            </a:prstGeom>
            <a:grpFill/>
            <a:ln w="6350" cap="flat" cmpd="sng">
              <a:noFill/>
              <a:prstDash val="solid"/>
              <a:round/>
              <a:headEnd type="none" w="med" len="med"/>
              <a:tailEnd type="none" w="med" len="med"/>
            </a:ln>
            <a:effectLst/>
          </p:spPr>
          <p:txBody>
            <a:bodyPr rtlCol="0" anchor="ctr"/>
            <a:lstStyle/>
            <a:p>
              <a:endParaRPr lang="ms-MY" sz="1600">
                <a:solidFill>
                  <a:schemeClr val="bg1"/>
                </a:solidFill>
              </a:endParaRPr>
            </a:p>
          </p:txBody>
        </p:sp>
      </p:grpSp>
      <p:grpSp>
        <p:nvGrpSpPr>
          <p:cNvPr id="22" name="Group 21">
            <a:extLst>
              <a:ext uri="{FF2B5EF4-FFF2-40B4-BE49-F238E27FC236}">
                <a16:creationId xmlns:a16="http://schemas.microsoft.com/office/drawing/2014/main" id="{EA7DF0BE-B639-4E3C-A64E-0E82AF202B1C}"/>
              </a:ext>
            </a:extLst>
          </p:cNvPr>
          <p:cNvGrpSpPr/>
          <p:nvPr/>
        </p:nvGrpSpPr>
        <p:grpSpPr>
          <a:xfrm>
            <a:off x="8628879" y="4494762"/>
            <a:ext cx="3375866" cy="1407953"/>
            <a:chOff x="7402443" y="4769824"/>
            <a:chExt cx="4530113" cy="1187080"/>
          </a:xfrm>
        </p:grpSpPr>
        <p:sp>
          <p:nvSpPr>
            <p:cNvPr id="23" name="Rounded Rectangle 67">
              <a:extLst>
                <a:ext uri="{FF2B5EF4-FFF2-40B4-BE49-F238E27FC236}">
                  <a16:creationId xmlns:a16="http://schemas.microsoft.com/office/drawing/2014/main" id="{07F663C2-F227-46D0-8E3B-1A6408C174E3}"/>
                </a:ext>
              </a:extLst>
            </p:cNvPr>
            <p:cNvSpPr/>
            <p:nvPr/>
          </p:nvSpPr>
          <p:spPr bwMode="gray">
            <a:xfrm>
              <a:off x="7402443" y="4769824"/>
              <a:ext cx="4472878" cy="1187080"/>
            </a:xfrm>
            <a:prstGeom prst="roundRect">
              <a:avLst/>
            </a:prstGeom>
            <a:solidFill>
              <a:srgbClr val="F9461C">
                <a:alpha val="80000"/>
              </a:srgbClr>
            </a:solidFill>
            <a:ln w="6350" cap="flat" cmpd="sng">
              <a:noFill/>
              <a:prstDash val="solid"/>
              <a:round/>
              <a:headEnd type="none" w="med" len="med"/>
              <a:tailEnd type="none" w="med" len="med"/>
            </a:ln>
            <a:effectLst/>
          </p:spPr>
          <p:txBody>
            <a:bodyPr rtlCol="0" anchor="ctr"/>
            <a:lstStyle/>
            <a:p>
              <a:pPr algn="ctr"/>
              <a:endParaRPr lang="en-US" sz="2400"/>
            </a:p>
          </p:txBody>
        </p:sp>
        <p:sp>
          <p:nvSpPr>
            <p:cNvPr id="24" name="Rectangle 23">
              <a:extLst>
                <a:ext uri="{FF2B5EF4-FFF2-40B4-BE49-F238E27FC236}">
                  <a16:creationId xmlns:a16="http://schemas.microsoft.com/office/drawing/2014/main" id="{FEC2D11F-A8FC-4223-B75D-FD19083224B9}"/>
                </a:ext>
              </a:extLst>
            </p:cNvPr>
            <p:cNvSpPr/>
            <p:nvPr/>
          </p:nvSpPr>
          <p:spPr>
            <a:xfrm>
              <a:off x="7714504" y="4791049"/>
              <a:ext cx="4218052" cy="1077218"/>
            </a:xfrm>
            <a:prstGeom prst="rect">
              <a:avLst/>
            </a:prstGeom>
            <a:noFill/>
            <a:ln w="6350" cap="flat" cmpd="sng">
              <a:noFill/>
              <a:prstDash val="solid"/>
              <a:round/>
              <a:headEnd type="none" w="med" len="med"/>
              <a:tailEnd type="none" w="med" len="med"/>
            </a:ln>
            <a:effectLst/>
          </p:spPr>
          <p:txBody>
            <a:bodyPr rtlCol="0" anchor="ctr"/>
            <a:lstStyle/>
            <a:p>
              <a:endParaRPr lang="ms-MY" sz="1600">
                <a:solidFill>
                  <a:schemeClr val="bg1"/>
                </a:solidFill>
                <a:latin typeface="Source Sans Pro Light" pitchFamily="34" charset="0"/>
              </a:endParaRPr>
            </a:p>
          </p:txBody>
        </p:sp>
      </p:grpSp>
      <p:sp>
        <p:nvSpPr>
          <p:cNvPr id="25" name="Rectangle 24">
            <a:extLst>
              <a:ext uri="{FF2B5EF4-FFF2-40B4-BE49-F238E27FC236}">
                <a16:creationId xmlns:a16="http://schemas.microsoft.com/office/drawing/2014/main" id="{FCD59763-5D8B-4BA9-9072-8ED3994871DC}"/>
              </a:ext>
            </a:extLst>
          </p:cNvPr>
          <p:cNvSpPr/>
          <p:nvPr/>
        </p:nvSpPr>
        <p:spPr>
          <a:xfrm>
            <a:off x="8993627" y="1667764"/>
            <a:ext cx="3143316" cy="1200329"/>
          </a:xfrm>
          <a:prstGeom prst="rect">
            <a:avLst/>
          </a:prstGeom>
        </p:spPr>
        <p:txBody>
          <a:bodyPr wrap="square">
            <a:spAutoFit/>
          </a:bodyPr>
          <a:lstStyle/>
          <a:p>
            <a:pPr marL="112713" lvl="1" indent="-112713">
              <a:buFont typeface="Arial" panose="020B0604020202020204" pitchFamily="34" charset="0"/>
              <a:buChar char="•"/>
            </a:pPr>
            <a:r>
              <a:rPr lang="en-US" dirty="0">
                <a:solidFill>
                  <a:schemeClr val="bg1"/>
                </a:solidFill>
                <a:latin typeface="Calibri" panose="020F0502020204030204" pitchFamily="34" charset="0"/>
              </a:rPr>
              <a:t>Additional cost of efficiency measures</a:t>
            </a:r>
          </a:p>
          <a:p>
            <a:pPr marL="112713" lvl="1" indent="-112713">
              <a:buFont typeface="Arial" panose="020B0604020202020204" pitchFamily="34" charset="0"/>
              <a:buChar char="•"/>
            </a:pPr>
            <a:r>
              <a:rPr lang="en-US" dirty="0">
                <a:solidFill>
                  <a:schemeClr val="bg1"/>
                </a:solidFill>
                <a:latin typeface="Calibri" panose="020F0502020204030204" pitchFamily="34" charset="0"/>
              </a:rPr>
              <a:t>Costs can be lowered if EDGE is utilized early in the process</a:t>
            </a:r>
          </a:p>
        </p:txBody>
      </p:sp>
      <p:sp>
        <p:nvSpPr>
          <p:cNvPr id="34" name="Freeform: Shape 33">
            <a:extLst>
              <a:ext uri="{FF2B5EF4-FFF2-40B4-BE49-F238E27FC236}">
                <a16:creationId xmlns:a16="http://schemas.microsoft.com/office/drawing/2014/main" id="{7548DD87-617C-4D9B-987A-1F819EB018FB}"/>
              </a:ext>
            </a:extLst>
          </p:cNvPr>
          <p:cNvSpPr/>
          <p:nvPr/>
        </p:nvSpPr>
        <p:spPr>
          <a:xfrm>
            <a:off x="6578977" y="4967767"/>
            <a:ext cx="2457084" cy="456459"/>
          </a:xfrm>
          <a:custGeom>
            <a:avLst/>
            <a:gdLst>
              <a:gd name="connsiteX0" fmla="*/ 0 w 2831857"/>
              <a:gd name="connsiteY0" fmla="*/ 77777 h 466655"/>
              <a:gd name="connsiteX1" fmla="*/ 77777 w 2831857"/>
              <a:gd name="connsiteY1" fmla="*/ 0 h 466655"/>
              <a:gd name="connsiteX2" fmla="*/ 2754080 w 2831857"/>
              <a:gd name="connsiteY2" fmla="*/ 0 h 466655"/>
              <a:gd name="connsiteX3" fmla="*/ 2831857 w 2831857"/>
              <a:gd name="connsiteY3" fmla="*/ 77777 h 466655"/>
              <a:gd name="connsiteX4" fmla="*/ 2831857 w 2831857"/>
              <a:gd name="connsiteY4" fmla="*/ 388878 h 466655"/>
              <a:gd name="connsiteX5" fmla="*/ 2754080 w 2831857"/>
              <a:gd name="connsiteY5" fmla="*/ 466655 h 466655"/>
              <a:gd name="connsiteX6" fmla="*/ 77777 w 2831857"/>
              <a:gd name="connsiteY6" fmla="*/ 466655 h 466655"/>
              <a:gd name="connsiteX7" fmla="*/ 0 w 2831857"/>
              <a:gd name="connsiteY7" fmla="*/ 388878 h 466655"/>
              <a:gd name="connsiteX8" fmla="*/ 0 w 2831857"/>
              <a:gd name="connsiteY8" fmla="*/ 77777 h 46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1857" h="466655">
                <a:moveTo>
                  <a:pt x="0" y="77777"/>
                </a:moveTo>
                <a:cubicBezTo>
                  <a:pt x="0" y="34822"/>
                  <a:pt x="34822" y="0"/>
                  <a:pt x="77777" y="0"/>
                </a:cubicBezTo>
                <a:lnTo>
                  <a:pt x="2754080" y="0"/>
                </a:lnTo>
                <a:cubicBezTo>
                  <a:pt x="2797035" y="0"/>
                  <a:pt x="2831857" y="34822"/>
                  <a:pt x="2831857" y="77777"/>
                </a:cubicBezTo>
                <a:lnTo>
                  <a:pt x="2831857" y="388878"/>
                </a:lnTo>
                <a:cubicBezTo>
                  <a:pt x="2831857" y="431833"/>
                  <a:pt x="2797035" y="466655"/>
                  <a:pt x="2754080" y="466655"/>
                </a:cubicBezTo>
                <a:lnTo>
                  <a:pt x="77777" y="466655"/>
                </a:lnTo>
                <a:cubicBezTo>
                  <a:pt x="34822" y="466655"/>
                  <a:pt x="0" y="431833"/>
                  <a:pt x="0" y="388878"/>
                </a:cubicBezTo>
                <a:lnTo>
                  <a:pt x="0" y="77777"/>
                </a:lnTo>
                <a:close/>
              </a:path>
            </a:pathLst>
          </a:custGeom>
          <a:solidFill>
            <a:srgbClr val="F9461C">
              <a:alpha val="90000"/>
            </a:srgbClr>
          </a:solidFill>
          <a:ln>
            <a:solidFill>
              <a:schemeClr val="bg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8500" tIns="68500" rIns="68500" bIns="68500" numCol="1" spcCol="1270" anchor="ctr" anchorCtr="0">
            <a:noAutofit/>
          </a:bodyPr>
          <a:lstStyle/>
          <a:p>
            <a:pPr algn="ctr" defTabSz="533400">
              <a:lnSpc>
                <a:spcPct val="90000"/>
              </a:lnSpc>
              <a:spcBef>
                <a:spcPct val="0"/>
              </a:spcBef>
              <a:spcAft>
                <a:spcPct val="35000"/>
              </a:spcAft>
            </a:pPr>
            <a:r>
              <a:rPr lang="en-US" sz="1600" b="1">
                <a:solidFill>
                  <a:schemeClr val="bg1"/>
                </a:solidFill>
                <a:latin typeface="Source Sans Pro" pitchFamily="34" charset="0"/>
              </a:rPr>
              <a:t>WIN-WIN</a:t>
            </a:r>
          </a:p>
        </p:txBody>
      </p:sp>
      <p:sp>
        <p:nvSpPr>
          <p:cNvPr id="35" name="Freeform: Shape 34">
            <a:extLst>
              <a:ext uri="{FF2B5EF4-FFF2-40B4-BE49-F238E27FC236}">
                <a16:creationId xmlns:a16="http://schemas.microsoft.com/office/drawing/2014/main" id="{9D65A650-BED4-4D08-8195-7209441E4031}"/>
              </a:ext>
            </a:extLst>
          </p:cNvPr>
          <p:cNvSpPr/>
          <p:nvPr/>
        </p:nvSpPr>
        <p:spPr>
          <a:xfrm>
            <a:off x="6557211" y="3559705"/>
            <a:ext cx="2457084" cy="466655"/>
          </a:xfrm>
          <a:custGeom>
            <a:avLst/>
            <a:gdLst>
              <a:gd name="connsiteX0" fmla="*/ 0 w 2831857"/>
              <a:gd name="connsiteY0" fmla="*/ 77777 h 466655"/>
              <a:gd name="connsiteX1" fmla="*/ 77777 w 2831857"/>
              <a:gd name="connsiteY1" fmla="*/ 0 h 466655"/>
              <a:gd name="connsiteX2" fmla="*/ 2754080 w 2831857"/>
              <a:gd name="connsiteY2" fmla="*/ 0 h 466655"/>
              <a:gd name="connsiteX3" fmla="*/ 2831857 w 2831857"/>
              <a:gd name="connsiteY3" fmla="*/ 77777 h 466655"/>
              <a:gd name="connsiteX4" fmla="*/ 2831857 w 2831857"/>
              <a:gd name="connsiteY4" fmla="*/ 388878 h 466655"/>
              <a:gd name="connsiteX5" fmla="*/ 2754080 w 2831857"/>
              <a:gd name="connsiteY5" fmla="*/ 466655 h 466655"/>
              <a:gd name="connsiteX6" fmla="*/ 77777 w 2831857"/>
              <a:gd name="connsiteY6" fmla="*/ 466655 h 466655"/>
              <a:gd name="connsiteX7" fmla="*/ 0 w 2831857"/>
              <a:gd name="connsiteY7" fmla="*/ 388878 h 466655"/>
              <a:gd name="connsiteX8" fmla="*/ 0 w 2831857"/>
              <a:gd name="connsiteY8" fmla="*/ 77777 h 46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1857" h="466655">
                <a:moveTo>
                  <a:pt x="0" y="77777"/>
                </a:moveTo>
                <a:cubicBezTo>
                  <a:pt x="0" y="34822"/>
                  <a:pt x="34822" y="0"/>
                  <a:pt x="77777" y="0"/>
                </a:cubicBezTo>
                <a:lnTo>
                  <a:pt x="2754080" y="0"/>
                </a:lnTo>
                <a:cubicBezTo>
                  <a:pt x="2797035" y="0"/>
                  <a:pt x="2831857" y="34822"/>
                  <a:pt x="2831857" y="77777"/>
                </a:cubicBezTo>
                <a:lnTo>
                  <a:pt x="2831857" y="388878"/>
                </a:lnTo>
                <a:cubicBezTo>
                  <a:pt x="2831857" y="431833"/>
                  <a:pt x="2797035" y="466655"/>
                  <a:pt x="2754080" y="466655"/>
                </a:cubicBezTo>
                <a:lnTo>
                  <a:pt x="77777" y="466655"/>
                </a:lnTo>
                <a:cubicBezTo>
                  <a:pt x="34822" y="466655"/>
                  <a:pt x="0" y="431833"/>
                  <a:pt x="0" y="388878"/>
                </a:cubicBezTo>
                <a:lnTo>
                  <a:pt x="0" y="77777"/>
                </a:lnTo>
                <a:close/>
              </a:path>
            </a:pathLst>
          </a:custGeom>
          <a:solidFill>
            <a:srgbClr val="00A1DE">
              <a:alpha val="90000"/>
            </a:srgbClr>
          </a:solidFill>
          <a:ln>
            <a:solidFill>
              <a:schemeClr val="bg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8500" tIns="68500" rIns="68500" bIns="68500" numCol="1" spcCol="1270" anchor="ctr" anchorCtr="0">
            <a:noAutofit/>
          </a:bodyPr>
          <a:lstStyle/>
          <a:p>
            <a:pPr marL="0" lvl="0" indent="0" algn="ctr" defTabSz="533400">
              <a:lnSpc>
                <a:spcPct val="90000"/>
              </a:lnSpc>
              <a:spcBef>
                <a:spcPct val="0"/>
              </a:spcBef>
              <a:spcAft>
                <a:spcPct val="35000"/>
              </a:spcAft>
              <a:buNone/>
            </a:pPr>
            <a:r>
              <a:rPr lang="en-US" sz="1600" b="1">
                <a:solidFill>
                  <a:schemeClr val="bg1"/>
                </a:solidFill>
                <a:latin typeface="Source Sans Pro" pitchFamily="34" charset="0"/>
              </a:rPr>
              <a:t>TERMS CAN VARY</a:t>
            </a:r>
            <a:endParaRPr lang="en-US" sz="1600" b="1" kern="1200">
              <a:solidFill>
                <a:schemeClr val="bg1"/>
              </a:solidFill>
              <a:latin typeface="Source Sans Pro" pitchFamily="34" charset="0"/>
            </a:endParaRPr>
          </a:p>
        </p:txBody>
      </p:sp>
      <p:sp>
        <p:nvSpPr>
          <p:cNvPr id="36" name="Freeform: Shape 35">
            <a:extLst>
              <a:ext uri="{FF2B5EF4-FFF2-40B4-BE49-F238E27FC236}">
                <a16:creationId xmlns:a16="http://schemas.microsoft.com/office/drawing/2014/main" id="{8465BE22-D396-492C-B3F1-A9DE4FCC5334}"/>
              </a:ext>
            </a:extLst>
          </p:cNvPr>
          <p:cNvSpPr/>
          <p:nvPr/>
        </p:nvSpPr>
        <p:spPr>
          <a:xfrm>
            <a:off x="6475228" y="2010852"/>
            <a:ext cx="2539067" cy="466655"/>
          </a:xfrm>
          <a:custGeom>
            <a:avLst/>
            <a:gdLst>
              <a:gd name="connsiteX0" fmla="*/ 0 w 2831857"/>
              <a:gd name="connsiteY0" fmla="*/ 77777 h 466655"/>
              <a:gd name="connsiteX1" fmla="*/ 77777 w 2831857"/>
              <a:gd name="connsiteY1" fmla="*/ 0 h 466655"/>
              <a:gd name="connsiteX2" fmla="*/ 2754080 w 2831857"/>
              <a:gd name="connsiteY2" fmla="*/ 0 h 466655"/>
              <a:gd name="connsiteX3" fmla="*/ 2831857 w 2831857"/>
              <a:gd name="connsiteY3" fmla="*/ 77777 h 466655"/>
              <a:gd name="connsiteX4" fmla="*/ 2831857 w 2831857"/>
              <a:gd name="connsiteY4" fmla="*/ 388878 h 466655"/>
              <a:gd name="connsiteX5" fmla="*/ 2754080 w 2831857"/>
              <a:gd name="connsiteY5" fmla="*/ 466655 h 466655"/>
              <a:gd name="connsiteX6" fmla="*/ 77777 w 2831857"/>
              <a:gd name="connsiteY6" fmla="*/ 466655 h 466655"/>
              <a:gd name="connsiteX7" fmla="*/ 0 w 2831857"/>
              <a:gd name="connsiteY7" fmla="*/ 388878 h 466655"/>
              <a:gd name="connsiteX8" fmla="*/ 0 w 2831857"/>
              <a:gd name="connsiteY8" fmla="*/ 77777 h 46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1857" h="466655">
                <a:moveTo>
                  <a:pt x="0" y="77777"/>
                </a:moveTo>
                <a:cubicBezTo>
                  <a:pt x="0" y="34822"/>
                  <a:pt x="34822" y="0"/>
                  <a:pt x="77777" y="0"/>
                </a:cubicBezTo>
                <a:lnTo>
                  <a:pt x="2754080" y="0"/>
                </a:lnTo>
                <a:cubicBezTo>
                  <a:pt x="2797035" y="0"/>
                  <a:pt x="2831857" y="34822"/>
                  <a:pt x="2831857" y="77777"/>
                </a:cubicBezTo>
                <a:lnTo>
                  <a:pt x="2831857" y="388878"/>
                </a:lnTo>
                <a:cubicBezTo>
                  <a:pt x="2831857" y="431833"/>
                  <a:pt x="2797035" y="466655"/>
                  <a:pt x="2754080" y="466655"/>
                </a:cubicBezTo>
                <a:lnTo>
                  <a:pt x="77777" y="466655"/>
                </a:lnTo>
                <a:cubicBezTo>
                  <a:pt x="34822" y="466655"/>
                  <a:pt x="0" y="431833"/>
                  <a:pt x="0" y="388878"/>
                </a:cubicBezTo>
                <a:lnTo>
                  <a:pt x="0" y="77777"/>
                </a:lnTo>
                <a:close/>
              </a:path>
            </a:pathLst>
          </a:custGeom>
          <a:solidFill>
            <a:srgbClr val="92BA5D">
              <a:alpha val="89804"/>
            </a:srgbClr>
          </a:solidFill>
          <a:ln>
            <a:solidFill>
              <a:schemeClr val="bg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8500" tIns="68500" rIns="68500" bIns="68500" numCol="1" spcCol="1270" anchor="ctr" anchorCtr="0">
            <a:noAutofit/>
          </a:bodyPr>
          <a:lstStyle/>
          <a:p>
            <a:pPr marL="0" lvl="0" indent="0" algn="ctr" defTabSz="533400">
              <a:lnSpc>
                <a:spcPct val="90000"/>
              </a:lnSpc>
              <a:spcBef>
                <a:spcPct val="0"/>
              </a:spcBef>
              <a:spcAft>
                <a:spcPct val="35000"/>
              </a:spcAft>
              <a:buNone/>
            </a:pPr>
            <a:r>
              <a:rPr lang="en-US" sz="1600" b="1" cap="all">
                <a:solidFill>
                  <a:schemeClr val="bg1"/>
                </a:solidFill>
                <a:latin typeface="Source Sans Pro" pitchFamily="34" charset="0"/>
              </a:rPr>
              <a:t>Higher loan Amount</a:t>
            </a:r>
            <a:endParaRPr lang="en-US" sz="1600" b="1" kern="1200" cap="all">
              <a:solidFill>
                <a:schemeClr val="bg1"/>
              </a:solidFill>
              <a:latin typeface="Source Sans Pro" pitchFamily="34" charset="0"/>
            </a:endParaRPr>
          </a:p>
        </p:txBody>
      </p:sp>
      <p:sp>
        <p:nvSpPr>
          <p:cNvPr id="37" name="Rectangle 36">
            <a:extLst>
              <a:ext uri="{FF2B5EF4-FFF2-40B4-BE49-F238E27FC236}">
                <a16:creationId xmlns:a16="http://schemas.microsoft.com/office/drawing/2014/main" id="{EF1C19AB-008A-4EEB-8DA2-542B184F22E5}"/>
              </a:ext>
            </a:extLst>
          </p:cNvPr>
          <p:cNvSpPr/>
          <p:nvPr/>
        </p:nvSpPr>
        <p:spPr>
          <a:xfrm>
            <a:off x="9036061" y="3269220"/>
            <a:ext cx="2868400" cy="923330"/>
          </a:xfrm>
          <a:prstGeom prst="rect">
            <a:avLst/>
          </a:prstGeom>
        </p:spPr>
        <p:txBody>
          <a:bodyPr wrap="square">
            <a:spAutoFit/>
          </a:bodyPr>
          <a:lstStyle/>
          <a:p>
            <a:pPr marL="63500" lvl="1" indent="-63500">
              <a:buFont typeface="Arial" panose="020B0604020202020204" pitchFamily="34" charset="0"/>
              <a:buChar char="•"/>
            </a:pPr>
            <a:r>
              <a:rPr lang="en-US">
                <a:solidFill>
                  <a:schemeClr val="bg1"/>
                </a:solidFill>
                <a:latin typeface="Calibri" panose="020F0502020204030204" pitchFamily="34" charset="0"/>
              </a:rPr>
              <a:t>Benefits accrue even on commercial terms, but bank can incentivize adoption</a:t>
            </a:r>
          </a:p>
        </p:txBody>
      </p:sp>
      <p:sp>
        <p:nvSpPr>
          <p:cNvPr id="39" name="Rectangle 38">
            <a:extLst>
              <a:ext uri="{FF2B5EF4-FFF2-40B4-BE49-F238E27FC236}">
                <a16:creationId xmlns:a16="http://schemas.microsoft.com/office/drawing/2014/main" id="{F35A7896-B198-4977-9A3C-AA9DFF176799}"/>
              </a:ext>
            </a:extLst>
          </p:cNvPr>
          <p:cNvSpPr/>
          <p:nvPr/>
        </p:nvSpPr>
        <p:spPr>
          <a:xfrm>
            <a:off x="9064877" y="4835595"/>
            <a:ext cx="2868400" cy="646331"/>
          </a:xfrm>
          <a:prstGeom prst="rect">
            <a:avLst/>
          </a:prstGeom>
        </p:spPr>
        <p:txBody>
          <a:bodyPr wrap="square">
            <a:spAutoFit/>
          </a:bodyPr>
          <a:lstStyle/>
          <a:p>
            <a:pPr marL="63500" lvl="1" indent="-63500">
              <a:buFont typeface="Arial" panose="020B0604020202020204" pitchFamily="34" charset="0"/>
              <a:buChar char="•"/>
            </a:pPr>
            <a:r>
              <a:rPr lang="en-US">
                <a:solidFill>
                  <a:schemeClr val="bg1"/>
                </a:solidFill>
                <a:latin typeface="Calibri" panose="020F0502020204030204" pitchFamily="34" charset="0"/>
              </a:rPr>
              <a:t>Lower bills for the borrower</a:t>
            </a:r>
          </a:p>
          <a:p>
            <a:pPr marL="63500" lvl="1" indent="-63500">
              <a:buFont typeface="Arial" panose="020B0604020202020204" pitchFamily="34" charset="0"/>
              <a:buChar char="•"/>
            </a:pPr>
            <a:r>
              <a:rPr lang="en-US">
                <a:solidFill>
                  <a:schemeClr val="bg1"/>
                </a:solidFill>
                <a:latin typeface="Calibri" panose="020F0502020204030204" pitchFamily="34" charset="0"/>
              </a:rPr>
              <a:t>Higher income for the bank</a:t>
            </a:r>
          </a:p>
        </p:txBody>
      </p:sp>
      <p:graphicFrame>
        <p:nvGraphicFramePr>
          <p:cNvPr id="27" name="Table 26">
            <a:extLst>
              <a:ext uri="{FF2B5EF4-FFF2-40B4-BE49-F238E27FC236}">
                <a16:creationId xmlns:a16="http://schemas.microsoft.com/office/drawing/2014/main" id="{E2BAEE87-814E-4B10-ACA1-9F989349EE50}"/>
              </a:ext>
            </a:extLst>
          </p:cNvPr>
          <p:cNvGraphicFramePr>
            <a:graphicFrameLocks noGrp="1"/>
          </p:cNvGraphicFramePr>
          <p:nvPr>
            <p:extLst>
              <p:ext uri="{D42A27DB-BD31-4B8C-83A1-F6EECF244321}">
                <p14:modId xmlns:p14="http://schemas.microsoft.com/office/powerpoint/2010/main" val="2025954367"/>
              </p:ext>
            </p:extLst>
          </p:nvPr>
        </p:nvGraphicFramePr>
        <p:xfrm>
          <a:off x="260684" y="939629"/>
          <a:ext cx="6296527" cy="5485236"/>
        </p:xfrm>
        <a:graphic>
          <a:graphicData uri="http://schemas.openxmlformats.org/drawingml/2006/table">
            <a:tbl>
              <a:tblPr>
                <a:tableStyleId>{2D5ABB26-0587-4C30-8999-92F81FD0307C}</a:tableStyleId>
              </a:tblPr>
              <a:tblGrid>
                <a:gridCol w="2276202">
                  <a:extLst>
                    <a:ext uri="{9D8B030D-6E8A-4147-A177-3AD203B41FA5}">
                      <a16:colId xmlns:a16="http://schemas.microsoft.com/office/drawing/2014/main" val="20000"/>
                    </a:ext>
                  </a:extLst>
                </a:gridCol>
                <a:gridCol w="1731632">
                  <a:extLst>
                    <a:ext uri="{9D8B030D-6E8A-4147-A177-3AD203B41FA5}">
                      <a16:colId xmlns:a16="http://schemas.microsoft.com/office/drawing/2014/main" val="20001"/>
                    </a:ext>
                  </a:extLst>
                </a:gridCol>
                <a:gridCol w="1614314">
                  <a:extLst>
                    <a:ext uri="{9D8B030D-6E8A-4147-A177-3AD203B41FA5}">
                      <a16:colId xmlns:a16="http://schemas.microsoft.com/office/drawing/2014/main" val="20002"/>
                    </a:ext>
                  </a:extLst>
                </a:gridCol>
                <a:gridCol w="674379">
                  <a:extLst>
                    <a:ext uri="{9D8B030D-6E8A-4147-A177-3AD203B41FA5}">
                      <a16:colId xmlns:a16="http://schemas.microsoft.com/office/drawing/2014/main" val="20003"/>
                    </a:ext>
                  </a:extLst>
                </a:gridCol>
              </a:tblGrid>
              <a:tr h="786022">
                <a:tc>
                  <a:txBody>
                    <a:bodyPr/>
                    <a:lstStyle/>
                    <a:p>
                      <a:pPr algn="l" fontAlgn="b"/>
                      <a:endParaRPr lang="en-US" sz="1200" b="0" i="0" u="none" strike="noStrike">
                        <a:solidFill>
                          <a:schemeClr val="bg1">
                            <a:lumMod val="50000"/>
                          </a:schemeClr>
                        </a:solidFill>
                        <a:latin typeface="Calibri" panose="020F0502020204030204" pitchFamily="34" charset="0"/>
                        <a:cs typeface="Arial" pitchFamily="34" charset="0"/>
                      </a:endParaRPr>
                    </a:p>
                  </a:txBody>
                  <a:tcPr marL="0" marR="0" marT="0" marB="0" anchor="ctr">
                    <a:solidFill>
                      <a:srgbClr val="000000">
                        <a:alpha val="0"/>
                      </a:srgbClr>
                    </a:solidFill>
                  </a:tcPr>
                </a:tc>
                <a:tc>
                  <a:txBody>
                    <a:bodyPr/>
                    <a:lstStyle/>
                    <a:p>
                      <a:pPr algn="ctr" fontAlgn="b"/>
                      <a:r>
                        <a:rPr lang="en-US" sz="1400" b="0" u="none" strike="noStrike" cap="all">
                          <a:solidFill>
                            <a:schemeClr val="bg1">
                              <a:lumMod val="50000"/>
                            </a:schemeClr>
                          </a:solidFill>
                          <a:latin typeface="Calibri" panose="020F0502020204030204" pitchFamily="34" charset="0"/>
                          <a:cs typeface="Arial" pitchFamily="34" charset="0"/>
                        </a:rPr>
                        <a:t>Standard Building:</a:t>
                      </a:r>
                      <a:r>
                        <a:rPr lang="en-US" sz="1400" b="0" u="none" strike="noStrike" cap="all" baseline="0">
                          <a:solidFill>
                            <a:schemeClr val="bg1">
                              <a:lumMod val="50000"/>
                            </a:schemeClr>
                          </a:solidFill>
                          <a:latin typeface="Calibri" panose="020F0502020204030204" pitchFamily="34" charset="0"/>
                          <a:cs typeface="Arial" pitchFamily="34" charset="0"/>
                        </a:rPr>
                        <a:t> </a:t>
                      </a:r>
                      <a:r>
                        <a:rPr lang="en-US" sz="1400" b="0" u="none" strike="noStrike" cap="all">
                          <a:solidFill>
                            <a:schemeClr val="bg1">
                              <a:lumMod val="50000"/>
                            </a:schemeClr>
                          </a:solidFill>
                          <a:latin typeface="Calibri" panose="020F0502020204030204" pitchFamily="34" charset="0"/>
                          <a:cs typeface="Arial" pitchFamily="34" charset="0"/>
                        </a:rPr>
                        <a:t>Standard Mortgage </a:t>
                      </a:r>
                      <a:endParaRPr lang="en-US" sz="1400" b="0" i="0" u="none" strike="noStrike" cap="all">
                        <a:solidFill>
                          <a:schemeClr val="bg1">
                            <a:lumMod val="50000"/>
                          </a:schemeClr>
                        </a:solidFill>
                        <a:latin typeface="Calibri" panose="020F0502020204030204"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solidFill>
                      <a:srgbClr val="000000">
                        <a:alpha val="0"/>
                      </a:srgbClr>
                    </a:solidFill>
                  </a:tcPr>
                </a:tc>
                <a:tc>
                  <a:txBody>
                    <a:bodyPr/>
                    <a:lstStyle/>
                    <a:p>
                      <a:pPr algn="ctr" fontAlgn="b"/>
                      <a:r>
                        <a:rPr lang="en-US" sz="1400" b="0" u="none" strike="noStrike" cap="all">
                          <a:solidFill>
                            <a:schemeClr val="bg1">
                              <a:lumMod val="50000"/>
                            </a:schemeClr>
                          </a:solidFill>
                          <a:latin typeface="Calibri" panose="020F0502020204030204" pitchFamily="34" charset="0"/>
                          <a:cs typeface="Arial" pitchFamily="34" charset="0"/>
                        </a:rPr>
                        <a:t>Green Building: </a:t>
                      </a:r>
                      <a:br>
                        <a:rPr lang="en-US" sz="1400" b="0" u="none" strike="noStrike" cap="all">
                          <a:solidFill>
                            <a:schemeClr val="bg1">
                              <a:lumMod val="50000"/>
                            </a:schemeClr>
                          </a:solidFill>
                          <a:latin typeface="Calibri" panose="020F0502020204030204" pitchFamily="34" charset="0"/>
                          <a:cs typeface="Arial" pitchFamily="34" charset="0"/>
                        </a:rPr>
                      </a:br>
                      <a:r>
                        <a:rPr lang="en-US" sz="1400" b="0" u="none" strike="noStrike" cap="all">
                          <a:solidFill>
                            <a:schemeClr val="bg1">
                              <a:lumMod val="50000"/>
                            </a:schemeClr>
                          </a:solidFill>
                          <a:latin typeface="Calibri" panose="020F0502020204030204" pitchFamily="34" charset="0"/>
                          <a:cs typeface="Arial" pitchFamily="34" charset="0"/>
                        </a:rPr>
                        <a:t>Green Mortgage</a:t>
                      </a:r>
                      <a:endParaRPr lang="en-US" sz="1400" b="0" i="0" u="none" strike="noStrike" cap="all">
                        <a:solidFill>
                          <a:schemeClr val="bg1">
                            <a:lumMod val="50000"/>
                          </a:schemeClr>
                        </a:solidFill>
                        <a:latin typeface="Calibri" panose="020F0502020204030204"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solidFill>
                      <a:srgbClr val="000000">
                        <a:alpha val="0"/>
                      </a:srgbClr>
                    </a:solidFill>
                  </a:tcPr>
                </a:tc>
                <a:tc>
                  <a:txBody>
                    <a:bodyPr/>
                    <a:lstStyle/>
                    <a:p>
                      <a:pPr algn="ctr" fontAlgn="b"/>
                      <a:endParaRPr lang="en-US" sz="1200" b="0" i="0" u="none" strike="noStrike">
                        <a:solidFill>
                          <a:schemeClr val="bg1">
                            <a:lumMod val="50000"/>
                          </a:schemeClr>
                        </a:solidFill>
                        <a:latin typeface="Calibri" panose="020F0502020204030204" pitchFamily="34" charset="0"/>
                        <a:cs typeface="Arial" pitchFamily="34" charset="0"/>
                      </a:endParaRPr>
                    </a:p>
                  </a:txBody>
                  <a:tcPr marL="0" marR="0" marT="0" marB="0" anchor="b">
                    <a:solidFill>
                      <a:srgbClr val="000000">
                        <a:alpha val="0"/>
                      </a:srgbClr>
                    </a:solidFill>
                  </a:tcPr>
                </a:tc>
                <a:extLst>
                  <a:ext uri="{0D108BD9-81ED-4DB2-BD59-A6C34878D82A}">
                    <a16:rowId xmlns:a16="http://schemas.microsoft.com/office/drawing/2014/main" val="10000"/>
                  </a:ext>
                </a:extLst>
              </a:tr>
              <a:tr h="463178">
                <a:tc>
                  <a:txBody>
                    <a:bodyPr/>
                    <a:lstStyle/>
                    <a:p>
                      <a:pPr lvl="0" algn="l" fontAlgn="b"/>
                      <a:r>
                        <a:rPr lang="en-US" sz="1600" b="0" u="none" strike="noStrike" cap="all" baseline="0">
                          <a:solidFill>
                            <a:schemeClr val="bg1">
                              <a:lumMod val="50000"/>
                            </a:schemeClr>
                          </a:solidFill>
                          <a:latin typeface="Calibri" panose="020F0502020204030204" pitchFamily="34" charset="0"/>
                          <a:cs typeface="Arial" pitchFamily="34" charset="0"/>
                        </a:rPr>
                        <a:t>  Base Purchase Cost</a:t>
                      </a:r>
                      <a:endParaRPr lang="en-US" sz="1600" b="0" i="0" u="none" strike="noStrike" cap="all" baseline="0">
                        <a:solidFill>
                          <a:schemeClr val="bg1">
                            <a:lumMod val="50000"/>
                          </a:schemeClr>
                        </a:solidFill>
                        <a:latin typeface="Calibri" panose="020F0502020204030204" pitchFamily="34" charset="0"/>
                        <a:cs typeface="Arial" pitchFamily="34" charset="0"/>
                      </a:endParaRPr>
                    </a:p>
                  </a:txBody>
                  <a:tcPr marL="0" marR="0" marT="0" marB="0" anchor="ctr">
                    <a:solidFill>
                      <a:srgbClr val="000000">
                        <a:alpha val="0"/>
                      </a:srgbClr>
                    </a:solidFill>
                  </a:tcPr>
                </a:tc>
                <a:tc>
                  <a:txBody>
                    <a:bodyPr/>
                    <a:lstStyle/>
                    <a:p>
                      <a:pPr lvl="0" algn="r" fontAlgn="b"/>
                      <a:r>
                        <a:rPr lang="en-US" sz="1600" b="0" u="none" strike="noStrike">
                          <a:solidFill>
                            <a:schemeClr val="bg1">
                              <a:lumMod val="50000"/>
                            </a:schemeClr>
                          </a:solidFill>
                          <a:latin typeface="Calibri" panose="020F0502020204030204" pitchFamily="34" charset="0"/>
                          <a:cs typeface="Arial" pitchFamily="34" charset="0"/>
                        </a:rPr>
                        <a:t>             50,000 </a:t>
                      </a:r>
                      <a:endParaRPr lang="en-US" sz="1600" b="0" i="0" u="none" strike="noStrike">
                        <a:solidFill>
                          <a:schemeClr val="bg1">
                            <a:lumMod val="50000"/>
                          </a:schemeClr>
                        </a:solidFill>
                        <a:latin typeface="Calibri" panose="020F0502020204030204" pitchFamily="34" charset="0"/>
                        <a:cs typeface="Arial" pitchFamily="34" charset="0"/>
                      </a:endParaRPr>
                    </a:p>
                  </a:txBody>
                  <a:tcPr marL="0" marR="0" marT="0" marB="0" anchor="ctr">
                    <a:lnT w="12700" cap="flat" cmpd="sng" algn="ctr">
                      <a:solidFill>
                        <a:schemeClr val="tx1"/>
                      </a:solidFill>
                      <a:prstDash val="solid"/>
                      <a:round/>
                      <a:headEnd type="none" w="med" len="med"/>
                      <a:tailEnd type="none" w="med" len="med"/>
                    </a:lnT>
                    <a:solidFill>
                      <a:srgbClr val="000000">
                        <a:alpha val="0"/>
                      </a:srgbClr>
                    </a:solidFill>
                  </a:tcPr>
                </a:tc>
                <a:tc>
                  <a:txBody>
                    <a:bodyPr/>
                    <a:lstStyle/>
                    <a:p>
                      <a:pPr lvl="0" algn="r" fontAlgn="b"/>
                      <a:r>
                        <a:rPr lang="en-US" sz="1600" b="0" u="none" strike="noStrike">
                          <a:solidFill>
                            <a:schemeClr val="bg1">
                              <a:lumMod val="50000"/>
                            </a:schemeClr>
                          </a:solidFill>
                          <a:latin typeface="Calibri" panose="020F0502020204030204" pitchFamily="34" charset="0"/>
                          <a:cs typeface="Arial" pitchFamily="34" charset="0"/>
                        </a:rPr>
                        <a:t>            50,000 </a:t>
                      </a:r>
                      <a:endParaRPr lang="en-US" sz="1600" b="0" i="0" u="none" strike="noStrike">
                        <a:solidFill>
                          <a:schemeClr val="bg1">
                            <a:lumMod val="50000"/>
                          </a:schemeClr>
                        </a:solidFill>
                        <a:latin typeface="Calibri" panose="020F0502020204030204" pitchFamily="34" charset="0"/>
                        <a:cs typeface="Arial" pitchFamily="34" charset="0"/>
                      </a:endParaRPr>
                    </a:p>
                  </a:txBody>
                  <a:tcPr marL="0" marR="0" marT="0" marB="0" anchor="ctr">
                    <a:lnT w="12700" cap="flat" cmpd="sng" algn="ctr">
                      <a:solidFill>
                        <a:schemeClr val="tx1"/>
                      </a:solidFill>
                      <a:prstDash val="solid"/>
                      <a:round/>
                      <a:headEnd type="none" w="med" len="med"/>
                      <a:tailEnd type="none" w="med" len="med"/>
                    </a:lnT>
                    <a:solidFill>
                      <a:srgbClr val="000000">
                        <a:alpha val="0"/>
                      </a:srgbClr>
                    </a:solidFill>
                  </a:tcPr>
                </a:tc>
                <a:tc>
                  <a:txBody>
                    <a:bodyPr/>
                    <a:lstStyle/>
                    <a:p>
                      <a:pPr lvl="0" algn="ctr" fontAlgn="b"/>
                      <a:endParaRPr lang="en-US" sz="1400" b="0" i="0" u="none" strike="noStrike">
                        <a:solidFill>
                          <a:schemeClr val="bg1">
                            <a:lumMod val="50000"/>
                          </a:schemeClr>
                        </a:solidFill>
                        <a:latin typeface="Calibri" panose="020F0502020204030204" pitchFamily="34" charset="0"/>
                        <a:cs typeface="Arial" pitchFamily="34" charset="0"/>
                      </a:endParaRPr>
                    </a:p>
                  </a:txBody>
                  <a:tcPr marL="0" marR="0" marT="0" marB="0" anchor="b">
                    <a:solidFill>
                      <a:srgbClr val="000000">
                        <a:alpha val="0"/>
                      </a:srgbClr>
                    </a:solidFill>
                  </a:tcPr>
                </a:tc>
                <a:extLst>
                  <a:ext uri="{0D108BD9-81ED-4DB2-BD59-A6C34878D82A}">
                    <a16:rowId xmlns:a16="http://schemas.microsoft.com/office/drawing/2014/main" val="10001"/>
                  </a:ext>
                </a:extLst>
              </a:tr>
              <a:tr h="463178">
                <a:tc>
                  <a:txBody>
                    <a:bodyPr/>
                    <a:lstStyle/>
                    <a:p>
                      <a:pPr lvl="0" algn="l" fontAlgn="b"/>
                      <a:r>
                        <a:rPr lang="en-US" sz="1600" b="0" u="none" strike="noStrike" cap="all" baseline="0">
                          <a:solidFill>
                            <a:schemeClr val="bg1">
                              <a:lumMod val="50000"/>
                            </a:schemeClr>
                          </a:solidFill>
                          <a:latin typeface="Calibri" panose="020F0502020204030204" pitchFamily="34" charset="0"/>
                          <a:cs typeface="Arial" pitchFamily="34" charset="0"/>
                        </a:rPr>
                        <a:t>  Green Measures</a:t>
                      </a:r>
                      <a:endParaRPr lang="en-US" sz="1600" b="0" i="0" u="none" strike="noStrike" cap="all" baseline="0">
                        <a:solidFill>
                          <a:schemeClr val="bg1">
                            <a:lumMod val="50000"/>
                          </a:schemeClr>
                        </a:solidFill>
                        <a:latin typeface="Calibri" panose="020F0502020204030204" pitchFamily="34" charset="0"/>
                        <a:cs typeface="Arial" pitchFamily="34" charset="0"/>
                      </a:endParaRPr>
                    </a:p>
                  </a:txBody>
                  <a:tcPr marL="0" marR="0" marT="0" marB="0" anchor="ctr">
                    <a:solidFill>
                      <a:srgbClr val="000000">
                        <a:alpha val="0"/>
                      </a:srgbClr>
                    </a:solidFill>
                  </a:tcPr>
                </a:tc>
                <a:tc>
                  <a:txBody>
                    <a:bodyPr/>
                    <a:lstStyle/>
                    <a:p>
                      <a:pPr lvl="0" algn="r" fontAlgn="b"/>
                      <a:endParaRPr lang="en-US" sz="1600" b="0" i="0" u="none" strike="noStrike">
                        <a:solidFill>
                          <a:schemeClr val="bg1">
                            <a:lumMod val="50000"/>
                          </a:schemeClr>
                        </a:solidFill>
                        <a:latin typeface="Calibri" panose="020F0502020204030204" pitchFamily="34" charset="0"/>
                        <a:cs typeface="Arial" pitchFamily="34" charset="0"/>
                      </a:endParaRPr>
                    </a:p>
                  </a:txBody>
                  <a:tcPr marL="0" marR="0" marT="0" marB="0" anchor="ctr">
                    <a:solidFill>
                      <a:srgbClr val="000000">
                        <a:alpha val="0"/>
                      </a:srgbClr>
                    </a:solidFill>
                  </a:tcPr>
                </a:tc>
                <a:tc>
                  <a:txBody>
                    <a:bodyPr/>
                    <a:lstStyle/>
                    <a:p>
                      <a:pPr lvl="0" algn="r" fontAlgn="b"/>
                      <a:r>
                        <a:rPr lang="en-US" sz="1600" b="0" u="none" strike="noStrike">
                          <a:solidFill>
                            <a:schemeClr val="bg1">
                              <a:lumMod val="50000"/>
                            </a:schemeClr>
                          </a:solidFill>
                          <a:latin typeface="Calibri" panose="020F0502020204030204" pitchFamily="34" charset="0"/>
                          <a:cs typeface="Arial" pitchFamily="34" charset="0"/>
                        </a:rPr>
                        <a:t>              1,500 </a:t>
                      </a:r>
                      <a:endParaRPr lang="en-US" sz="1600" b="0" i="0" u="none" strike="noStrike">
                        <a:solidFill>
                          <a:schemeClr val="bg1">
                            <a:lumMod val="50000"/>
                          </a:schemeClr>
                        </a:solidFill>
                        <a:latin typeface="Calibri" panose="020F0502020204030204" pitchFamily="34" charset="0"/>
                        <a:cs typeface="Arial" pitchFamily="34" charset="0"/>
                      </a:endParaRPr>
                    </a:p>
                  </a:txBody>
                  <a:tcPr marL="0" marR="0" marT="0" marB="0" anchor="ctr">
                    <a:solidFill>
                      <a:srgbClr val="000000">
                        <a:alpha val="0"/>
                      </a:srgbClr>
                    </a:solidFill>
                  </a:tcPr>
                </a:tc>
                <a:tc>
                  <a:txBody>
                    <a:bodyPr/>
                    <a:lstStyle/>
                    <a:p>
                      <a:pPr lvl="0" algn="ctr" fontAlgn="b"/>
                      <a:endParaRPr lang="en-US" sz="1400" b="0" i="0" u="none" strike="noStrike">
                        <a:solidFill>
                          <a:schemeClr val="bg1">
                            <a:lumMod val="50000"/>
                          </a:schemeClr>
                        </a:solidFill>
                        <a:latin typeface="Calibri" panose="020F0502020204030204" pitchFamily="34" charset="0"/>
                        <a:cs typeface="Arial" pitchFamily="34" charset="0"/>
                      </a:endParaRPr>
                    </a:p>
                  </a:txBody>
                  <a:tcPr marL="0" marR="0" marT="0" marB="0" anchor="b">
                    <a:solidFill>
                      <a:srgbClr val="000000">
                        <a:alpha val="0"/>
                      </a:srgbClr>
                    </a:solidFill>
                  </a:tcPr>
                </a:tc>
                <a:extLst>
                  <a:ext uri="{0D108BD9-81ED-4DB2-BD59-A6C34878D82A}">
                    <a16:rowId xmlns:a16="http://schemas.microsoft.com/office/drawing/2014/main" val="10002"/>
                  </a:ext>
                </a:extLst>
              </a:tr>
              <a:tr h="463178">
                <a:tc>
                  <a:txBody>
                    <a:bodyPr/>
                    <a:lstStyle/>
                    <a:p>
                      <a:pPr lvl="0" algn="l" fontAlgn="b"/>
                      <a:r>
                        <a:rPr lang="en-US" sz="1600" b="0" u="none" strike="noStrike" cap="all" baseline="0">
                          <a:solidFill>
                            <a:schemeClr val="bg1">
                              <a:lumMod val="50000"/>
                            </a:schemeClr>
                          </a:solidFill>
                          <a:latin typeface="Calibri" panose="020F0502020204030204" pitchFamily="34" charset="0"/>
                          <a:cs typeface="Arial" pitchFamily="34" charset="0"/>
                        </a:rPr>
                        <a:t>  20% Down Payment </a:t>
                      </a:r>
                      <a:endParaRPr lang="en-US" sz="1600" b="0" i="0" u="none" strike="noStrike" cap="all" baseline="0">
                        <a:solidFill>
                          <a:schemeClr val="bg1">
                            <a:lumMod val="50000"/>
                          </a:schemeClr>
                        </a:solidFill>
                        <a:latin typeface="Calibri" panose="020F0502020204030204" pitchFamily="34" charset="0"/>
                        <a:cs typeface="Arial" pitchFamily="34" charset="0"/>
                      </a:endParaRPr>
                    </a:p>
                  </a:txBody>
                  <a:tcPr marL="0" marR="0" marT="0" marB="0" anchor="ctr">
                    <a:solidFill>
                      <a:srgbClr val="000000">
                        <a:alpha val="0"/>
                      </a:srgbClr>
                    </a:solidFill>
                  </a:tcPr>
                </a:tc>
                <a:tc>
                  <a:txBody>
                    <a:bodyPr/>
                    <a:lstStyle/>
                    <a:p>
                      <a:pPr lvl="0" algn="r" fontAlgn="b"/>
                      <a:r>
                        <a:rPr lang="en-US" sz="1600" b="0" u="none" strike="noStrike">
                          <a:solidFill>
                            <a:schemeClr val="bg1">
                              <a:lumMod val="50000"/>
                            </a:schemeClr>
                          </a:solidFill>
                          <a:latin typeface="Calibri" panose="020F0502020204030204" pitchFamily="34" charset="0"/>
                          <a:cs typeface="Arial" pitchFamily="34" charset="0"/>
                        </a:rPr>
                        <a:t>           (10,000)</a:t>
                      </a:r>
                      <a:endParaRPr lang="en-US" sz="1600" b="0" i="0" u="none" strike="noStrike">
                        <a:solidFill>
                          <a:schemeClr val="bg1">
                            <a:lumMod val="50000"/>
                          </a:schemeClr>
                        </a:solidFill>
                        <a:latin typeface="Calibri" panose="020F0502020204030204" pitchFamily="34" charset="0"/>
                        <a:cs typeface="Arial" pitchFamily="34" charset="0"/>
                      </a:endParaRPr>
                    </a:p>
                  </a:txBody>
                  <a:tcPr marL="0" marR="0" marT="0" marB="0" anchor="ctr">
                    <a:solidFill>
                      <a:srgbClr val="000000">
                        <a:alpha val="0"/>
                      </a:srgbClr>
                    </a:solidFill>
                  </a:tcPr>
                </a:tc>
                <a:tc>
                  <a:txBody>
                    <a:bodyPr/>
                    <a:lstStyle/>
                    <a:p>
                      <a:pPr lvl="0" algn="r" fontAlgn="b"/>
                      <a:r>
                        <a:rPr lang="en-US" sz="1600" b="0" u="none" strike="noStrike">
                          <a:solidFill>
                            <a:schemeClr val="bg1">
                              <a:lumMod val="50000"/>
                            </a:schemeClr>
                          </a:solidFill>
                          <a:latin typeface="Calibri" panose="020F0502020204030204" pitchFamily="34" charset="0"/>
                          <a:cs typeface="Arial" pitchFamily="34" charset="0"/>
                        </a:rPr>
                        <a:t>          (10,300)</a:t>
                      </a:r>
                      <a:endParaRPr lang="en-US" sz="1600" b="0" i="0" u="none" strike="noStrike">
                        <a:solidFill>
                          <a:schemeClr val="bg1">
                            <a:lumMod val="50000"/>
                          </a:schemeClr>
                        </a:solidFill>
                        <a:latin typeface="Calibri" panose="020F0502020204030204" pitchFamily="34" charset="0"/>
                        <a:cs typeface="Arial" pitchFamily="34" charset="0"/>
                      </a:endParaRPr>
                    </a:p>
                  </a:txBody>
                  <a:tcPr marL="0" marR="0" marT="0" marB="0" anchor="ctr">
                    <a:solidFill>
                      <a:srgbClr val="000000">
                        <a:alpha val="0"/>
                      </a:srgbClr>
                    </a:solidFill>
                  </a:tcPr>
                </a:tc>
                <a:tc>
                  <a:txBody>
                    <a:bodyPr/>
                    <a:lstStyle/>
                    <a:p>
                      <a:pPr lvl="0" algn="ctr" fontAlgn="b"/>
                      <a:endParaRPr lang="en-US" sz="1400" b="0" i="0" u="none" strike="noStrike">
                        <a:solidFill>
                          <a:schemeClr val="bg1">
                            <a:lumMod val="50000"/>
                          </a:schemeClr>
                        </a:solidFill>
                        <a:latin typeface="Calibri" panose="020F0502020204030204" pitchFamily="34" charset="0"/>
                        <a:cs typeface="Arial" pitchFamily="34" charset="0"/>
                      </a:endParaRPr>
                    </a:p>
                  </a:txBody>
                  <a:tcPr marL="0" marR="0" marT="0" marB="0" anchor="b">
                    <a:solidFill>
                      <a:srgbClr val="000000">
                        <a:alpha val="0"/>
                      </a:srgbClr>
                    </a:solidFill>
                  </a:tcPr>
                </a:tc>
                <a:extLst>
                  <a:ext uri="{0D108BD9-81ED-4DB2-BD59-A6C34878D82A}">
                    <a16:rowId xmlns:a16="http://schemas.microsoft.com/office/drawing/2014/main" val="10003"/>
                  </a:ext>
                </a:extLst>
              </a:tr>
              <a:tr h="463178">
                <a:tc>
                  <a:txBody>
                    <a:bodyPr/>
                    <a:lstStyle/>
                    <a:p>
                      <a:pPr lvl="0" algn="l" fontAlgn="b"/>
                      <a:r>
                        <a:rPr lang="en-US" sz="1600" b="0" u="none" strike="noStrike" cap="all" baseline="0">
                          <a:solidFill>
                            <a:schemeClr val="bg1">
                              <a:lumMod val="50000"/>
                            </a:schemeClr>
                          </a:solidFill>
                          <a:latin typeface="Calibri" panose="020F0502020204030204" pitchFamily="34" charset="0"/>
                          <a:cs typeface="Arial" pitchFamily="34" charset="0"/>
                        </a:rPr>
                        <a:t>  Loan Amount</a:t>
                      </a:r>
                      <a:endParaRPr lang="en-US" sz="1600" b="0" i="0" u="none" strike="noStrike" cap="all" baseline="0">
                        <a:solidFill>
                          <a:schemeClr val="bg1">
                            <a:lumMod val="50000"/>
                          </a:schemeClr>
                        </a:solidFill>
                        <a:latin typeface="Calibri" panose="020F0502020204030204"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solidFill>
                      <a:srgbClr val="000000">
                        <a:alpha val="0"/>
                      </a:srgbClr>
                    </a:solidFill>
                  </a:tcPr>
                </a:tc>
                <a:tc>
                  <a:txBody>
                    <a:bodyPr/>
                    <a:lstStyle/>
                    <a:p>
                      <a:pPr lvl="0" algn="r" fontAlgn="b"/>
                      <a:r>
                        <a:rPr lang="en-US" sz="1600" b="0" u="none" strike="noStrike">
                          <a:solidFill>
                            <a:schemeClr val="bg1">
                              <a:lumMod val="50000"/>
                            </a:schemeClr>
                          </a:solidFill>
                          <a:latin typeface="Calibri" panose="020F0502020204030204" pitchFamily="34" charset="0"/>
                          <a:cs typeface="Arial" pitchFamily="34" charset="0"/>
                        </a:rPr>
                        <a:t>             40,000 </a:t>
                      </a:r>
                      <a:endParaRPr lang="en-US" sz="1600" b="0" i="0" u="none" strike="noStrike">
                        <a:solidFill>
                          <a:schemeClr val="bg1">
                            <a:lumMod val="50000"/>
                          </a:schemeClr>
                        </a:solidFill>
                        <a:latin typeface="Calibri" panose="020F0502020204030204"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solidFill>
                      <a:srgbClr val="000000">
                        <a:alpha val="0"/>
                      </a:srgbClr>
                    </a:solidFill>
                  </a:tcPr>
                </a:tc>
                <a:tc>
                  <a:txBody>
                    <a:bodyPr/>
                    <a:lstStyle/>
                    <a:p>
                      <a:pPr lvl="0" algn="r" fontAlgn="b"/>
                      <a:r>
                        <a:rPr lang="en-US" sz="1600" b="0" u="none" strike="noStrike">
                          <a:solidFill>
                            <a:schemeClr val="bg1">
                              <a:lumMod val="50000"/>
                            </a:schemeClr>
                          </a:solidFill>
                          <a:latin typeface="Calibri" panose="020F0502020204030204" pitchFamily="34" charset="0"/>
                          <a:cs typeface="Arial" pitchFamily="34" charset="0"/>
                        </a:rPr>
                        <a:t>            41,200 </a:t>
                      </a:r>
                      <a:endParaRPr lang="en-US" sz="1600" b="0" i="0" u="none" strike="noStrike">
                        <a:solidFill>
                          <a:schemeClr val="bg1">
                            <a:lumMod val="50000"/>
                          </a:schemeClr>
                        </a:solidFill>
                        <a:latin typeface="Calibri" panose="020F0502020204030204"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solidFill>
                      <a:srgbClr val="000000">
                        <a:alpha val="0"/>
                      </a:srgb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0" u="none" strike="noStrike">
                          <a:solidFill>
                            <a:schemeClr val="bg1">
                              <a:lumMod val="50000"/>
                            </a:schemeClr>
                          </a:solidFill>
                          <a:latin typeface="Calibri" panose="020F0502020204030204" pitchFamily="34" charset="0"/>
                          <a:cs typeface="Arial" pitchFamily="34" charset="0"/>
                        </a:rPr>
                        <a:t>3%</a:t>
                      </a:r>
                      <a:endParaRPr lang="en-US" sz="1400" b="0" i="0" u="none" strike="noStrike">
                        <a:solidFill>
                          <a:schemeClr val="bg1">
                            <a:lumMod val="50000"/>
                          </a:schemeClr>
                        </a:solidFill>
                        <a:latin typeface="Calibri" panose="020F0502020204030204" pitchFamily="34" charset="0"/>
                        <a:cs typeface="Arial" pitchFamily="34" charset="0"/>
                      </a:endParaRPr>
                    </a:p>
                  </a:txBody>
                  <a:tcPr marL="0" marR="0" marT="0" marB="0" anchor="b">
                    <a:solidFill>
                      <a:srgbClr val="000000">
                        <a:alpha val="0"/>
                      </a:srgbClr>
                    </a:solidFill>
                  </a:tcPr>
                </a:tc>
                <a:extLst>
                  <a:ext uri="{0D108BD9-81ED-4DB2-BD59-A6C34878D82A}">
                    <a16:rowId xmlns:a16="http://schemas.microsoft.com/office/drawing/2014/main" val="10004"/>
                  </a:ext>
                </a:extLst>
              </a:tr>
              <a:tr h="463178">
                <a:tc>
                  <a:txBody>
                    <a:bodyPr/>
                    <a:lstStyle/>
                    <a:p>
                      <a:pPr lvl="0" algn="l" fontAlgn="b"/>
                      <a:r>
                        <a:rPr lang="en-US" sz="1600" b="0" u="none" strike="noStrike" cap="all" baseline="0">
                          <a:solidFill>
                            <a:schemeClr val="bg1">
                              <a:lumMod val="50000"/>
                            </a:schemeClr>
                          </a:solidFill>
                          <a:latin typeface="Calibri" panose="020F0502020204030204" pitchFamily="34" charset="0"/>
                          <a:cs typeface="Arial" pitchFamily="34" charset="0"/>
                        </a:rPr>
                        <a:t>  Rate</a:t>
                      </a:r>
                      <a:endParaRPr lang="en-US" sz="1600" b="0" i="0" u="none" strike="noStrike" cap="all" baseline="0">
                        <a:solidFill>
                          <a:schemeClr val="bg1">
                            <a:lumMod val="50000"/>
                          </a:schemeClr>
                        </a:solidFill>
                        <a:latin typeface="Calibri" panose="020F0502020204030204" pitchFamily="34" charset="0"/>
                        <a:cs typeface="Arial" pitchFamily="34" charset="0"/>
                      </a:endParaRPr>
                    </a:p>
                  </a:txBody>
                  <a:tcPr marL="0" marR="0" marT="0" marB="0" anchor="ctr">
                    <a:lnT w="12700" cap="flat" cmpd="sng" algn="ctr">
                      <a:solidFill>
                        <a:schemeClr val="tx1"/>
                      </a:solidFill>
                      <a:prstDash val="solid"/>
                      <a:round/>
                      <a:headEnd type="none" w="med" len="med"/>
                      <a:tailEnd type="none" w="med" len="med"/>
                    </a:lnT>
                    <a:solidFill>
                      <a:srgbClr val="000000">
                        <a:alpha val="0"/>
                      </a:srgbClr>
                    </a:solidFill>
                  </a:tcPr>
                </a:tc>
                <a:tc>
                  <a:txBody>
                    <a:bodyPr/>
                    <a:lstStyle/>
                    <a:p>
                      <a:pPr lvl="0" algn="r" fontAlgn="b"/>
                      <a:r>
                        <a:rPr lang="en-US" sz="1600" b="0" u="none" strike="noStrike">
                          <a:solidFill>
                            <a:schemeClr val="bg1">
                              <a:lumMod val="50000"/>
                            </a:schemeClr>
                          </a:solidFill>
                          <a:latin typeface="Calibri" panose="020F0502020204030204" pitchFamily="34" charset="0"/>
                          <a:cs typeface="Arial" pitchFamily="34" charset="0"/>
                        </a:rPr>
                        <a:t>11%</a:t>
                      </a:r>
                      <a:endParaRPr lang="en-US" sz="1600" b="0" i="0" u="none" strike="noStrike">
                        <a:solidFill>
                          <a:schemeClr val="bg1">
                            <a:lumMod val="50000"/>
                          </a:schemeClr>
                        </a:solidFill>
                        <a:latin typeface="Calibri" panose="020F0502020204030204" pitchFamily="34" charset="0"/>
                        <a:cs typeface="Arial" pitchFamily="34" charset="0"/>
                      </a:endParaRPr>
                    </a:p>
                  </a:txBody>
                  <a:tcPr marL="0" marR="0" marT="0" marB="0" anchor="ctr">
                    <a:lnT w="12700" cap="flat" cmpd="sng" algn="ctr">
                      <a:solidFill>
                        <a:schemeClr val="tx1"/>
                      </a:solidFill>
                      <a:prstDash val="solid"/>
                      <a:round/>
                      <a:headEnd type="none" w="med" len="med"/>
                      <a:tailEnd type="none" w="med" len="med"/>
                    </a:lnT>
                    <a:solidFill>
                      <a:srgbClr val="000000">
                        <a:alpha val="0"/>
                      </a:srgbClr>
                    </a:solidFill>
                  </a:tcPr>
                </a:tc>
                <a:tc>
                  <a:txBody>
                    <a:bodyPr/>
                    <a:lstStyle/>
                    <a:p>
                      <a:pPr lvl="0" algn="r" fontAlgn="b"/>
                      <a:r>
                        <a:rPr lang="en-US" sz="1600" b="0" u="none" strike="noStrike">
                          <a:solidFill>
                            <a:schemeClr val="bg1">
                              <a:lumMod val="50000"/>
                            </a:schemeClr>
                          </a:solidFill>
                          <a:latin typeface="Calibri" panose="020F0502020204030204" pitchFamily="34" charset="0"/>
                          <a:cs typeface="Arial" pitchFamily="34" charset="0"/>
                        </a:rPr>
                        <a:t>11%</a:t>
                      </a:r>
                      <a:endParaRPr lang="en-US" sz="1600" b="0" i="0" u="none" strike="noStrike">
                        <a:solidFill>
                          <a:schemeClr val="bg1">
                            <a:lumMod val="50000"/>
                          </a:schemeClr>
                        </a:solidFill>
                        <a:latin typeface="Calibri" panose="020F0502020204030204" pitchFamily="34" charset="0"/>
                        <a:cs typeface="Arial" pitchFamily="34" charset="0"/>
                      </a:endParaRPr>
                    </a:p>
                  </a:txBody>
                  <a:tcPr marL="0" marR="0" marT="0" marB="0" anchor="ctr">
                    <a:lnT w="12700" cap="flat" cmpd="sng" algn="ctr">
                      <a:solidFill>
                        <a:schemeClr val="tx1"/>
                      </a:solidFill>
                      <a:prstDash val="solid"/>
                      <a:round/>
                      <a:headEnd type="none" w="med" len="med"/>
                      <a:tailEnd type="none" w="med" len="med"/>
                    </a:lnT>
                    <a:solidFill>
                      <a:srgbClr val="000000">
                        <a:alpha val="0"/>
                      </a:srgbClr>
                    </a:solidFill>
                  </a:tcPr>
                </a:tc>
                <a:tc>
                  <a:txBody>
                    <a:bodyPr/>
                    <a:lstStyle/>
                    <a:p>
                      <a:pPr lvl="0" algn="ctr" fontAlgn="b"/>
                      <a:endParaRPr lang="en-US" sz="1400" b="0" i="0" u="none" strike="noStrike">
                        <a:solidFill>
                          <a:schemeClr val="bg1">
                            <a:lumMod val="50000"/>
                          </a:schemeClr>
                        </a:solidFill>
                        <a:latin typeface="Calibri" panose="020F0502020204030204" pitchFamily="34" charset="0"/>
                        <a:cs typeface="Arial" pitchFamily="34" charset="0"/>
                      </a:endParaRPr>
                    </a:p>
                  </a:txBody>
                  <a:tcPr marL="0" marR="0" marT="0" marB="0" anchor="b">
                    <a:solidFill>
                      <a:srgbClr val="000000">
                        <a:alpha val="0"/>
                      </a:srgbClr>
                    </a:solidFill>
                  </a:tcPr>
                </a:tc>
                <a:extLst>
                  <a:ext uri="{0D108BD9-81ED-4DB2-BD59-A6C34878D82A}">
                    <a16:rowId xmlns:a16="http://schemas.microsoft.com/office/drawing/2014/main" val="10005"/>
                  </a:ext>
                </a:extLst>
              </a:tr>
              <a:tr h="463178">
                <a:tc>
                  <a:txBody>
                    <a:bodyPr/>
                    <a:lstStyle/>
                    <a:p>
                      <a:pPr lvl="0" algn="l" fontAlgn="b"/>
                      <a:r>
                        <a:rPr lang="en-US" sz="1600" b="0" u="none" strike="noStrike" cap="all" baseline="0">
                          <a:solidFill>
                            <a:schemeClr val="bg1">
                              <a:lumMod val="50000"/>
                            </a:schemeClr>
                          </a:solidFill>
                          <a:latin typeface="Calibri" panose="020F0502020204030204" pitchFamily="34" charset="0"/>
                          <a:cs typeface="Arial" pitchFamily="34" charset="0"/>
                        </a:rPr>
                        <a:t>  Term</a:t>
                      </a:r>
                      <a:endParaRPr lang="en-US" sz="1600" b="0" i="0" u="none" strike="noStrike" cap="all" baseline="0">
                        <a:solidFill>
                          <a:schemeClr val="bg1">
                            <a:lumMod val="50000"/>
                          </a:schemeClr>
                        </a:solidFill>
                        <a:latin typeface="Calibri" panose="020F0502020204030204" pitchFamily="34" charset="0"/>
                        <a:cs typeface="Arial" pitchFamily="34" charset="0"/>
                      </a:endParaRPr>
                    </a:p>
                  </a:txBody>
                  <a:tcPr marL="0" marR="0" marT="0" marB="0" anchor="ctr">
                    <a:solidFill>
                      <a:srgbClr val="000000">
                        <a:alpha val="0"/>
                      </a:srgbClr>
                    </a:solidFill>
                  </a:tcPr>
                </a:tc>
                <a:tc>
                  <a:txBody>
                    <a:bodyPr/>
                    <a:lstStyle/>
                    <a:p>
                      <a:pPr lvl="0" algn="r" fontAlgn="b"/>
                      <a:r>
                        <a:rPr lang="en-US" sz="1600" b="0" u="none" strike="noStrike">
                          <a:solidFill>
                            <a:schemeClr val="bg1">
                              <a:lumMod val="50000"/>
                            </a:schemeClr>
                          </a:solidFill>
                          <a:latin typeface="Calibri" panose="020F0502020204030204" pitchFamily="34" charset="0"/>
                          <a:cs typeface="Arial" pitchFamily="34" charset="0"/>
                        </a:rPr>
                        <a:t>20 yrs</a:t>
                      </a:r>
                      <a:endParaRPr lang="en-US" sz="1600" b="0" i="0" u="none" strike="noStrike">
                        <a:solidFill>
                          <a:schemeClr val="bg1">
                            <a:lumMod val="50000"/>
                          </a:schemeClr>
                        </a:solidFill>
                        <a:latin typeface="Calibri" panose="020F0502020204030204" pitchFamily="34" charset="0"/>
                        <a:cs typeface="Arial" pitchFamily="34" charset="0"/>
                      </a:endParaRPr>
                    </a:p>
                  </a:txBody>
                  <a:tcPr marL="0" marR="0" marT="0" marB="0" anchor="ctr">
                    <a:solidFill>
                      <a:srgbClr val="000000">
                        <a:alpha val="0"/>
                      </a:srgbClr>
                    </a:solidFill>
                  </a:tcPr>
                </a:tc>
                <a:tc>
                  <a:txBody>
                    <a:bodyPr/>
                    <a:lstStyle/>
                    <a:p>
                      <a:pPr lvl="0" algn="r" fontAlgn="b"/>
                      <a:r>
                        <a:rPr lang="en-US" sz="1600" b="0" u="none" strike="noStrike">
                          <a:solidFill>
                            <a:schemeClr val="bg1">
                              <a:lumMod val="50000"/>
                            </a:schemeClr>
                          </a:solidFill>
                          <a:latin typeface="Calibri" panose="020F0502020204030204" pitchFamily="34" charset="0"/>
                          <a:cs typeface="Arial" pitchFamily="34" charset="0"/>
                        </a:rPr>
                        <a:t>20 yrs</a:t>
                      </a:r>
                      <a:endParaRPr lang="en-US" sz="1600" b="0" i="0" u="none" strike="noStrike">
                        <a:solidFill>
                          <a:schemeClr val="bg1">
                            <a:lumMod val="50000"/>
                          </a:schemeClr>
                        </a:solidFill>
                        <a:latin typeface="Calibri" panose="020F0502020204030204" pitchFamily="34" charset="0"/>
                        <a:cs typeface="Arial" pitchFamily="34" charset="0"/>
                      </a:endParaRPr>
                    </a:p>
                  </a:txBody>
                  <a:tcPr marL="0" marR="0" marT="0" marB="0" anchor="ctr">
                    <a:solidFill>
                      <a:srgbClr val="000000">
                        <a:alpha val="0"/>
                      </a:srgbClr>
                    </a:solidFill>
                  </a:tcPr>
                </a:tc>
                <a:tc>
                  <a:txBody>
                    <a:bodyPr/>
                    <a:lstStyle/>
                    <a:p>
                      <a:pPr lvl="0" algn="ctr" fontAlgn="b"/>
                      <a:endParaRPr lang="en-US" sz="1400" b="0" i="0" u="none" strike="noStrike">
                        <a:solidFill>
                          <a:schemeClr val="bg1">
                            <a:lumMod val="50000"/>
                          </a:schemeClr>
                        </a:solidFill>
                        <a:latin typeface="Calibri" panose="020F0502020204030204" pitchFamily="34" charset="0"/>
                        <a:cs typeface="Arial" pitchFamily="34" charset="0"/>
                      </a:endParaRPr>
                    </a:p>
                  </a:txBody>
                  <a:tcPr marL="0" marR="0" marT="0" marB="0" anchor="b">
                    <a:solidFill>
                      <a:srgbClr val="000000">
                        <a:alpha val="0"/>
                      </a:srgbClr>
                    </a:solidFill>
                  </a:tcPr>
                </a:tc>
                <a:extLst>
                  <a:ext uri="{0D108BD9-81ED-4DB2-BD59-A6C34878D82A}">
                    <a16:rowId xmlns:a16="http://schemas.microsoft.com/office/drawing/2014/main" val="10006"/>
                  </a:ext>
                </a:extLst>
              </a:tr>
              <a:tr h="463178">
                <a:tc>
                  <a:txBody>
                    <a:bodyPr/>
                    <a:lstStyle/>
                    <a:p>
                      <a:pPr lvl="0" algn="l" fontAlgn="b"/>
                      <a:r>
                        <a:rPr lang="en-US" sz="1600" b="0" u="none" strike="noStrike" cap="all" baseline="0">
                          <a:solidFill>
                            <a:schemeClr val="bg1">
                              <a:lumMod val="50000"/>
                            </a:schemeClr>
                          </a:solidFill>
                          <a:latin typeface="Calibri" panose="020F0502020204030204" pitchFamily="34" charset="0"/>
                          <a:cs typeface="Arial" pitchFamily="34" charset="0"/>
                        </a:rPr>
                        <a:t>  Monthly Payment</a:t>
                      </a:r>
                      <a:endParaRPr lang="en-US" sz="1600" b="0" i="0" u="none" strike="noStrike" cap="all" baseline="0">
                        <a:solidFill>
                          <a:schemeClr val="bg1">
                            <a:lumMod val="50000"/>
                          </a:schemeClr>
                        </a:solidFill>
                        <a:latin typeface="Calibri" panose="020F0502020204030204" pitchFamily="34" charset="0"/>
                        <a:cs typeface="Arial" pitchFamily="34" charset="0"/>
                      </a:endParaRPr>
                    </a:p>
                  </a:txBody>
                  <a:tcPr marL="0" marR="0" marT="0" marB="0" anchor="ctr">
                    <a:solidFill>
                      <a:srgbClr val="000000">
                        <a:alpha val="0"/>
                      </a:srgbClr>
                    </a:solidFill>
                  </a:tcPr>
                </a:tc>
                <a:tc>
                  <a:txBody>
                    <a:bodyPr/>
                    <a:lstStyle/>
                    <a:p>
                      <a:pPr lvl="0" algn="r" fontAlgn="b"/>
                      <a:r>
                        <a:rPr lang="en-US" sz="1600" b="0" u="none" strike="noStrike">
                          <a:solidFill>
                            <a:schemeClr val="bg1">
                              <a:lumMod val="50000"/>
                            </a:schemeClr>
                          </a:solidFill>
                          <a:latin typeface="Calibri" panose="020F0502020204030204" pitchFamily="34" charset="0"/>
                          <a:cs typeface="Arial" pitchFamily="34" charset="0"/>
                        </a:rPr>
                        <a:t>$413 </a:t>
                      </a:r>
                      <a:endParaRPr lang="en-US" sz="1600" b="0" i="0" u="none" strike="noStrike">
                        <a:solidFill>
                          <a:schemeClr val="bg1">
                            <a:lumMod val="50000"/>
                          </a:schemeClr>
                        </a:solidFill>
                        <a:latin typeface="Calibri" panose="020F0502020204030204" pitchFamily="34" charset="0"/>
                        <a:cs typeface="Arial" pitchFamily="34" charset="0"/>
                      </a:endParaRPr>
                    </a:p>
                  </a:txBody>
                  <a:tcPr marL="0" marR="0" marT="0" marB="0" anchor="ctr">
                    <a:solidFill>
                      <a:srgbClr val="000000">
                        <a:alpha val="0"/>
                      </a:srgbClr>
                    </a:solidFill>
                  </a:tcPr>
                </a:tc>
                <a:tc>
                  <a:txBody>
                    <a:bodyPr/>
                    <a:lstStyle/>
                    <a:p>
                      <a:pPr lvl="0" algn="r" fontAlgn="b"/>
                      <a:r>
                        <a:rPr lang="en-US" sz="1600" b="0" u="none" strike="noStrike">
                          <a:solidFill>
                            <a:schemeClr val="bg1">
                              <a:lumMod val="50000"/>
                            </a:schemeClr>
                          </a:solidFill>
                          <a:latin typeface="Calibri" panose="020F0502020204030204" pitchFamily="34" charset="0"/>
                          <a:cs typeface="Arial" pitchFamily="34" charset="0"/>
                        </a:rPr>
                        <a:t>$425 </a:t>
                      </a:r>
                      <a:endParaRPr lang="en-US" sz="1600" b="0" i="0" u="none" strike="noStrike">
                        <a:solidFill>
                          <a:schemeClr val="bg1">
                            <a:lumMod val="50000"/>
                          </a:schemeClr>
                        </a:solidFill>
                        <a:latin typeface="Calibri" panose="020F0502020204030204" pitchFamily="34" charset="0"/>
                        <a:cs typeface="Arial" pitchFamily="34" charset="0"/>
                      </a:endParaRPr>
                    </a:p>
                  </a:txBody>
                  <a:tcPr marL="0" marR="0" marT="0" marB="0" anchor="ctr">
                    <a:solidFill>
                      <a:srgbClr val="000000">
                        <a:alpha val="0"/>
                      </a:srgbClr>
                    </a:solidFill>
                  </a:tcPr>
                </a:tc>
                <a:tc>
                  <a:txBody>
                    <a:bodyPr/>
                    <a:lstStyle/>
                    <a:p>
                      <a:pPr lvl="0" algn="ctr" fontAlgn="b"/>
                      <a:endParaRPr lang="en-US" sz="1400" b="0" i="0" u="none" strike="noStrike">
                        <a:solidFill>
                          <a:schemeClr val="bg1">
                            <a:lumMod val="50000"/>
                          </a:schemeClr>
                        </a:solidFill>
                        <a:latin typeface="Calibri" panose="020F0502020204030204" pitchFamily="34" charset="0"/>
                        <a:cs typeface="Arial" pitchFamily="34" charset="0"/>
                      </a:endParaRPr>
                    </a:p>
                  </a:txBody>
                  <a:tcPr marL="0" marR="0" marT="0" marB="0" anchor="b">
                    <a:solidFill>
                      <a:srgbClr val="000000">
                        <a:alpha val="0"/>
                      </a:srgbClr>
                    </a:solidFill>
                  </a:tcPr>
                </a:tc>
                <a:extLst>
                  <a:ext uri="{0D108BD9-81ED-4DB2-BD59-A6C34878D82A}">
                    <a16:rowId xmlns:a16="http://schemas.microsoft.com/office/drawing/2014/main" val="10007"/>
                  </a:ext>
                </a:extLst>
              </a:tr>
              <a:tr h="530612">
                <a:tc>
                  <a:txBody>
                    <a:bodyPr/>
                    <a:lstStyle/>
                    <a:p>
                      <a:pPr lvl="0" algn="l" fontAlgn="b"/>
                      <a:r>
                        <a:rPr lang="en-US" sz="1600" b="0" u="none" strike="noStrike" cap="all" baseline="0">
                          <a:solidFill>
                            <a:schemeClr val="bg1">
                              <a:lumMod val="50000"/>
                            </a:schemeClr>
                          </a:solidFill>
                          <a:latin typeface="Calibri" panose="020F0502020204030204" pitchFamily="34" charset="0"/>
                          <a:cs typeface="Arial" pitchFamily="34" charset="0"/>
                        </a:rPr>
                        <a:t>  Energy Savings</a:t>
                      </a:r>
                      <a:endParaRPr lang="en-US" sz="1600" b="0" i="0" u="none" strike="noStrike" cap="all" baseline="0">
                        <a:solidFill>
                          <a:schemeClr val="bg1">
                            <a:lumMod val="50000"/>
                          </a:schemeClr>
                        </a:solidFill>
                        <a:latin typeface="Calibri" panose="020F0502020204030204" pitchFamily="34" charset="0"/>
                        <a:cs typeface="Arial" pitchFamily="34" charset="0"/>
                      </a:endParaRPr>
                    </a:p>
                  </a:txBody>
                  <a:tcPr marL="0" marR="0" marT="0" marB="0" anchor="ctr">
                    <a:solidFill>
                      <a:srgbClr val="000000">
                        <a:alpha val="0"/>
                      </a:srgbClr>
                    </a:solidFill>
                  </a:tcPr>
                </a:tc>
                <a:tc>
                  <a:txBody>
                    <a:bodyPr/>
                    <a:lstStyle/>
                    <a:p>
                      <a:pPr lvl="0" algn="r" fontAlgn="b"/>
                      <a:r>
                        <a:rPr lang="en-US" sz="1600" b="0" u="none" strike="noStrike">
                          <a:solidFill>
                            <a:schemeClr val="bg1">
                              <a:lumMod val="50000"/>
                            </a:schemeClr>
                          </a:solidFill>
                          <a:latin typeface="Calibri" panose="020F0502020204030204" pitchFamily="34" charset="0"/>
                          <a:cs typeface="Arial" pitchFamily="34" charset="0"/>
                        </a:rPr>
                        <a:t> </a:t>
                      </a:r>
                      <a:endParaRPr lang="en-US" sz="1600" b="0" i="0" u="none" strike="noStrike">
                        <a:solidFill>
                          <a:schemeClr val="bg1">
                            <a:lumMod val="50000"/>
                          </a:schemeClr>
                        </a:solidFill>
                        <a:latin typeface="Calibri" panose="020F0502020204030204" pitchFamily="34" charset="0"/>
                        <a:cs typeface="Arial" pitchFamily="34" charset="0"/>
                      </a:endParaRPr>
                    </a:p>
                  </a:txBody>
                  <a:tcPr marL="0" marR="0" marT="0" marB="0" anchor="ctr">
                    <a:solidFill>
                      <a:srgbClr val="000000">
                        <a:alpha val="0"/>
                      </a:srgbClr>
                    </a:solidFill>
                  </a:tcPr>
                </a:tc>
                <a:tc>
                  <a:txBody>
                    <a:bodyPr/>
                    <a:lstStyle/>
                    <a:p>
                      <a:pPr lvl="0" algn="r" fontAlgn="b"/>
                      <a:r>
                        <a:rPr lang="en-US" sz="1600" b="0" u="none" strike="noStrike">
                          <a:solidFill>
                            <a:schemeClr val="bg1">
                              <a:lumMod val="50000"/>
                            </a:schemeClr>
                          </a:solidFill>
                          <a:latin typeface="Calibri" panose="020F0502020204030204" pitchFamily="34" charset="0"/>
                          <a:cs typeface="Arial" pitchFamily="34" charset="0"/>
                        </a:rPr>
                        <a:t>                  (20)</a:t>
                      </a:r>
                      <a:endParaRPr lang="en-US" sz="1600" b="0" i="0" u="none" strike="noStrike">
                        <a:solidFill>
                          <a:schemeClr val="bg1">
                            <a:lumMod val="50000"/>
                          </a:schemeClr>
                        </a:solidFill>
                        <a:latin typeface="Calibri" panose="020F0502020204030204" pitchFamily="34" charset="0"/>
                        <a:cs typeface="Arial" pitchFamily="34" charset="0"/>
                      </a:endParaRPr>
                    </a:p>
                  </a:txBody>
                  <a:tcPr marL="0" marR="0" marT="0" marB="0" anchor="ctr">
                    <a:solidFill>
                      <a:srgbClr val="000000">
                        <a:alpha val="0"/>
                      </a:srgbClr>
                    </a:solidFill>
                  </a:tcPr>
                </a:tc>
                <a:tc>
                  <a:txBody>
                    <a:bodyPr/>
                    <a:lstStyle/>
                    <a:p>
                      <a:pPr lvl="0" algn="ctr" fontAlgn="b"/>
                      <a:endParaRPr lang="en-US" sz="1400" b="0" i="0" u="none" strike="noStrike">
                        <a:solidFill>
                          <a:schemeClr val="bg1">
                            <a:lumMod val="50000"/>
                          </a:schemeClr>
                        </a:solidFill>
                        <a:latin typeface="Calibri" panose="020F0502020204030204" pitchFamily="34" charset="0"/>
                        <a:cs typeface="Arial" pitchFamily="34" charset="0"/>
                      </a:endParaRPr>
                    </a:p>
                  </a:txBody>
                  <a:tcPr marL="0" marR="0" marT="0" marB="0" anchor="b">
                    <a:solidFill>
                      <a:srgbClr val="000000">
                        <a:alpha val="0"/>
                      </a:srgbClr>
                    </a:solidFill>
                  </a:tcPr>
                </a:tc>
                <a:extLst>
                  <a:ext uri="{0D108BD9-81ED-4DB2-BD59-A6C34878D82A}">
                    <a16:rowId xmlns:a16="http://schemas.microsoft.com/office/drawing/2014/main" val="10008"/>
                  </a:ext>
                </a:extLst>
              </a:tr>
              <a:tr h="463178">
                <a:tc>
                  <a:txBody>
                    <a:bodyPr/>
                    <a:lstStyle/>
                    <a:p>
                      <a:pPr lvl="0" algn="l" fontAlgn="b"/>
                      <a:r>
                        <a:rPr lang="en-US" sz="1600" b="0" u="none" strike="noStrike" cap="all" baseline="0">
                          <a:solidFill>
                            <a:schemeClr val="bg1">
                              <a:lumMod val="50000"/>
                            </a:schemeClr>
                          </a:solidFill>
                          <a:latin typeface="Calibri" panose="020F0502020204030204" pitchFamily="34" charset="0"/>
                          <a:cs typeface="Arial" pitchFamily="34" charset="0"/>
                        </a:rPr>
                        <a:t>  Net Mthly Payment</a:t>
                      </a:r>
                      <a:endParaRPr lang="en-US" sz="1600" b="0" i="0" u="none" strike="noStrike" cap="all" baseline="0">
                        <a:solidFill>
                          <a:schemeClr val="bg1">
                            <a:lumMod val="50000"/>
                          </a:schemeClr>
                        </a:solidFill>
                        <a:latin typeface="Calibri" panose="020F0502020204030204"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solidFill>
                      <a:srgbClr val="000000">
                        <a:alpha val="0"/>
                      </a:srgbClr>
                    </a:solidFill>
                  </a:tcPr>
                </a:tc>
                <a:tc>
                  <a:txBody>
                    <a:bodyPr/>
                    <a:lstStyle/>
                    <a:p>
                      <a:pPr lvl="0" algn="r" fontAlgn="b"/>
                      <a:r>
                        <a:rPr lang="en-US" sz="1600" b="0" u="none" strike="noStrike">
                          <a:solidFill>
                            <a:schemeClr val="bg1">
                              <a:lumMod val="50000"/>
                            </a:schemeClr>
                          </a:solidFill>
                          <a:latin typeface="Calibri" panose="020F0502020204030204" pitchFamily="34" charset="0"/>
                          <a:cs typeface="Arial" pitchFamily="34" charset="0"/>
                        </a:rPr>
                        <a:t>$413 </a:t>
                      </a:r>
                      <a:endParaRPr lang="en-US" sz="1600" b="0" i="0" u="none" strike="noStrike">
                        <a:solidFill>
                          <a:schemeClr val="bg1">
                            <a:lumMod val="50000"/>
                          </a:schemeClr>
                        </a:solidFill>
                        <a:latin typeface="Calibri" panose="020F0502020204030204"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solidFill>
                      <a:srgbClr val="000000">
                        <a:alpha val="0"/>
                      </a:srgbClr>
                    </a:solidFill>
                  </a:tcPr>
                </a:tc>
                <a:tc>
                  <a:txBody>
                    <a:bodyPr/>
                    <a:lstStyle/>
                    <a:p>
                      <a:pPr lvl="0" algn="r" fontAlgn="b"/>
                      <a:r>
                        <a:rPr lang="en-US" sz="1600" b="0" u="none" strike="noStrike">
                          <a:solidFill>
                            <a:schemeClr val="bg1">
                              <a:lumMod val="50000"/>
                            </a:schemeClr>
                          </a:solidFill>
                          <a:latin typeface="Calibri" panose="020F0502020204030204" pitchFamily="34" charset="0"/>
                          <a:cs typeface="Arial" pitchFamily="34" charset="0"/>
                        </a:rPr>
                        <a:t>$405 </a:t>
                      </a:r>
                      <a:endParaRPr lang="en-US" sz="1600" b="0" i="0" u="none" strike="noStrike">
                        <a:solidFill>
                          <a:schemeClr val="bg1">
                            <a:lumMod val="50000"/>
                          </a:schemeClr>
                        </a:solidFill>
                        <a:latin typeface="Calibri" panose="020F0502020204030204" pitchFamily="34" charset="0"/>
                        <a:cs typeface="Arial" pitchFamily="34" charset="0"/>
                      </a:endParaRPr>
                    </a:p>
                  </a:txBody>
                  <a:tcPr marL="0" marR="0" marT="0" marB="0" anchor="ctr">
                    <a:lnB w="12700" cap="flat" cmpd="sng" algn="ctr">
                      <a:solidFill>
                        <a:schemeClr val="tx1"/>
                      </a:solidFill>
                      <a:prstDash val="solid"/>
                      <a:round/>
                      <a:headEnd type="none" w="med" len="med"/>
                      <a:tailEnd type="none" w="med" len="med"/>
                    </a:lnB>
                    <a:solidFill>
                      <a:srgbClr val="000000">
                        <a:alpha val="0"/>
                      </a:srgbClr>
                    </a:solidFill>
                  </a:tcPr>
                </a:tc>
                <a:tc>
                  <a:txBody>
                    <a:bodyPr/>
                    <a:lstStyle/>
                    <a:p>
                      <a:pPr lvl="0" algn="ctr" fontAlgn="b"/>
                      <a:r>
                        <a:rPr lang="en-US" sz="1400" b="0" u="none" strike="noStrike">
                          <a:solidFill>
                            <a:schemeClr val="bg1">
                              <a:lumMod val="50000"/>
                            </a:schemeClr>
                          </a:solidFill>
                          <a:latin typeface="Calibri" panose="020F0502020204030204" pitchFamily="34" charset="0"/>
                          <a:cs typeface="Arial" pitchFamily="34" charset="0"/>
                        </a:rPr>
                        <a:t>-2%</a:t>
                      </a:r>
                      <a:endParaRPr lang="en-US" sz="1400" b="0" i="0" u="none" strike="noStrike">
                        <a:solidFill>
                          <a:schemeClr val="bg1">
                            <a:lumMod val="50000"/>
                          </a:schemeClr>
                        </a:solidFill>
                        <a:latin typeface="Calibri" panose="020F0502020204030204" pitchFamily="34" charset="0"/>
                        <a:cs typeface="Arial" pitchFamily="34" charset="0"/>
                      </a:endParaRPr>
                    </a:p>
                  </a:txBody>
                  <a:tcPr marL="0" marR="0" marT="0" marB="0" anchor="b">
                    <a:solidFill>
                      <a:srgbClr val="000000">
                        <a:alpha val="0"/>
                      </a:srgbClr>
                    </a:solidFill>
                  </a:tcPr>
                </a:tc>
                <a:extLst>
                  <a:ext uri="{0D108BD9-81ED-4DB2-BD59-A6C34878D82A}">
                    <a16:rowId xmlns:a16="http://schemas.microsoft.com/office/drawing/2014/main" val="10009"/>
                  </a:ext>
                </a:extLst>
              </a:tr>
              <a:tr h="463178">
                <a:tc>
                  <a:txBody>
                    <a:bodyPr/>
                    <a:lstStyle/>
                    <a:p>
                      <a:pPr lvl="0" algn="l" fontAlgn="b"/>
                      <a:r>
                        <a:rPr lang="en-US" sz="1600" b="0" u="none" strike="noStrike" cap="all" baseline="0">
                          <a:solidFill>
                            <a:schemeClr val="bg1">
                              <a:lumMod val="50000"/>
                            </a:schemeClr>
                          </a:solidFill>
                          <a:latin typeface="Calibri" panose="020F0502020204030204" pitchFamily="34" charset="0"/>
                          <a:cs typeface="Arial" pitchFamily="34" charset="0"/>
                        </a:rPr>
                        <a:t>  Bank Income (Yr 1)</a:t>
                      </a:r>
                      <a:endParaRPr lang="en-US" sz="1600" b="0" i="0" u="none" strike="noStrike" cap="all" baseline="0">
                        <a:solidFill>
                          <a:schemeClr val="bg1">
                            <a:lumMod val="50000"/>
                          </a:schemeClr>
                        </a:solidFill>
                        <a:latin typeface="Calibri" panose="020F0502020204030204" pitchFamily="34" charset="0"/>
                        <a:cs typeface="Arial"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alpha val="0"/>
                      </a:srgbClr>
                    </a:solidFill>
                  </a:tcPr>
                </a:tc>
                <a:tc>
                  <a:txBody>
                    <a:bodyPr/>
                    <a:lstStyle/>
                    <a:p>
                      <a:pPr lvl="0" algn="r" fontAlgn="b"/>
                      <a:r>
                        <a:rPr lang="en-US" sz="1600" b="0" u="none" strike="noStrike">
                          <a:solidFill>
                            <a:schemeClr val="bg1">
                              <a:lumMod val="50000"/>
                            </a:schemeClr>
                          </a:solidFill>
                          <a:latin typeface="Calibri" panose="020F0502020204030204" pitchFamily="34" charset="0"/>
                          <a:cs typeface="Arial" pitchFamily="34" charset="0"/>
                        </a:rPr>
                        <a:t>                4,371 </a:t>
                      </a:r>
                      <a:endParaRPr lang="en-US" sz="1600" b="0" i="0" u="none" strike="noStrike">
                        <a:solidFill>
                          <a:schemeClr val="bg1">
                            <a:lumMod val="50000"/>
                          </a:schemeClr>
                        </a:solidFill>
                        <a:latin typeface="Calibri" panose="020F0502020204030204" pitchFamily="34" charset="0"/>
                        <a:cs typeface="Arial"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alpha val="0"/>
                      </a:srgbClr>
                    </a:solidFill>
                  </a:tcPr>
                </a:tc>
                <a:tc>
                  <a:txBody>
                    <a:bodyPr/>
                    <a:lstStyle/>
                    <a:p>
                      <a:pPr lvl="0" algn="r" fontAlgn="b"/>
                      <a:r>
                        <a:rPr lang="en-US" sz="1600" b="0" u="none" strike="noStrike">
                          <a:solidFill>
                            <a:schemeClr val="bg1">
                              <a:lumMod val="50000"/>
                            </a:schemeClr>
                          </a:solidFill>
                          <a:latin typeface="Calibri" panose="020F0502020204030204" pitchFamily="34" charset="0"/>
                          <a:cs typeface="Arial" pitchFamily="34" charset="0"/>
                        </a:rPr>
                        <a:t>              4,502 </a:t>
                      </a:r>
                      <a:endParaRPr lang="en-US" sz="1600" b="0" i="0" u="none" strike="noStrike">
                        <a:solidFill>
                          <a:schemeClr val="bg1">
                            <a:lumMod val="50000"/>
                          </a:schemeClr>
                        </a:solidFill>
                        <a:latin typeface="Calibri" panose="020F0502020204030204" pitchFamily="34" charset="0"/>
                        <a:cs typeface="Arial" pitchFamily="34"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alpha val="0"/>
                      </a:srgbClr>
                    </a:solidFill>
                  </a:tcPr>
                </a:tc>
                <a:tc>
                  <a:txBody>
                    <a:bodyPr/>
                    <a:lstStyle/>
                    <a:p>
                      <a:pPr lvl="0" algn="ctr" fontAlgn="b"/>
                      <a:r>
                        <a:rPr lang="en-US" sz="1400" b="0" u="none" strike="noStrike">
                          <a:solidFill>
                            <a:schemeClr val="bg1">
                              <a:lumMod val="50000"/>
                            </a:schemeClr>
                          </a:solidFill>
                          <a:latin typeface="Calibri" panose="020F0502020204030204" pitchFamily="34" charset="0"/>
                          <a:cs typeface="Arial" pitchFamily="34" charset="0"/>
                        </a:rPr>
                        <a:t>3%</a:t>
                      </a:r>
                      <a:endParaRPr lang="en-US" sz="1400" b="0" i="0" u="none" strike="noStrike">
                        <a:solidFill>
                          <a:schemeClr val="bg1">
                            <a:lumMod val="50000"/>
                          </a:schemeClr>
                        </a:solidFill>
                        <a:latin typeface="Calibri" panose="020F0502020204030204" pitchFamily="34" charset="0"/>
                        <a:cs typeface="Arial" pitchFamily="34" charset="0"/>
                      </a:endParaRPr>
                    </a:p>
                  </a:txBody>
                  <a:tcPr marL="0" marR="0" marT="0" marB="0" anchor="b">
                    <a:solidFill>
                      <a:srgbClr val="000000">
                        <a:alpha val="0"/>
                      </a:srgbClr>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924981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8CDF34-B448-434E-88C3-4F383C6037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933" y="1188960"/>
            <a:ext cx="7135295" cy="5452039"/>
          </a:xfrm>
          <a:prstGeom prst="rect">
            <a:avLst/>
          </a:prstGeom>
        </p:spPr>
      </p:pic>
      <p:sp>
        <p:nvSpPr>
          <p:cNvPr id="4" name="Title 1">
            <a:extLst>
              <a:ext uri="{FF2B5EF4-FFF2-40B4-BE49-F238E27FC236}">
                <a16:creationId xmlns:a16="http://schemas.microsoft.com/office/drawing/2014/main" id="{AD079A41-477C-4FBA-9E4A-BB857E07C7E3}"/>
              </a:ext>
            </a:extLst>
          </p:cNvPr>
          <p:cNvSpPr txBox="1">
            <a:spLocks/>
          </p:cNvSpPr>
          <p:nvPr/>
        </p:nvSpPr>
        <p:spPr bwMode="auto">
          <a:xfrm>
            <a:off x="873760" y="217001"/>
            <a:ext cx="10241279" cy="1124119"/>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0" indent="0" algn="l" rtl="0" eaLnBrk="1" fontAlgn="base" hangingPunct="1">
              <a:lnSpc>
                <a:spcPct val="100000"/>
              </a:lnSpc>
              <a:spcBef>
                <a:spcPts val="0"/>
              </a:spcBef>
              <a:spcAft>
                <a:spcPct val="0"/>
              </a:spcAft>
              <a:buFont typeface="Arial"/>
              <a:buNone/>
              <a:defRPr sz="2200" b="0" i="0" cap="none" baseline="0">
                <a:solidFill>
                  <a:srgbClr val="021F43"/>
                </a:solidFill>
                <a:latin typeface="+mn-lt"/>
                <a:ea typeface="+mj-ea"/>
                <a:cs typeface="Andes ExtraLight"/>
              </a:defRPr>
            </a:lvl1pPr>
            <a:lvl2pPr algn="ctr" rtl="0" eaLnBrk="1" fontAlgn="base" hangingPunct="1">
              <a:spcBef>
                <a:spcPct val="0"/>
              </a:spcBef>
              <a:spcAft>
                <a:spcPct val="0"/>
              </a:spcAft>
              <a:defRPr sz="2600" b="1">
                <a:solidFill>
                  <a:srgbClr val="014C6D"/>
                </a:solidFill>
                <a:latin typeface="Trebuchet MS" pitchFamily="34" charset="0"/>
              </a:defRPr>
            </a:lvl2pPr>
            <a:lvl3pPr algn="ctr" rtl="0" eaLnBrk="1" fontAlgn="base" hangingPunct="1">
              <a:spcBef>
                <a:spcPct val="0"/>
              </a:spcBef>
              <a:spcAft>
                <a:spcPct val="0"/>
              </a:spcAft>
              <a:defRPr sz="2600" b="1">
                <a:solidFill>
                  <a:srgbClr val="014C6D"/>
                </a:solidFill>
                <a:latin typeface="Trebuchet MS" pitchFamily="34" charset="0"/>
              </a:defRPr>
            </a:lvl3pPr>
            <a:lvl4pPr algn="ctr" rtl="0" eaLnBrk="1" fontAlgn="base" hangingPunct="1">
              <a:spcBef>
                <a:spcPct val="0"/>
              </a:spcBef>
              <a:spcAft>
                <a:spcPct val="0"/>
              </a:spcAft>
              <a:defRPr sz="2600" b="1">
                <a:solidFill>
                  <a:srgbClr val="014C6D"/>
                </a:solidFill>
                <a:latin typeface="Trebuchet MS" pitchFamily="34" charset="0"/>
              </a:defRPr>
            </a:lvl4pPr>
            <a:lvl5pPr algn="ctr" rtl="0" eaLnBrk="1" fontAlgn="base" hangingPunct="1">
              <a:spcBef>
                <a:spcPct val="0"/>
              </a:spcBef>
              <a:spcAft>
                <a:spcPct val="0"/>
              </a:spcAft>
              <a:defRPr sz="2600" b="1">
                <a:solidFill>
                  <a:srgbClr val="014C6D"/>
                </a:solidFill>
                <a:latin typeface="Trebuchet MS" pitchFamily="34" charset="0"/>
              </a:defRPr>
            </a:lvl5pPr>
            <a:lvl6pPr marL="457200" algn="ctr" rtl="0" eaLnBrk="1" fontAlgn="base" hangingPunct="1">
              <a:spcBef>
                <a:spcPct val="0"/>
              </a:spcBef>
              <a:spcAft>
                <a:spcPct val="0"/>
              </a:spcAft>
              <a:defRPr sz="2600" b="1">
                <a:solidFill>
                  <a:srgbClr val="014C6D"/>
                </a:solidFill>
                <a:latin typeface="Trebuchet MS" pitchFamily="34" charset="0"/>
              </a:defRPr>
            </a:lvl6pPr>
            <a:lvl7pPr marL="914400" algn="ctr" rtl="0" eaLnBrk="1" fontAlgn="base" hangingPunct="1">
              <a:spcBef>
                <a:spcPct val="0"/>
              </a:spcBef>
              <a:spcAft>
                <a:spcPct val="0"/>
              </a:spcAft>
              <a:defRPr sz="2600" b="1">
                <a:solidFill>
                  <a:srgbClr val="014C6D"/>
                </a:solidFill>
                <a:latin typeface="Trebuchet MS" pitchFamily="34" charset="0"/>
              </a:defRPr>
            </a:lvl7pPr>
            <a:lvl8pPr marL="1371600" algn="ctr" rtl="0" eaLnBrk="1" fontAlgn="base" hangingPunct="1">
              <a:spcBef>
                <a:spcPct val="0"/>
              </a:spcBef>
              <a:spcAft>
                <a:spcPct val="0"/>
              </a:spcAft>
              <a:defRPr sz="2600" b="1">
                <a:solidFill>
                  <a:srgbClr val="014C6D"/>
                </a:solidFill>
                <a:latin typeface="Trebuchet MS" pitchFamily="34" charset="0"/>
              </a:defRPr>
            </a:lvl8pPr>
            <a:lvl9pPr marL="1828800" algn="ctr" rtl="0" eaLnBrk="1" fontAlgn="base" hangingPunct="1">
              <a:spcBef>
                <a:spcPct val="0"/>
              </a:spcBef>
              <a:spcAft>
                <a:spcPct val="0"/>
              </a:spcAft>
              <a:defRPr sz="2600" b="1">
                <a:solidFill>
                  <a:srgbClr val="014C6D"/>
                </a:solidFill>
                <a:latin typeface="Trebuchet MS" pitchFamily="34" charset="0"/>
              </a:defRPr>
            </a:lvl9pPr>
          </a:lstStyle>
          <a:p>
            <a:pPr algn="ctr">
              <a:defRPr/>
            </a:pPr>
            <a:r>
              <a:rPr lang="en-US" sz="2800" b="1" kern="0" cap="small">
                <a:solidFill>
                  <a:schemeClr val="bg1">
                    <a:lumMod val="50000"/>
                  </a:schemeClr>
                </a:solidFill>
              </a:rPr>
              <a:t>CASE STUDY:</a:t>
            </a:r>
            <a:r>
              <a:rPr lang="en-US" sz="2800" kern="0" cap="small">
                <a:solidFill>
                  <a:schemeClr val="bg1">
                    <a:lumMod val="50000"/>
                  </a:schemeClr>
                </a:solidFill>
              </a:rPr>
              <a:t> BANCO PROMERICA IN COSTA RICA PARTNERED WITH FMO, THE DUTCH DEVELOPMENT BANK, ON A WAREHOUSE FACILITY</a:t>
            </a:r>
          </a:p>
        </p:txBody>
      </p:sp>
      <p:pic>
        <p:nvPicPr>
          <p:cNvPr id="5" name="Picture 12" descr="Related image">
            <a:extLst>
              <a:ext uri="{FF2B5EF4-FFF2-40B4-BE49-F238E27FC236}">
                <a16:creationId xmlns:a16="http://schemas.microsoft.com/office/drawing/2014/main" id="{9B72BA18-7080-4221-BF40-8AE92D6963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796" b="11724"/>
          <a:stretch/>
        </p:blipFill>
        <p:spPr bwMode="auto">
          <a:xfrm>
            <a:off x="8909480" y="4169229"/>
            <a:ext cx="2205559" cy="15544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92F86E3-5764-4590-8A87-B23BD359B457}"/>
              </a:ext>
            </a:extLst>
          </p:cNvPr>
          <p:cNvSpPr txBox="1"/>
          <p:nvPr/>
        </p:nvSpPr>
        <p:spPr>
          <a:xfrm>
            <a:off x="8563428" y="2093455"/>
            <a:ext cx="3450768" cy="1323439"/>
          </a:xfrm>
          <a:prstGeom prst="rect">
            <a:avLst/>
          </a:prstGeom>
          <a:noFill/>
        </p:spPr>
        <p:txBody>
          <a:bodyPr wrap="square" rtlCol="0">
            <a:spAutoFit/>
          </a:bodyPr>
          <a:lstStyle/>
          <a:p>
            <a:r>
              <a:rPr lang="en-US" sz="2000" cap="all" dirty="0">
                <a:solidFill>
                  <a:schemeClr val="bg1">
                    <a:lumMod val="50000"/>
                  </a:schemeClr>
                </a:solidFill>
              </a:rPr>
              <a:t>Incentives:</a:t>
            </a:r>
          </a:p>
          <a:p>
            <a:pPr marL="285750" indent="-285750">
              <a:buFont typeface="Arial" panose="020B0604020202020204" pitchFamily="34" charset="0"/>
              <a:buChar char="•"/>
            </a:pPr>
            <a:r>
              <a:rPr lang="en-US" sz="2000" cap="all" dirty="0">
                <a:solidFill>
                  <a:schemeClr val="bg1">
                    <a:lumMod val="50000"/>
                  </a:schemeClr>
                </a:solidFill>
              </a:rPr>
              <a:t>Lower interest rate</a:t>
            </a:r>
          </a:p>
          <a:p>
            <a:pPr marL="285750" indent="-285750">
              <a:buFont typeface="Arial" panose="020B0604020202020204" pitchFamily="34" charset="0"/>
              <a:buChar char="•"/>
            </a:pPr>
            <a:r>
              <a:rPr lang="en-US" sz="2000" cap="all" dirty="0">
                <a:solidFill>
                  <a:schemeClr val="bg1">
                    <a:lumMod val="50000"/>
                  </a:schemeClr>
                </a:solidFill>
              </a:rPr>
              <a:t>Longer term</a:t>
            </a:r>
          </a:p>
          <a:p>
            <a:pPr marL="285750" indent="-285750">
              <a:buFont typeface="Arial" panose="020B0604020202020204" pitchFamily="34" charset="0"/>
              <a:buChar char="•"/>
            </a:pPr>
            <a:r>
              <a:rPr lang="en-US" sz="2000" cap="all" dirty="0">
                <a:solidFill>
                  <a:schemeClr val="bg1">
                    <a:lumMod val="50000"/>
                  </a:schemeClr>
                </a:solidFill>
              </a:rPr>
              <a:t>Longer grace period</a:t>
            </a:r>
          </a:p>
        </p:txBody>
      </p:sp>
    </p:spTree>
    <p:extLst>
      <p:ext uri="{BB962C8B-B14F-4D97-AF65-F5344CB8AC3E}">
        <p14:creationId xmlns:p14="http://schemas.microsoft.com/office/powerpoint/2010/main" val="4032657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1AF298-2692-4240-9FC4-BF749551B74C}"/>
              </a:ext>
            </a:extLst>
          </p:cNvPr>
          <p:cNvSpPr/>
          <p:nvPr/>
        </p:nvSpPr>
        <p:spPr>
          <a:xfrm>
            <a:off x="1503959" y="1"/>
            <a:ext cx="9164041" cy="832757"/>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8C85F5A-9FBA-4D82-AF45-6954E77742C1}"/>
              </a:ext>
            </a:extLst>
          </p:cNvPr>
          <p:cNvSpPr txBox="1">
            <a:spLocks/>
          </p:cNvSpPr>
          <p:nvPr/>
        </p:nvSpPr>
        <p:spPr bwMode="auto">
          <a:xfrm>
            <a:off x="863600" y="217001"/>
            <a:ext cx="10566399" cy="1122211"/>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0" indent="0" algn="l" rtl="0" eaLnBrk="1" fontAlgn="base" hangingPunct="1">
              <a:lnSpc>
                <a:spcPct val="100000"/>
              </a:lnSpc>
              <a:spcBef>
                <a:spcPts val="0"/>
              </a:spcBef>
              <a:spcAft>
                <a:spcPct val="0"/>
              </a:spcAft>
              <a:buFont typeface="Arial"/>
              <a:buNone/>
              <a:defRPr sz="2200" b="0" i="0" cap="none" baseline="0">
                <a:solidFill>
                  <a:srgbClr val="021F43"/>
                </a:solidFill>
                <a:latin typeface="+mn-lt"/>
                <a:ea typeface="+mj-ea"/>
                <a:cs typeface="Andes ExtraLight"/>
              </a:defRPr>
            </a:lvl1pPr>
            <a:lvl2pPr algn="ctr" rtl="0" eaLnBrk="1" fontAlgn="base" hangingPunct="1">
              <a:spcBef>
                <a:spcPct val="0"/>
              </a:spcBef>
              <a:spcAft>
                <a:spcPct val="0"/>
              </a:spcAft>
              <a:defRPr sz="2600" b="1">
                <a:solidFill>
                  <a:srgbClr val="014C6D"/>
                </a:solidFill>
                <a:latin typeface="Trebuchet MS" pitchFamily="34" charset="0"/>
              </a:defRPr>
            </a:lvl2pPr>
            <a:lvl3pPr algn="ctr" rtl="0" eaLnBrk="1" fontAlgn="base" hangingPunct="1">
              <a:spcBef>
                <a:spcPct val="0"/>
              </a:spcBef>
              <a:spcAft>
                <a:spcPct val="0"/>
              </a:spcAft>
              <a:defRPr sz="2600" b="1">
                <a:solidFill>
                  <a:srgbClr val="014C6D"/>
                </a:solidFill>
                <a:latin typeface="Trebuchet MS" pitchFamily="34" charset="0"/>
              </a:defRPr>
            </a:lvl3pPr>
            <a:lvl4pPr algn="ctr" rtl="0" eaLnBrk="1" fontAlgn="base" hangingPunct="1">
              <a:spcBef>
                <a:spcPct val="0"/>
              </a:spcBef>
              <a:spcAft>
                <a:spcPct val="0"/>
              </a:spcAft>
              <a:defRPr sz="2600" b="1">
                <a:solidFill>
                  <a:srgbClr val="014C6D"/>
                </a:solidFill>
                <a:latin typeface="Trebuchet MS" pitchFamily="34" charset="0"/>
              </a:defRPr>
            </a:lvl4pPr>
            <a:lvl5pPr algn="ctr" rtl="0" eaLnBrk="1" fontAlgn="base" hangingPunct="1">
              <a:spcBef>
                <a:spcPct val="0"/>
              </a:spcBef>
              <a:spcAft>
                <a:spcPct val="0"/>
              </a:spcAft>
              <a:defRPr sz="2600" b="1">
                <a:solidFill>
                  <a:srgbClr val="014C6D"/>
                </a:solidFill>
                <a:latin typeface="Trebuchet MS" pitchFamily="34" charset="0"/>
              </a:defRPr>
            </a:lvl5pPr>
            <a:lvl6pPr marL="457200" algn="ctr" rtl="0" eaLnBrk="1" fontAlgn="base" hangingPunct="1">
              <a:spcBef>
                <a:spcPct val="0"/>
              </a:spcBef>
              <a:spcAft>
                <a:spcPct val="0"/>
              </a:spcAft>
              <a:defRPr sz="2600" b="1">
                <a:solidFill>
                  <a:srgbClr val="014C6D"/>
                </a:solidFill>
                <a:latin typeface="Trebuchet MS" pitchFamily="34" charset="0"/>
              </a:defRPr>
            </a:lvl6pPr>
            <a:lvl7pPr marL="914400" algn="ctr" rtl="0" eaLnBrk="1" fontAlgn="base" hangingPunct="1">
              <a:spcBef>
                <a:spcPct val="0"/>
              </a:spcBef>
              <a:spcAft>
                <a:spcPct val="0"/>
              </a:spcAft>
              <a:defRPr sz="2600" b="1">
                <a:solidFill>
                  <a:srgbClr val="014C6D"/>
                </a:solidFill>
                <a:latin typeface="Trebuchet MS" pitchFamily="34" charset="0"/>
              </a:defRPr>
            </a:lvl7pPr>
            <a:lvl8pPr marL="1371600" algn="ctr" rtl="0" eaLnBrk="1" fontAlgn="base" hangingPunct="1">
              <a:spcBef>
                <a:spcPct val="0"/>
              </a:spcBef>
              <a:spcAft>
                <a:spcPct val="0"/>
              </a:spcAft>
              <a:defRPr sz="2600" b="1">
                <a:solidFill>
                  <a:srgbClr val="014C6D"/>
                </a:solidFill>
                <a:latin typeface="Trebuchet MS" pitchFamily="34" charset="0"/>
              </a:defRPr>
            </a:lvl8pPr>
            <a:lvl9pPr marL="1828800" algn="ctr" rtl="0" eaLnBrk="1" fontAlgn="base" hangingPunct="1">
              <a:spcBef>
                <a:spcPct val="0"/>
              </a:spcBef>
              <a:spcAft>
                <a:spcPct val="0"/>
              </a:spcAft>
              <a:defRPr sz="2600" b="1">
                <a:solidFill>
                  <a:srgbClr val="014C6D"/>
                </a:solidFill>
                <a:latin typeface="Trebuchet MS" pitchFamily="34" charset="0"/>
              </a:defRPr>
            </a:lvl9pPr>
          </a:lstStyle>
          <a:p>
            <a:pPr algn="ctr">
              <a:defRPr/>
            </a:pPr>
            <a:r>
              <a:rPr lang="en-US" sz="2800" b="1" kern="0" cap="all">
                <a:solidFill>
                  <a:schemeClr val="tx1">
                    <a:lumMod val="65000"/>
                    <a:lumOff val="35000"/>
                  </a:schemeClr>
                </a:solidFill>
              </a:rPr>
              <a:t>CASE STUDY:</a:t>
            </a:r>
            <a:r>
              <a:rPr lang="en-US" sz="2800" kern="0" cap="all">
                <a:solidFill>
                  <a:schemeClr val="tx1">
                    <a:lumMod val="65000"/>
                    <a:lumOff val="35000"/>
                  </a:schemeClr>
                </a:solidFill>
              </a:rPr>
              <a:t> BANCO PICHINCHA IN ECUADOR OFFERS FREE EDGE CERTIFICATION, EDGE TRAINING, and technical advisory SERVICES </a:t>
            </a:r>
          </a:p>
        </p:txBody>
      </p:sp>
      <p:pic>
        <p:nvPicPr>
          <p:cNvPr id="8" name="Picture 7">
            <a:extLst>
              <a:ext uri="{FF2B5EF4-FFF2-40B4-BE49-F238E27FC236}">
                <a16:creationId xmlns:a16="http://schemas.microsoft.com/office/drawing/2014/main" id="{940EF561-060D-45BB-B0AF-3603429A4F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618" b="25533"/>
          <a:stretch/>
        </p:blipFill>
        <p:spPr>
          <a:xfrm>
            <a:off x="1" y="1588298"/>
            <a:ext cx="12191999" cy="5269702"/>
          </a:xfrm>
          <a:prstGeom prst="rect">
            <a:avLst/>
          </a:prstGeom>
        </p:spPr>
      </p:pic>
      <p:pic>
        <p:nvPicPr>
          <p:cNvPr id="1026" name="Picture 2" descr="Related image">
            <a:extLst>
              <a:ext uri="{FF2B5EF4-FFF2-40B4-BE49-F238E27FC236}">
                <a16:creationId xmlns:a16="http://schemas.microsoft.com/office/drawing/2014/main" id="{5D3ABFE7-F839-4158-B034-894766466C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41360" y="1782276"/>
            <a:ext cx="3637280" cy="765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339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B72EE71-AE4B-4878-8B9A-CA266313F8FE}"/>
              </a:ext>
            </a:extLst>
          </p:cNvPr>
          <p:cNvSpPr txBox="1">
            <a:spLocks/>
          </p:cNvSpPr>
          <p:nvPr/>
        </p:nvSpPr>
        <p:spPr bwMode="auto">
          <a:xfrm>
            <a:off x="1747701" y="202768"/>
            <a:ext cx="8439652" cy="1031875"/>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100000"/>
              </a:lnSpc>
              <a:spcBef>
                <a:spcPts val="0"/>
              </a:spcBef>
              <a:spcAft>
                <a:spcPct val="0"/>
              </a:spcAft>
              <a:buFont typeface="Arial"/>
              <a:buNone/>
              <a:defRPr sz="2200" b="0" i="0" cap="none" baseline="0">
                <a:solidFill>
                  <a:srgbClr val="021F43"/>
                </a:solidFill>
                <a:latin typeface="+mn-lt"/>
                <a:ea typeface="+mj-ea"/>
                <a:cs typeface="Andes ExtraLight"/>
              </a:defRPr>
            </a:lvl1pPr>
            <a:lvl2pPr algn="ctr" rtl="0" eaLnBrk="1" fontAlgn="base" hangingPunct="1">
              <a:spcBef>
                <a:spcPct val="0"/>
              </a:spcBef>
              <a:spcAft>
                <a:spcPct val="0"/>
              </a:spcAft>
              <a:defRPr sz="2600" b="1">
                <a:solidFill>
                  <a:srgbClr val="014C6D"/>
                </a:solidFill>
                <a:latin typeface="Trebuchet MS" pitchFamily="34" charset="0"/>
              </a:defRPr>
            </a:lvl2pPr>
            <a:lvl3pPr algn="ctr" rtl="0" eaLnBrk="1" fontAlgn="base" hangingPunct="1">
              <a:spcBef>
                <a:spcPct val="0"/>
              </a:spcBef>
              <a:spcAft>
                <a:spcPct val="0"/>
              </a:spcAft>
              <a:defRPr sz="2600" b="1">
                <a:solidFill>
                  <a:srgbClr val="014C6D"/>
                </a:solidFill>
                <a:latin typeface="Trebuchet MS" pitchFamily="34" charset="0"/>
              </a:defRPr>
            </a:lvl3pPr>
            <a:lvl4pPr algn="ctr" rtl="0" eaLnBrk="1" fontAlgn="base" hangingPunct="1">
              <a:spcBef>
                <a:spcPct val="0"/>
              </a:spcBef>
              <a:spcAft>
                <a:spcPct val="0"/>
              </a:spcAft>
              <a:defRPr sz="2600" b="1">
                <a:solidFill>
                  <a:srgbClr val="014C6D"/>
                </a:solidFill>
                <a:latin typeface="Trebuchet MS" pitchFamily="34" charset="0"/>
              </a:defRPr>
            </a:lvl4pPr>
            <a:lvl5pPr algn="ctr" rtl="0" eaLnBrk="1" fontAlgn="base" hangingPunct="1">
              <a:spcBef>
                <a:spcPct val="0"/>
              </a:spcBef>
              <a:spcAft>
                <a:spcPct val="0"/>
              </a:spcAft>
              <a:defRPr sz="2600" b="1">
                <a:solidFill>
                  <a:srgbClr val="014C6D"/>
                </a:solidFill>
                <a:latin typeface="Trebuchet MS" pitchFamily="34" charset="0"/>
              </a:defRPr>
            </a:lvl5pPr>
            <a:lvl6pPr marL="457200" algn="ctr" rtl="0" eaLnBrk="1" fontAlgn="base" hangingPunct="1">
              <a:spcBef>
                <a:spcPct val="0"/>
              </a:spcBef>
              <a:spcAft>
                <a:spcPct val="0"/>
              </a:spcAft>
              <a:defRPr sz="2600" b="1">
                <a:solidFill>
                  <a:srgbClr val="014C6D"/>
                </a:solidFill>
                <a:latin typeface="Trebuchet MS" pitchFamily="34" charset="0"/>
              </a:defRPr>
            </a:lvl6pPr>
            <a:lvl7pPr marL="914400" algn="ctr" rtl="0" eaLnBrk="1" fontAlgn="base" hangingPunct="1">
              <a:spcBef>
                <a:spcPct val="0"/>
              </a:spcBef>
              <a:spcAft>
                <a:spcPct val="0"/>
              </a:spcAft>
              <a:defRPr sz="2600" b="1">
                <a:solidFill>
                  <a:srgbClr val="014C6D"/>
                </a:solidFill>
                <a:latin typeface="Trebuchet MS" pitchFamily="34" charset="0"/>
              </a:defRPr>
            </a:lvl7pPr>
            <a:lvl8pPr marL="1371600" algn="ctr" rtl="0" eaLnBrk="1" fontAlgn="base" hangingPunct="1">
              <a:spcBef>
                <a:spcPct val="0"/>
              </a:spcBef>
              <a:spcAft>
                <a:spcPct val="0"/>
              </a:spcAft>
              <a:defRPr sz="2600" b="1">
                <a:solidFill>
                  <a:srgbClr val="014C6D"/>
                </a:solidFill>
                <a:latin typeface="Trebuchet MS" pitchFamily="34" charset="0"/>
              </a:defRPr>
            </a:lvl8pPr>
            <a:lvl9pPr marL="1828800" algn="ctr" rtl="0" eaLnBrk="1" fontAlgn="base" hangingPunct="1">
              <a:spcBef>
                <a:spcPct val="0"/>
              </a:spcBef>
              <a:spcAft>
                <a:spcPct val="0"/>
              </a:spcAft>
              <a:defRPr sz="2600" b="1">
                <a:solidFill>
                  <a:srgbClr val="014C6D"/>
                </a:solidFill>
                <a:latin typeface="Trebuchet MS" pitchFamily="34" charset="0"/>
              </a:defRPr>
            </a:lvl9pPr>
          </a:lstStyle>
          <a:p>
            <a:pPr algn="ctr">
              <a:defRPr/>
            </a:pPr>
            <a:r>
              <a:rPr lang="en-US" sz="2600" kern="0" dirty="0">
                <a:solidFill>
                  <a:schemeClr val="bg1">
                    <a:lumMod val="50000"/>
                  </a:schemeClr>
                </a:solidFill>
              </a:rPr>
              <a:t>IFC HAS A </a:t>
            </a:r>
            <a:r>
              <a:rPr lang="en-US" sz="2600" b="1" kern="0" dirty="0">
                <a:solidFill>
                  <a:schemeClr val="bg1">
                    <a:lumMod val="50000"/>
                  </a:schemeClr>
                </a:solidFill>
              </a:rPr>
              <a:t>FOUR-PART STRATEGY </a:t>
            </a:r>
            <a:r>
              <a:rPr lang="en-US" sz="2600" kern="0" dirty="0">
                <a:solidFill>
                  <a:schemeClr val="bg1">
                    <a:lumMod val="50000"/>
                  </a:schemeClr>
                </a:solidFill>
              </a:rPr>
              <a:t>TO SUPPORT</a:t>
            </a:r>
          </a:p>
          <a:p>
            <a:pPr algn="ctr">
              <a:defRPr/>
            </a:pPr>
            <a:r>
              <a:rPr lang="en-US" sz="2600" kern="0" dirty="0">
                <a:solidFill>
                  <a:schemeClr val="bg1">
                    <a:lumMod val="50000"/>
                  </a:schemeClr>
                </a:solidFill>
              </a:rPr>
              <a:t>GREEN BUILDING GROWTH</a:t>
            </a:r>
          </a:p>
          <a:p>
            <a:pPr algn="ctr">
              <a:defRPr/>
            </a:pPr>
            <a:r>
              <a:rPr lang="en-US" sz="2600" kern="0" dirty="0">
                <a:solidFill>
                  <a:schemeClr val="bg1">
                    <a:lumMod val="50000"/>
                  </a:schemeClr>
                </a:solidFill>
              </a:rPr>
              <a:t>________</a:t>
            </a:r>
          </a:p>
          <a:p>
            <a:pPr algn="ctr">
              <a:defRPr/>
            </a:pPr>
            <a:endParaRPr lang="en-US" sz="2600" kern="0" dirty="0">
              <a:solidFill>
                <a:schemeClr val="tx1">
                  <a:lumMod val="65000"/>
                  <a:lumOff val="35000"/>
                </a:schemeClr>
              </a:solidFill>
            </a:endParaRPr>
          </a:p>
        </p:txBody>
      </p:sp>
      <p:pic>
        <p:nvPicPr>
          <p:cNvPr id="6" name="Picture 5">
            <a:extLst>
              <a:ext uri="{FF2B5EF4-FFF2-40B4-BE49-F238E27FC236}">
                <a16:creationId xmlns:a16="http://schemas.microsoft.com/office/drawing/2014/main" id="{DDBCEB2A-AA8A-45B6-B1DA-C1DF5268D611}"/>
              </a:ext>
            </a:extLst>
          </p:cNvPr>
          <p:cNvPicPr>
            <a:picLocks noChangeAspect="1"/>
          </p:cNvPicPr>
          <p:nvPr/>
        </p:nvPicPr>
        <p:blipFill>
          <a:blip r:embed="rId3"/>
          <a:stretch>
            <a:fillRect/>
          </a:stretch>
        </p:blipFill>
        <p:spPr>
          <a:xfrm>
            <a:off x="2168143" y="1650178"/>
            <a:ext cx="7602033" cy="4524880"/>
          </a:xfrm>
          <a:prstGeom prst="rect">
            <a:avLst/>
          </a:prstGeom>
        </p:spPr>
      </p:pic>
      <p:pic>
        <p:nvPicPr>
          <p:cNvPr id="8" name="Picture 7">
            <a:extLst>
              <a:ext uri="{FF2B5EF4-FFF2-40B4-BE49-F238E27FC236}">
                <a16:creationId xmlns:a16="http://schemas.microsoft.com/office/drawing/2014/main" id="{B09A52D2-16DF-42CA-B4E0-FC48DD6243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sp>
        <p:nvSpPr>
          <p:cNvPr id="2" name="TextBox 1">
            <a:extLst>
              <a:ext uri="{FF2B5EF4-FFF2-40B4-BE49-F238E27FC236}">
                <a16:creationId xmlns:a16="http://schemas.microsoft.com/office/drawing/2014/main" id="{A341956D-6B73-4F5D-A0F9-52504A389FBC}"/>
              </a:ext>
            </a:extLst>
          </p:cNvPr>
          <p:cNvSpPr txBox="1"/>
          <p:nvPr/>
        </p:nvSpPr>
        <p:spPr>
          <a:xfrm>
            <a:off x="0" y="6611779"/>
            <a:ext cx="2021305" cy="246221"/>
          </a:xfrm>
          <a:prstGeom prst="rect">
            <a:avLst/>
          </a:prstGeom>
          <a:noFill/>
        </p:spPr>
        <p:txBody>
          <a:bodyPr wrap="square" rtlCol="0">
            <a:spAutoFit/>
          </a:bodyPr>
          <a:lstStyle/>
          <a:p>
            <a:r>
              <a:rPr lang="en-US" sz="1000">
                <a:solidFill>
                  <a:schemeClr val="bg1">
                    <a:lumMod val="50000"/>
                  </a:schemeClr>
                </a:solidFill>
              </a:rPr>
              <a:t>Source: </a:t>
            </a:r>
            <a:r>
              <a:rPr lang="en-US" sz="1000">
                <a:solidFill>
                  <a:schemeClr val="bg1">
                    <a:lumMod val="50000"/>
                  </a:schemeClr>
                </a:solidFill>
                <a:hlinkClick r:id="rId5"/>
              </a:rPr>
              <a:t>About EDGE</a:t>
            </a:r>
            <a:endParaRPr lang="en-US" sz="1000">
              <a:solidFill>
                <a:schemeClr val="bg1">
                  <a:lumMod val="50000"/>
                </a:schemeClr>
              </a:solidFill>
            </a:endParaRPr>
          </a:p>
        </p:txBody>
      </p:sp>
    </p:spTree>
    <p:extLst>
      <p:ext uri="{BB962C8B-B14F-4D97-AF65-F5344CB8AC3E}">
        <p14:creationId xmlns:p14="http://schemas.microsoft.com/office/powerpoint/2010/main" val="24795417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15A00-3064-4162-BA8E-8964239632EF}"/>
              </a:ext>
            </a:extLst>
          </p:cNvPr>
          <p:cNvSpPr txBox="1">
            <a:spLocks/>
          </p:cNvSpPr>
          <p:nvPr/>
        </p:nvSpPr>
        <p:spPr bwMode="auto">
          <a:xfrm>
            <a:off x="332873" y="211689"/>
            <a:ext cx="11526253" cy="1122211"/>
          </a:xfrm>
          <a:prstGeom prst="rect">
            <a:avLst/>
          </a:prstGeom>
          <a:noFill/>
          <a:ln w="9525">
            <a:noFill/>
            <a:miter lim="800000"/>
            <a:headEnd/>
            <a:tailEnd/>
          </a:ln>
        </p:spPr>
        <p:txBody>
          <a:bodyPr vert="horz" wrap="square" lIns="0" tIns="0" rIns="0" bIns="0" numCol="1" anchor="t" anchorCtr="0" compatLnSpc="1">
            <a:prstTxWarp prst="textNoShape">
              <a:avLst/>
            </a:prstTxWarp>
            <a:normAutofit fontScale="92500"/>
          </a:bodyPr>
          <a:lstStyle>
            <a:lvl1pPr marL="0" indent="0" algn="l" rtl="0" eaLnBrk="1" fontAlgn="base" hangingPunct="1">
              <a:lnSpc>
                <a:spcPct val="100000"/>
              </a:lnSpc>
              <a:spcBef>
                <a:spcPts val="0"/>
              </a:spcBef>
              <a:spcAft>
                <a:spcPct val="0"/>
              </a:spcAft>
              <a:buFont typeface="Arial"/>
              <a:buNone/>
              <a:defRPr sz="2200" b="0" i="0" cap="none" baseline="0">
                <a:solidFill>
                  <a:srgbClr val="021F43"/>
                </a:solidFill>
                <a:latin typeface="+mn-lt"/>
                <a:ea typeface="+mj-ea"/>
                <a:cs typeface="Andes ExtraLight"/>
              </a:defRPr>
            </a:lvl1pPr>
            <a:lvl2pPr algn="ctr" rtl="0" eaLnBrk="1" fontAlgn="base" hangingPunct="1">
              <a:spcBef>
                <a:spcPct val="0"/>
              </a:spcBef>
              <a:spcAft>
                <a:spcPct val="0"/>
              </a:spcAft>
              <a:defRPr sz="2600" b="1">
                <a:solidFill>
                  <a:srgbClr val="014C6D"/>
                </a:solidFill>
                <a:latin typeface="Trebuchet MS" pitchFamily="34" charset="0"/>
              </a:defRPr>
            </a:lvl2pPr>
            <a:lvl3pPr algn="ctr" rtl="0" eaLnBrk="1" fontAlgn="base" hangingPunct="1">
              <a:spcBef>
                <a:spcPct val="0"/>
              </a:spcBef>
              <a:spcAft>
                <a:spcPct val="0"/>
              </a:spcAft>
              <a:defRPr sz="2600" b="1">
                <a:solidFill>
                  <a:srgbClr val="014C6D"/>
                </a:solidFill>
                <a:latin typeface="Trebuchet MS" pitchFamily="34" charset="0"/>
              </a:defRPr>
            </a:lvl3pPr>
            <a:lvl4pPr algn="ctr" rtl="0" eaLnBrk="1" fontAlgn="base" hangingPunct="1">
              <a:spcBef>
                <a:spcPct val="0"/>
              </a:spcBef>
              <a:spcAft>
                <a:spcPct val="0"/>
              </a:spcAft>
              <a:defRPr sz="2600" b="1">
                <a:solidFill>
                  <a:srgbClr val="014C6D"/>
                </a:solidFill>
                <a:latin typeface="Trebuchet MS" pitchFamily="34" charset="0"/>
              </a:defRPr>
            </a:lvl4pPr>
            <a:lvl5pPr algn="ctr" rtl="0" eaLnBrk="1" fontAlgn="base" hangingPunct="1">
              <a:spcBef>
                <a:spcPct val="0"/>
              </a:spcBef>
              <a:spcAft>
                <a:spcPct val="0"/>
              </a:spcAft>
              <a:defRPr sz="2600" b="1">
                <a:solidFill>
                  <a:srgbClr val="014C6D"/>
                </a:solidFill>
                <a:latin typeface="Trebuchet MS" pitchFamily="34" charset="0"/>
              </a:defRPr>
            </a:lvl5pPr>
            <a:lvl6pPr marL="457200" algn="ctr" rtl="0" eaLnBrk="1" fontAlgn="base" hangingPunct="1">
              <a:spcBef>
                <a:spcPct val="0"/>
              </a:spcBef>
              <a:spcAft>
                <a:spcPct val="0"/>
              </a:spcAft>
              <a:defRPr sz="2600" b="1">
                <a:solidFill>
                  <a:srgbClr val="014C6D"/>
                </a:solidFill>
                <a:latin typeface="Trebuchet MS" pitchFamily="34" charset="0"/>
              </a:defRPr>
            </a:lvl6pPr>
            <a:lvl7pPr marL="914400" algn="ctr" rtl="0" eaLnBrk="1" fontAlgn="base" hangingPunct="1">
              <a:spcBef>
                <a:spcPct val="0"/>
              </a:spcBef>
              <a:spcAft>
                <a:spcPct val="0"/>
              </a:spcAft>
              <a:defRPr sz="2600" b="1">
                <a:solidFill>
                  <a:srgbClr val="014C6D"/>
                </a:solidFill>
                <a:latin typeface="Trebuchet MS" pitchFamily="34" charset="0"/>
              </a:defRPr>
            </a:lvl7pPr>
            <a:lvl8pPr marL="1371600" algn="ctr" rtl="0" eaLnBrk="1" fontAlgn="base" hangingPunct="1">
              <a:spcBef>
                <a:spcPct val="0"/>
              </a:spcBef>
              <a:spcAft>
                <a:spcPct val="0"/>
              </a:spcAft>
              <a:defRPr sz="2600" b="1">
                <a:solidFill>
                  <a:srgbClr val="014C6D"/>
                </a:solidFill>
                <a:latin typeface="Trebuchet MS" pitchFamily="34" charset="0"/>
              </a:defRPr>
            </a:lvl8pPr>
            <a:lvl9pPr marL="1828800" algn="ctr" rtl="0" eaLnBrk="1" fontAlgn="base" hangingPunct="1">
              <a:spcBef>
                <a:spcPct val="0"/>
              </a:spcBef>
              <a:spcAft>
                <a:spcPct val="0"/>
              </a:spcAft>
              <a:defRPr sz="2600" b="1">
                <a:solidFill>
                  <a:srgbClr val="014C6D"/>
                </a:solidFill>
                <a:latin typeface="Trebuchet MS" pitchFamily="34" charset="0"/>
              </a:defRPr>
            </a:lvl9pPr>
          </a:lstStyle>
          <a:p>
            <a:pPr algn="ctr">
              <a:defRPr/>
            </a:pPr>
            <a:r>
              <a:rPr lang="en-US" sz="3200" b="1" kern="0" cap="all">
                <a:solidFill>
                  <a:schemeClr val="tx1">
                    <a:lumMod val="65000"/>
                    <a:lumOff val="35000"/>
                  </a:schemeClr>
                </a:solidFill>
              </a:rPr>
              <a:t>CASE STUDY:</a:t>
            </a:r>
            <a:r>
              <a:rPr lang="en-US" sz="3200" kern="0" cap="all">
                <a:solidFill>
                  <a:schemeClr val="tx1">
                    <a:lumMod val="65000"/>
                    <a:lumOff val="35000"/>
                  </a:schemeClr>
                </a:solidFill>
              </a:rPr>
              <a:t> DAVIVIENDA OFFERS A GREEN CONSTRUCTION FINANCING RATE AND A PROMOTIONAL OFFER OF FREE EDGE CERTIFICATION</a:t>
            </a:r>
          </a:p>
        </p:txBody>
      </p:sp>
      <p:sp>
        <p:nvSpPr>
          <p:cNvPr id="4" name="TextBox 3">
            <a:extLst>
              <a:ext uri="{FF2B5EF4-FFF2-40B4-BE49-F238E27FC236}">
                <a16:creationId xmlns:a16="http://schemas.microsoft.com/office/drawing/2014/main" id="{9ABA1B58-AF8D-4FE4-A09E-E1B7631E13F6}"/>
              </a:ext>
            </a:extLst>
          </p:cNvPr>
          <p:cNvSpPr txBox="1"/>
          <p:nvPr/>
        </p:nvSpPr>
        <p:spPr>
          <a:xfrm>
            <a:off x="3139440" y="2529840"/>
            <a:ext cx="6550181" cy="369332"/>
          </a:xfrm>
          <a:prstGeom prst="rect">
            <a:avLst/>
          </a:prstGeom>
          <a:noFill/>
        </p:spPr>
        <p:txBody>
          <a:bodyPr wrap="square" rtlCol="0">
            <a:spAutoFit/>
          </a:bodyPr>
          <a:lstStyle/>
          <a:p>
            <a:r>
              <a:rPr lang="en-US"/>
              <a:t>127 LIVING</a:t>
            </a:r>
          </a:p>
        </p:txBody>
      </p:sp>
      <p:pic>
        <p:nvPicPr>
          <p:cNvPr id="5" name="Picture 4">
            <a:extLst>
              <a:ext uri="{FF2B5EF4-FFF2-40B4-BE49-F238E27FC236}">
                <a16:creationId xmlns:a16="http://schemas.microsoft.com/office/drawing/2014/main" id="{38C257B7-8E3D-4F3E-811B-0B10C565B3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pic>
        <p:nvPicPr>
          <p:cNvPr id="2050" name="Picture 2" descr="https://www.edgebuildings.com/wp-content/uploads/2018/08/Constructora-Bolivar-127-Living-Header.jpg">
            <a:extLst>
              <a:ext uri="{FF2B5EF4-FFF2-40B4-BE49-F238E27FC236}">
                <a16:creationId xmlns:a16="http://schemas.microsoft.com/office/drawing/2014/main" id="{2F7AE4E0-05D6-440B-AFDA-0B491FD56E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3" t="14690" r="50410" b="13494"/>
          <a:stretch/>
        </p:blipFill>
        <p:spPr bwMode="auto">
          <a:xfrm>
            <a:off x="0" y="1732547"/>
            <a:ext cx="12192000" cy="51309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davivienda colombia">
            <a:extLst>
              <a:ext uri="{FF2B5EF4-FFF2-40B4-BE49-F238E27FC236}">
                <a16:creationId xmlns:a16="http://schemas.microsoft.com/office/drawing/2014/main" id="{F7998C69-2379-491C-BFCD-241191DBC2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46708" y="1860644"/>
            <a:ext cx="2951747" cy="104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1167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F11079-4585-4177-A759-ED0D644E10D0}"/>
              </a:ext>
            </a:extLst>
          </p:cNvPr>
          <p:cNvSpPr/>
          <p:nvPr/>
        </p:nvSpPr>
        <p:spPr>
          <a:xfrm>
            <a:off x="639370" y="1402066"/>
            <a:ext cx="3251200" cy="2965217"/>
          </a:xfrm>
          <a:prstGeom prst="rect">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BE7F3418-2CC7-4AF8-BC1E-762BB61B0FA7}"/>
              </a:ext>
            </a:extLst>
          </p:cNvPr>
          <p:cNvSpPr txBox="1"/>
          <p:nvPr/>
        </p:nvSpPr>
        <p:spPr>
          <a:xfrm>
            <a:off x="402303" y="2181072"/>
            <a:ext cx="3691467" cy="461665"/>
          </a:xfrm>
          <a:prstGeom prst="rect">
            <a:avLst/>
          </a:prstGeom>
          <a:solidFill>
            <a:srgbClr val="92BA5D"/>
          </a:solidFill>
        </p:spPr>
        <p:txBody>
          <a:bodyPr wrap="square" rtlCol="0">
            <a:spAutoFit/>
          </a:bodyPr>
          <a:lstStyle>
            <a:defPPr>
              <a:defRPr lang="en-US"/>
            </a:defPPr>
            <a:lvl1pPr algn="ctr">
              <a:defRPr sz="2400">
                <a:solidFill>
                  <a:schemeClr val="bg1"/>
                </a:solidFill>
                <a:latin typeface="Calibri Light" panose="020F0302020204030204" pitchFamily="34" charset="0"/>
              </a:defRPr>
            </a:lvl1pPr>
          </a:lstStyle>
          <a:p>
            <a:r>
              <a:rPr lang="en-US"/>
              <a:t>$117M</a:t>
            </a:r>
          </a:p>
        </p:txBody>
      </p:sp>
      <p:sp>
        <p:nvSpPr>
          <p:cNvPr id="7" name="Rectangle 6">
            <a:extLst>
              <a:ext uri="{FF2B5EF4-FFF2-40B4-BE49-F238E27FC236}">
                <a16:creationId xmlns:a16="http://schemas.microsoft.com/office/drawing/2014/main" id="{E7948A98-7346-4A64-B1D4-E061BEFE68B4}"/>
              </a:ext>
            </a:extLst>
          </p:cNvPr>
          <p:cNvSpPr/>
          <p:nvPr/>
        </p:nvSpPr>
        <p:spPr>
          <a:xfrm>
            <a:off x="786690" y="2690149"/>
            <a:ext cx="3063240" cy="1477328"/>
          </a:xfrm>
          <a:prstGeom prst="rect">
            <a:avLst/>
          </a:prstGeom>
          <a:noFill/>
        </p:spPr>
        <p:txBody>
          <a:bodyPr wrap="square">
            <a:spAutoFit/>
          </a:bodyPr>
          <a:lstStyle/>
          <a:p>
            <a:pPr marL="285750" indent="-285750">
              <a:spcBef>
                <a:spcPts val="287"/>
              </a:spcBef>
              <a:buFont typeface="Arial" panose="020B0604020202020204" pitchFamily="34" charset="0"/>
              <a:buChar char="•"/>
            </a:pPr>
            <a:r>
              <a:rPr lang="ms-MY" sz="1700">
                <a:solidFill>
                  <a:schemeClr val="bg1"/>
                </a:solidFill>
                <a:latin typeface="Calibri Light" panose="020F0302020204030204" pitchFamily="34" charset="0"/>
              </a:rPr>
              <a:t>IFC was the sole investor.</a:t>
            </a:r>
          </a:p>
          <a:p>
            <a:pPr marL="285750" indent="-285750">
              <a:spcBef>
                <a:spcPts val="287"/>
              </a:spcBef>
              <a:buFont typeface="Arial" panose="020B0604020202020204" pitchFamily="34" charset="0"/>
              <a:buChar char="•"/>
            </a:pPr>
            <a:r>
              <a:rPr lang="ms-MY" sz="1700">
                <a:solidFill>
                  <a:schemeClr val="bg1"/>
                </a:solidFill>
                <a:latin typeface="Calibri Light" panose="020F0302020204030204" pitchFamily="34" charset="0"/>
              </a:rPr>
              <a:t>1st issuance in Colombia.</a:t>
            </a:r>
          </a:p>
          <a:p>
            <a:pPr marL="285750" indent="-285750">
              <a:spcBef>
                <a:spcPts val="287"/>
              </a:spcBef>
              <a:buFont typeface="Arial" panose="020B0604020202020204" pitchFamily="34" charset="0"/>
              <a:buChar char="•"/>
            </a:pPr>
            <a:r>
              <a:rPr lang="ms-MY" sz="1700">
                <a:solidFill>
                  <a:schemeClr val="bg1"/>
                </a:solidFill>
                <a:latin typeface="Calibri Light" panose="020F0302020204030204" pitchFamily="34" charset="0"/>
              </a:rPr>
              <a:t>17 events with 300 developers, supported by a major marketing push.</a:t>
            </a:r>
          </a:p>
        </p:txBody>
      </p:sp>
      <p:sp>
        <p:nvSpPr>
          <p:cNvPr id="8" name="TextBox 7">
            <a:extLst>
              <a:ext uri="{FF2B5EF4-FFF2-40B4-BE49-F238E27FC236}">
                <a16:creationId xmlns:a16="http://schemas.microsoft.com/office/drawing/2014/main" id="{1DC7015B-9985-47D2-92B4-6AD9A13F3D9B}"/>
              </a:ext>
            </a:extLst>
          </p:cNvPr>
          <p:cNvSpPr txBox="1"/>
          <p:nvPr/>
        </p:nvSpPr>
        <p:spPr>
          <a:xfrm>
            <a:off x="571636" y="1473188"/>
            <a:ext cx="3352800" cy="584775"/>
          </a:xfrm>
          <a:prstGeom prst="rect">
            <a:avLst/>
          </a:prstGeom>
          <a:noFill/>
          <a:ln>
            <a:noFill/>
          </a:ln>
        </p:spPr>
        <p:txBody>
          <a:bodyPr wrap="square" rtlCol="0">
            <a:spAutoFit/>
          </a:bodyPr>
          <a:lstStyle/>
          <a:p>
            <a:pPr algn="ctr"/>
            <a:r>
              <a:rPr lang="en-US" sz="3200">
                <a:solidFill>
                  <a:schemeClr val="bg1"/>
                </a:solidFill>
                <a:latin typeface="Calibri Light" panose="020F0302020204030204" pitchFamily="34" charset="0"/>
              </a:rPr>
              <a:t>1. First Bond</a:t>
            </a:r>
          </a:p>
        </p:txBody>
      </p:sp>
      <p:sp>
        <p:nvSpPr>
          <p:cNvPr id="9" name="Rectangle 8">
            <a:extLst>
              <a:ext uri="{FF2B5EF4-FFF2-40B4-BE49-F238E27FC236}">
                <a16:creationId xmlns:a16="http://schemas.microsoft.com/office/drawing/2014/main" id="{4F541A2B-0BEA-46B3-894A-7F1417A9D813}"/>
              </a:ext>
            </a:extLst>
          </p:cNvPr>
          <p:cNvSpPr/>
          <p:nvPr/>
        </p:nvSpPr>
        <p:spPr>
          <a:xfrm>
            <a:off x="4491600" y="1403335"/>
            <a:ext cx="3251200" cy="2963948"/>
          </a:xfrm>
          <a:prstGeom prst="rect">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a:extLst>
              <a:ext uri="{FF2B5EF4-FFF2-40B4-BE49-F238E27FC236}">
                <a16:creationId xmlns:a16="http://schemas.microsoft.com/office/drawing/2014/main" id="{1F0266AB-6F95-4889-AD71-83DAF1C4DE30}"/>
              </a:ext>
            </a:extLst>
          </p:cNvPr>
          <p:cNvSpPr txBox="1"/>
          <p:nvPr/>
        </p:nvSpPr>
        <p:spPr>
          <a:xfrm>
            <a:off x="4288400" y="2207679"/>
            <a:ext cx="3657600" cy="461665"/>
          </a:xfrm>
          <a:prstGeom prst="rect">
            <a:avLst/>
          </a:prstGeom>
          <a:solidFill>
            <a:srgbClr val="92BA5D"/>
          </a:solidFill>
        </p:spPr>
        <p:txBody>
          <a:bodyPr wrap="square" rtlCol="0">
            <a:spAutoFit/>
          </a:bodyPr>
          <a:lstStyle>
            <a:defPPr>
              <a:defRPr lang="en-US"/>
            </a:defPPr>
            <a:lvl1pPr algn="ctr">
              <a:defRPr sz="2400">
                <a:solidFill>
                  <a:schemeClr val="bg1"/>
                </a:solidFill>
                <a:latin typeface="Calibri Light" panose="020F0302020204030204" pitchFamily="34" charset="0"/>
              </a:defRPr>
            </a:lvl1pPr>
          </a:lstStyle>
          <a:p>
            <a:r>
              <a:rPr lang="en-US"/>
              <a:t>$175M</a:t>
            </a:r>
          </a:p>
        </p:txBody>
      </p:sp>
      <p:sp>
        <p:nvSpPr>
          <p:cNvPr id="11" name="Rectangle 10">
            <a:extLst>
              <a:ext uri="{FF2B5EF4-FFF2-40B4-BE49-F238E27FC236}">
                <a16:creationId xmlns:a16="http://schemas.microsoft.com/office/drawing/2014/main" id="{CBE31D9A-D397-4A1A-B877-1B50DE57A883}"/>
              </a:ext>
            </a:extLst>
          </p:cNvPr>
          <p:cNvSpPr/>
          <p:nvPr/>
        </p:nvSpPr>
        <p:spPr>
          <a:xfrm>
            <a:off x="4649080" y="2759599"/>
            <a:ext cx="3093720" cy="323165"/>
          </a:xfrm>
          <a:prstGeom prst="rect">
            <a:avLst/>
          </a:prstGeom>
          <a:noFill/>
        </p:spPr>
        <p:txBody>
          <a:bodyPr wrap="square">
            <a:spAutoFit/>
          </a:bodyPr>
          <a:lstStyle/>
          <a:p>
            <a:pPr marL="285750" indent="-285750">
              <a:spcBef>
                <a:spcPts val="287"/>
              </a:spcBef>
              <a:buFont typeface="Arial" panose="020B0604020202020204" pitchFamily="34" charset="0"/>
              <a:buChar char="•"/>
            </a:pPr>
            <a:endParaRPr lang="ms-MY" sz="1500">
              <a:solidFill>
                <a:schemeClr val="bg1"/>
              </a:solidFill>
              <a:latin typeface="Calibri Light" panose="020F0302020204030204" pitchFamily="34" charset="0"/>
            </a:endParaRPr>
          </a:p>
        </p:txBody>
      </p:sp>
      <p:sp>
        <p:nvSpPr>
          <p:cNvPr id="12" name="TextBox 11">
            <a:extLst>
              <a:ext uri="{FF2B5EF4-FFF2-40B4-BE49-F238E27FC236}">
                <a16:creationId xmlns:a16="http://schemas.microsoft.com/office/drawing/2014/main" id="{CF8AAD0F-1248-4465-B36D-4C734F0693CC}"/>
              </a:ext>
            </a:extLst>
          </p:cNvPr>
          <p:cNvSpPr txBox="1"/>
          <p:nvPr/>
        </p:nvSpPr>
        <p:spPr>
          <a:xfrm>
            <a:off x="4491600" y="1473187"/>
            <a:ext cx="3251200" cy="584775"/>
          </a:xfrm>
          <a:prstGeom prst="rect">
            <a:avLst/>
          </a:prstGeom>
          <a:noFill/>
        </p:spPr>
        <p:txBody>
          <a:bodyPr wrap="square" rtlCol="0">
            <a:spAutoFit/>
          </a:bodyPr>
          <a:lstStyle/>
          <a:p>
            <a:pPr algn="ctr"/>
            <a:r>
              <a:rPr lang="en-US" sz="3200">
                <a:solidFill>
                  <a:schemeClr val="bg1"/>
                </a:solidFill>
                <a:latin typeface="Calibri Light" panose="020F0302020204030204" pitchFamily="34" charset="0"/>
              </a:rPr>
              <a:t>2. Own Resources</a:t>
            </a:r>
          </a:p>
        </p:txBody>
      </p:sp>
      <p:sp>
        <p:nvSpPr>
          <p:cNvPr id="13" name="Rectangle 12">
            <a:extLst>
              <a:ext uri="{FF2B5EF4-FFF2-40B4-BE49-F238E27FC236}">
                <a16:creationId xmlns:a16="http://schemas.microsoft.com/office/drawing/2014/main" id="{B739209A-2578-4517-A0B3-A9C6A6E4E6E4}"/>
              </a:ext>
            </a:extLst>
          </p:cNvPr>
          <p:cNvSpPr/>
          <p:nvPr/>
        </p:nvSpPr>
        <p:spPr>
          <a:xfrm>
            <a:off x="8384470" y="1403334"/>
            <a:ext cx="3251200" cy="2963948"/>
          </a:xfrm>
          <a:prstGeom prst="rect">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Box 13">
            <a:extLst>
              <a:ext uri="{FF2B5EF4-FFF2-40B4-BE49-F238E27FC236}">
                <a16:creationId xmlns:a16="http://schemas.microsoft.com/office/drawing/2014/main" id="{0CE2536A-0F7E-4CB0-989B-EB0E8694ECE3}"/>
              </a:ext>
            </a:extLst>
          </p:cNvPr>
          <p:cNvSpPr txBox="1"/>
          <p:nvPr/>
        </p:nvSpPr>
        <p:spPr>
          <a:xfrm>
            <a:off x="8140630" y="2207663"/>
            <a:ext cx="3657600" cy="461665"/>
          </a:xfrm>
          <a:prstGeom prst="rect">
            <a:avLst/>
          </a:prstGeom>
          <a:solidFill>
            <a:srgbClr val="92BA5D"/>
          </a:solidFill>
        </p:spPr>
        <p:txBody>
          <a:bodyPr wrap="square" rtlCol="0">
            <a:spAutoFit/>
          </a:bodyPr>
          <a:lstStyle/>
          <a:p>
            <a:pPr algn="ctr"/>
            <a:r>
              <a:rPr lang="en-US" sz="2400">
                <a:solidFill>
                  <a:schemeClr val="bg1"/>
                </a:solidFill>
                <a:latin typeface="Calibri Light" panose="020F0302020204030204" pitchFamily="34" charset="0"/>
              </a:rPr>
              <a:t>$100M</a:t>
            </a:r>
            <a:endParaRPr lang="en-US" sz="2667">
              <a:solidFill>
                <a:schemeClr val="bg1"/>
              </a:solidFill>
              <a:latin typeface="Calibri Light" panose="020F0302020204030204" pitchFamily="34" charset="0"/>
            </a:endParaRPr>
          </a:p>
        </p:txBody>
      </p:sp>
      <p:sp>
        <p:nvSpPr>
          <p:cNvPr id="15" name="TextBox 14">
            <a:extLst>
              <a:ext uri="{FF2B5EF4-FFF2-40B4-BE49-F238E27FC236}">
                <a16:creationId xmlns:a16="http://schemas.microsoft.com/office/drawing/2014/main" id="{98481889-28C8-403C-8C20-677CE4C0FC0B}"/>
              </a:ext>
            </a:extLst>
          </p:cNvPr>
          <p:cNvSpPr txBox="1"/>
          <p:nvPr/>
        </p:nvSpPr>
        <p:spPr>
          <a:xfrm>
            <a:off x="8343830" y="1473186"/>
            <a:ext cx="3251200" cy="584775"/>
          </a:xfrm>
          <a:prstGeom prst="rect">
            <a:avLst/>
          </a:prstGeom>
          <a:noFill/>
        </p:spPr>
        <p:txBody>
          <a:bodyPr wrap="square" rtlCol="0">
            <a:spAutoFit/>
          </a:bodyPr>
          <a:lstStyle/>
          <a:p>
            <a:pPr algn="ctr"/>
            <a:r>
              <a:rPr lang="en-US" sz="3200">
                <a:solidFill>
                  <a:schemeClr val="bg1"/>
                </a:solidFill>
                <a:latin typeface="Calibri Light" panose="020F0302020204030204" pitchFamily="34" charset="0"/>
              </a:rPr>
              <a:t>3. Second Bond</a:t>
            </a:r>
          </a:p>
        </p:txBody>
      </p:sp>
      <p:sp>
        <p:nvSpPr>
          <p:cNvPr id="16" name="Rectangle 15">
            <a:extLst>
              <a:ext uri="{FF2B5EF4-FFF2-40B4-BE49-F238E27FC236}">
                <a16:creationId xmlns:a16="http://schemas.microsoft.com/office/drawing/2014/main" id="{2A82E50A-DC69-465E-914C-D6513848E20F}"/>
              </a:ext>
            </a:extLst>
          </p:cNvPr>
          <p:cNvSpPr/>
          <p:nvPr/>
        </p:nvSpPr>
        <p:spPr>
          <a:xfrm>
            <a:off x="8521630" y="2706233"/>
            <a:ext cx="2976880" cy="1515800"/>
          </a:xfrm>
          <a:prstGeom prst="rect">
            <a:avLst/>
          </a:prstGeom>
          <a:noFill/>
        </p:spPr>
        <p:txBody>
          <a:bodyPr wrap="square">
            <a:spAutoFit/>
          </a:bodyPr>
          <a:lstStyle/>
          <a:p>
            <a:pPr marL="285750" indent="-285750">
              <a:spcBef>
                <a:spcPts val="287"/>
              </a:spcBef>
              <a:buFont typeface="Arial" panose="020B0604020202020204" pitchFamily="34" charset="0"/>
              <a:buChar char="•"/>
            </a:pPr>
            <a:r>
              <a:rPr lang="ms-MY" sz="1700">
                <a:solidFill>
                  <a:schemeClr val="bg1"/>
                </a:solidFill>
                <a:latin typeface="Calibri Light" panose="020F0302020204030204" pitchFamily="34" charset="0"/>
              </a:rPr>
              <a:t>IFC was not involved.</a:t>
            </a:r>
          </a:p>
          <a:p>
            <a:pPr marL="285750" indent="-285750">
              <a:spcBef>
                <a:spcPts val="287"/>
              </a:spcBef>
              <a:buFont typeface="Arial" panose="020B0604020202020204" pitchFamily="34" charset="0"/>
              <a:buChar char="•"/>
            </a:pPr>
            <a:r>
              <a:rPr lang="ms-MY" sz="1700">
                <a:solidFill>
                  <a:schemeClr val="bg1"/>
                </a:solidFill>
                <a:latin typeface="Calibri Light" panose="020F0302020204030204" pitchFamily="34" charset="0"/>
              </a:rPr>
              <a:t>Oversubscribed 2.8 times.</a:t>
            </a:r>
          </a:p>
          <a:p>
            <a:pPr marL="285750" indent="-285750">
              <a:spcBef>
                <a:spcPts val="287"/>
              </a:spcBef>
              <a:buFont typeface="Arial" panose="020B0604020202020204" pitchFamily="34" charset="0"/>
              <a:buChar char="•"/>
            </a:pPr>
            <a:r>
              <a:rPr lang="ms-MY" sz="1700">
                <a:solidFill>
                  <a:schemeClr val="bg1"/>
                </a:solidFill>
                <a:latin typeface="Calibri Light" panose="020F0302020204030204" pitchFamily="34" charset="0"/>
              </a:rPr>
              <a:t>72 domestic investors.</a:t>
            </a:r>
          </a:p>
          <a:p>
            <a:pPr marL="285750" indent="-285750">
              <a:spcBef>
                <a:spcPts val="287"/>
              </a:spcBef>
              <a:buFont typeface="Arial" panose="020B0604020202020204" pitchFamily="34" charset="0"/>
              <a:buChar char="•"/>
            </a:pPr>
            <a:r>
              <a:rPr lang="ms-MY" sz="1700">
                <a:solidFill>
                  <a:schemeClr val="bg1"/>
                </a:solidFill>
                <a:latin typeface="Calibri Light" panose="020F0302020204030204" pitchFamily="34" charset="0"/>
              </a:rPr>
              <a:t>Objective to achieve better pricing than original bond.</a:t>
            </a:r>
          </a:p>
        </p:txBody>
      </p:sp>
      <p:sp>
        <p:nvSpPr>
          <p:cNvPr id="18" name="Rectangle 17">
            <a:extLst>
              <a:ext uri="{FF2B5EF4-FFF2-40B4-BE49-F238E27FC236}">
                <a16:creationId xmlns:a16="http://schemas.microsoft.com/office/drawing/2014/main" id="{963B56E9-B4ED-44AA-B42E-C7BC046CBDE8}"/>
              </a:ext>
            </a:extLst>
          </p:cNvPr>
          <p:cNvSpPr/>
          <p:nvPr/>
        </p:nvSpPr>
        <p:spPr>
          <a:xfrm>
            <a:off x="4700866" y="2692081"/>
            <a:ext cx="2956560" cy="1438855"/>
          </a:xfrm>
          <a:prstGeom prst="rect">
            <a:avLst/>
          </a:prstGeom>
          <a:noFill/>
        </p:spPr>
        <p:txBody>
          <a:bodyPr wrap="square">
            <a:spAutoFit/>
          </a:bodyPr>
          <a:lstStyle/>
          <a:p>
            <a:pPr marL="285750" indent="-285750">
              <a:spcBef>
                <a:spcPts val="287"/>
              </a:spcBef>
              <a:buFont typeface="Arial" panose="020B0604020202020204" pitchFamily="34" charset="0"/>
              <a:buChar char="•"/>
            </a:pPr>
            <a:r>
              <a:rPr lang="ms-MY" sz="1700">
                <a:solidFill>
                  <a:schemeClr val="bg1"/>
                </a:solidFill>
                <a:latin typeface="Calibri Light" panose="020F0302020204030204" pitchFamily="34" charset="0"/>
              </a:rPr>
              <a:t>$175M invested in green construction financing and green mortgages.</a:t>
            </a:r>
          </a:p>
          <a:p>
            <a:pPr marL="285750" indent="-285750">
              <a:spcBef>
                <a:spcPts val="287"/>
              </a:spcBef>
              <a:buFont typeface="Arial" panose="020B0604020202020204" pitchFamily="34" charset="0"/>
              <a:buChar char="•"/>
            </a:pPr>
            <a:r>
              <a:rPr lang="ms-MY" sz="1700">
                <a:solidFill>
                  <a:schemeClr val="bg1"/>
                </a:solidFill>
                <a:latin typeface="Calibri Light" panose="020F0302020204030204" pitchFamily="34" charset="0"/>
              </a:rPr>
              <a:t>Green mortgages only for EDGE-certified properties.</a:t>
            </a:r>
          </a:p>
        </p:txBody>
      </p:sp>
      <p:sp>
        <p:nvSpPr>
          <p:cNvPr id="20" name="Rectangle 19">
            <a:extLst>
              <a:ext uri="{FF2B5EF4-FFF2-40B4-BE49-F238E27FC236}">
                <a16:creationId xmlns:a16="http://schemas.microsoft.com/office/drawing/2014/main" id="{B4A0FD91-D382-4722-81E0-5405E98D137C}"/>
              </a:ext>
            </a:extLst>
          </p:cNvPr>
          <p:cNvSpPr/>
          <p:nvPr/>
        </p:nvSpPr>
        <p:spPr>
          <a:xfrm>
            <a:off x="639370" y="4717558"/>
            <a:ext cx="7103430" cy="1746020"/>
          </a:xfrm>
          <a:prstGeom prst="rect">
            <a:avLst/>
          </a:prstGeom>
          <a:solidFill>
            <a:srgbClr val="92B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cap="all">
                <a:solidFill>
                  <a:schemeClr val="bg1"/>
                </a:solidFill>
              </a:rPr>
              <a:t>OFFER For developers: </a:t>
            </a:r>
            <a:r>
              <a:rPr lang="en-US">
                <a:solidFill>
                  <a:schemeClr val="bg1"/>
                </a:solidFill>
              </a:rPr>
              <a:t>variable loan for green construction financing from 0.5% up to 2% less than conventional market rates </a:t>
            </a:r>
          </a:p>
          <a:p>
            <a:endParaRPr lang="en-US">
              <a:solidFill>
                <a:schemeClr val="bg1"/>
              </a:solidFill>
            </a:endParaRPr>
          </a:p>
          <a:p>
            <a:r>
              <a:rPr lang="en-US">
                <a:solidFill>
                  <a:schemeClr val="bg1"/>
                </a:solidFill>
              </a:rPr>
              <a:t>OFFER FOR HOMEBUYERS: discounted rate of 65 basis points for the first seven years of the loan</a:t>
            </a:r>
          </a:p>
        </p:txBody>
      </p:sp>
      <p:sp>
        <p:nvSpPr>
          <p:cNvPr id="17" name="Title 1">
            <a:extLst>
              <a:ext uri="{FF2B5EF4-FFF2-40B4-BE49-F238E27FC236}">
                <a16:creationId xmlns:a16="http://schemas.microsoft.com/office/drawing/2014/main" id="{13D91DE9-1F92-4AA0-A7EC-5C8C507FC11F}"/>
              </a:ext>
            </a:extLst>
          </p:cNvPr>
          <p:cNvSpPr txBox="1">
            <a:spLocks/>
          </p:cNvSpPr>
          <p:nvPr/>
        </p:nvSpPr>
        <p:spPr bwMode="auto">
          <a:xfrm>
            <a:off x="159380" y="217001"/>
            <a:ext cx="11547410" cy="1124119"/>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lvl1pPr marL="0" indent="0" algn="l" rtl="0" eaLnBrk="1" fontAlgn="base" hangingPunct="1">
              <a:lnSpc>
                <a:spcPct val="100000"/>
              </a:lnSpc>
              <a:spcBef>
                <a:spcPts val="0"/>
              </a:spcBef>
              <a:spcAft>
                <a:spcPct val="0"/>
              </a:spcAft>
              <a:buFont typeface="Arial"/>
              <a:buNone/>
              <a:defRPr sz="2200" b="0" i="0" cap="none" baseline="0">
                <a:solidFill>
                  <a:srgbClr val="021F43"/>
                </a:solidFill>
                <a:latin typeface="+mn-lt"/>
                <a:ea typeface="+mj-ea"/>
                <a:cs typeface="Andes ExtraLight"/>
              </a:defRPr>
            </a:lvl1pPr>
            <a:lvl2pPr algn="ctr" rtl="0" eaLnBrk="1" fontAlgn="base" hangingPunct="1">
              <a:spcBef>
                <a:spcPct val="0"/>
              </a:spcBef>
              <a:spcAft>
                <a:spcPct val="0"/>
              </a:spcAft>
              <a:defRPr sz="2600" b="1">
                <a:solidFill>
                  <a:srgbClr val="014C6D"/>
                </a:solidFill>
                <a:latin typeface="Trebuchet MS" pitchFamily="34" charset="0"/>
              </a:defRPr>
            </a:lvl2pPr>
            <a:lvl3pPr algn="ctr" rtl="0" eaLnBrk="1" fontAlgn="base" hangingPunct="1">
              <a:spcBef>
                <a:spcPct val="0"/>
              </a:spcBef>
              <a:spcAft>
                <a:spcPct val="0"/>
              </a:spcAft>
              <a:defRPr sz="2600" b="1">
                <a:solidFill>
                  <a:srgbClr val="014C6D"/>
                </a:solidFill>
                <a:latin typeface="Trebuchet MS" pitchFamily="34" charset="0"/>
              </a:defRPr>
            </a:lvl3pPr>
            <a:lvl4pPr algn="ctr" rtl="0" eaLnBrk="1" fontAlgn="base" hangingPunct="1">
              <a:spcBef>
                <a:spcPct val="0"/>
              </a:spcBef>
              <a:spcAft>
                <a:spcPct val="0"/>
              </a:spcAft>
              <a:defRPr sz="2600" b="1">
                <a:solidFill>
                  <a:srgbClr val="014C6D"/>
                </a:solidFill>
                <a:latin typeface="Trebuchet MS" pitchFamily="34" charset="0"/>
              </a:defRPr>
            </a:lvl4pPr>
            <a:lvl5pPr algn="ctr" rtl="0" eaLnBrk="1" fontAlgn="base" hangingPunct="1">
              <a:spcBef>
                <a:spcPct val="0"/>
              </a:spcBef>
              <a:spcAft>
                <a:spcPct val="0"/>
              </a:spcAft>
              <a:defRPr sz="2600" b="1">
                <a:solidFill>
                  <a:srgbClr val="014C6D"/>
                </a:solidFill>
                <a:latin typeface="Trebuchet MS" pitchFamily="34" charset="0"/>
              </a:defRPr>
            </a:lvl5pPr>
            <a:lvl6pPr marL="457200" algn="ctr" rtl="0" eaLnBrk="1" fontAlgn="base" hangingPunct="1">
              <a:spcBef>
                <a:spcPct val="0"/>
              </a:spcBef>
              <a:spcAft>
                <a:spcPct val="0"/>
              </a:spcAft>
              <a:defRPr sz="2600" b="1">
                <a:solidFill>
                  <a:srgbClr val="014C6D"/>
                </a:solidFill>
                <a:latin typeface="Trebuchet MS" pitchFamily="34" charset="0"/>
              </a:defRPr>
            </a:lvl6pPr>
            <a:lvl7pPr marL="914400" algn="ctr" rtl="0" eaLnBrk="1" fontAlgn="base" hangingPunct="1">
              <a:spcBef>
                <a:spcPct val="0"/>
              </a:spcBef>
              <a:spcAft>
                <a:spcPct val="0"/>
              </a:spcAft>
              <a:defRPr sz="2600" b="1">
                <a:solidFill>
                  <a:srgbClr val="014C6D"/>
                </a:solidFill>
                <a:latin typeface="Trebuchet MS" pitchFamily="34" charset="0"/>
              </a:defRPr>
            </a:lvl7pPr>
            <a:lvl8pPr marL="1371600" algn="ctr" rtl="0" eaLnBrk="1" fontAlgn="base" hangingPunct="1">
              <a:spcBef>
                <a:spcPct val="0"/>
              </a:spcBef>
              <a:spcAft>
                <a:spcPct val="0"/>
              </a:spcAft>
              <a:defRPr sz="2600" b="1">
                <a:solidFill>
                  <a:srgbClr val="014C6D"/>
                </a:solidFill>
                <a:latin typeface="Trebuchet MS" pitchFamily="34" charset="0"/>
              </a:defRPr>
            </a:lvl8pPr>
            <a:lvl9pPr marL="1828800" algn="ctr" rtl="0" eaLnBrk="1" fontAlgn="base" hangingPunct="1">
              <a:spcBef>
                <a:spcPct val="0"/>
              </a:spcBef>
              <a:spcAft>
                <a:spcPct val="0"/>
              </a:spcAft>
              <a:defRPr sz="2600" b="1">
                <a:solidFill>
                  <a:srgbClr val="014C6D"/>
                </a:solidFill>
                <a:latin typeface="Trebuchet MS" pitchFamily="34" charset="0"/>
              </a:defRPr>
            </a:lvl9pPr>
          </a:lstStyle>
          <a:p>
            <a:pPr algn="ctr">
              <a:defRPr/>
            </a:pPr>
            <a:r>
              <a:rPr lang="en-US" sz="2800" b="1" kern="0" cap="small">
                <a:solidFill>
                  <a:schemeClr val="bg1">
                    <a:lumMod val="50000"/>
                  </a:schemeClr>
                </a:solidFill>
              </a:rPr>
              <a:t>CASE STUDY:</a:t>
            </a:r>
            <a:r>
              <a:rPr lang="en-US" sz="2800" kern="0" cap="small">
                <a:solidFill>
                  <a:schemeClr val="bg1">
                    <a:lumMod val="50000"/>
                  </a:schemeClr>
                </a:solidFill>
              </a:rPr>
              <a:t> BANCOLOMBIA ISSUED GREEN BONDS AND USED ITS OWN RESOURCES FOR GREEN CONSTRUCTION FINANCING AND GREEN MORTGAGES</a:t>
            </a:r>
          </a:p>
        </p:txBody>
      </p:sp>
      <p:pic>
        <p:nvPicPr>
          <p:cNvPr id="19" name="Picture 4" descr="Image result for bancolombia">
            <a:extLst>
              <a:ext uri="{FF2B5EF4-FFF2-40B4-BE49-F238E27FC236}">
                <a16:creationId xmlns:a16="http://schemas.microsoft.com/office/drawing/2014/main" id="{DFDEBDEE-E8B4-426F-B0B3-5D6F6F364A3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5763" b="21077"/>
          <a:stretch/>
        </p:blipFill>
        <p:spPr bwMode="auto">
          <a:xfrm>
            <a:off x="8343830" y="5089824"/>
            <a:ext cx="3526704" cy="937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009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3FBF2-8DD1-4AE9-BF12-877AC1EA7FFD}"/>
              </a:ext>
            </a:extLst>
          </p:cNvPr>
          <p:cNvSpPr>
            <a:spLocks noGrp="1"/>
          </p:cNvSpPr>
          <p:nvPr>
            <p:ph type="title"/>
          </p:nvPr>
        </p:nvSpPr>
        <p:spPr>
          <a:xfrm>
            <a:off x="1864985" y="620744"/>
            <a:ext cx="8462029" cy="437234"/>
          </a:xfrm>
        </p:spPr>
        <p:txBody>
          <a:bodyPr>
            <a:noAutofit/>
          </a:bodyPr>
          <a:lstStyle/>
          <a:p>
            <a:r>
              <a:rPr lang="en-US" sz="2800">
                <a:solidFill>
                  <a:schemeClr val="tx1">
                    <a:lumMod val="50000"/>
                    <a:lumOff val="50000"/>
                  </a:schemeClr>
                </a:solidFill>
              </a:rPr>
              <a:t>EDGE acknowledgments</a:t>
            </a:r>
            <a:br>
              <a:rPr lang="en-US" sz="2800">
                <a:solidFill>
                  <a:schemeClr val="tx1">
                    <a:lumMod val="50000"/>
                    <a:lumOff val="50000"/>
                  </a:schemeClr>
                </a:solidFill>
              </a:rPr>
            </a:br>
            <a:r>
              <a:rPr lang="en-US" sz="2800">
                <a:solidFill>
                  <a:schemeClr val="tx1">
                    <a:lumMod val="50000"/>
                    <a:lumOff val="50000"/>
                  </a:schemeClr>
                </a:solidFill>
              </a:rPr>
              <a:t>________</a:t>
            </a:r>
          </a:p>
        </p:txBody>
      </p:sp>
      <p:sp>
        <p:nvSpPr>
          <p:cNvPr id="3" name="Rectangle 2">
            <a:extLst>
              <a:ext uri="{FF2B5EF4-FFF2-40B4-BE49-F238E27FC236}">
                <a16:creationId xmlns:a16="http://schemas.microsoft.com/office/drawing/2014/main" id="{82032106-3688-4836-B311-38BE1F055705}"/>
              </a:ext>
            </a:extLst>
          </p:cNvPr>
          <p:cNvSpPr/>
          <p:nvPr/>
        </p:nvSpPr>
        <p:spPr>
          <a:xfrm>
            <a:off x="172720" y="1410316"/>
            <a:ext cx="11752831" cy="4600618"/>
          </a:xfrm>
          <a:prstGeom prst="rect">
            <a:avLst/>
          </a:prstGeom>
        </p:spPr>
        <p:txBody>
          <a:bodyPr wrap="square">
            <a:spAutoFit/>
          </a:bodyPr>
          <a:lstStyle/>
          <a:p>
            <a:pPr algn="ctr">
              <a:lnSpc>
                <a:spcPct val="114000"/>
              </a:lnSpc>
            </a:pPr>
            <a:endParaRPr lang="en-US">
              <a:solidFill>
                <a:schemeClr val="tx1">
                  <a:lumMod val="50000"/>
                  <a:lumOff val="50000"/>
                </a:schemeClr>
              </a:solidFill>
              <a:latin typeface="Calibri" panose="020F0502020204030204" pitchFamily="34" charset="0"/>
              <a:cs typeface="Calibri" panose="020F0502020204030204" pitchFamily="34" charset="0"/>
            </a:endParaRPr>
          </a:p>
          <a:p>
            <a:pPr algn="ctr">
              <a:lnSpc>
                <a:spcPct val="114000"/>
              </a:lnSpc>
            </a:pPr>
            <a:r>
              <a:rPr lang="en-US" sz="2400">
                <a:solidFill>
                  <a:schemeClr val="tx1">
                    <a:lumMod val="50000"/>
                    <a:lumOff val="50000"/>
                  </a:schemeClr>
                </a:solidFill>
                <a:latin typeface="Calibri" panose="020F0502020204030204" pitchFamily="34" charset="0"/>
                <a:cs typeface="Calibri" panose="020F0502020204030204" pitchFamily="34" charset="0"/>
              </a:rPr>
              <a:t>The following major donors have demonstrated their generous support of the EDGE program:</a:t>
            </a:r>
          </a:p>
          <a:p>
            <a:pPr algn="ctr">
              <a:lnSpc>
                <a:spcPct val="114000"/>
              </a:lnSpc>
            </a:pPr>
            <a:endParaRPr lang="en-US">
              <a:solidFill>
                <a:schemeClr val="tx1">
                  <a:lumMod val="50000"/>
                  <a:lumOff val="50000"/>
                </a:schemeClr>
              </a:solidFill>
              <a:latin typeface="Calibri" panose="020F0502020204030204" pitchFamily="34" charset="0"/>
              <a:cs typeface="Calibri" panose="020F0502020204030204" pitchFamily="34" charset="0"/>
            </a:endParaRPr>
          </a:p>
          <a:p>
            <a:pPr algn="ctr">
              <a:lnSpc>
                <a:spcPct val="114000"/>
              </a:lnSpc>
            </a:pPr>
            <a:r>
              <a:rPr lang="en-US">
                <a:solidFill>
                  <a:schemeClr val="tx1">
                    <a:lumMod val="50000"/>
                    <a:lumOff val="50000"/>
                  </a:schemeClr>
                </a:solidFill>
                <a:latin typeface="Calibri" panose="020F0502020204030204" pitchFamily="34" charset="0"/>
                <a:cs typeface="Calibri" panose="020F0502020204030204" pitchFamily="34" charset="0"/>
              </a:rPr>
              <a:t> </a:t>
            </a:r>
          </a:p>
          <a:p>
            <a:pPr algn="ctr">
              <a:lnSpc>
                <a:spcPct val="114000"/>
              </a:lnSpc>
            </a:pPr>
            <a:endParaRPr lang="en-US">
              <a:solidFill>
                <a:schemeClr val="tx1">
                  <a:lumMod val="50000"/>
                  <a:lumOff val="50000"/>
                </a:schemeClr>
              </a:solidFill>
              <a:latin typeface="Calibri" panose="020F0502020204030204" pitchFamily="34" charset="0"/>
              <a:cs typeface="Calibri" panose="020F0502020204030204" pitchFamily="34" charset="0"/>
            </a:endParaRPr>
          </a:p>
          <a:p>
            <a:pPr algn="ctr">
              <a:lnSpc>
                <a:spcPct val="114000"/>
              </a:lnSpc>
            </a:pPr>
            <a:endParaRPr lang="en-US">
              <a:solidFill>
                <a:schemeClr val="tx1">
                  <a:lumMod val="50000"/>
                  <a:lumOff val="50000"/>
                </a:schemeClr>
              </a:solidFill>
              <a:latin typeface="Calibri" panose="020F0502020204030204" pitchFamily="34" charset="0"/>
              <a:cs typeface="Calibri" panose="020F0502020204030204" pitchFamily="34" charset="0"/>
            </a:endParaRPr>
          </a:p>
          <a:p>
            <a:pPr algn="ctr">
              <a:lnSpc>
                <a:spcPct val="114000"/>
              </a:lnSpc>
            </a:pPr>
            <a:endParaRPr lang="en-US" i="1">
              <a:solidFill>
                <a:schemeClr val="tx1">
                  <a:lumMod val="50000"/>
                  <a:lumOff val="50000"/>
                </a:schemeClr>
              </a:solidFill>
              <a:latin typeface="Calibri" panose="020F0502020204030204" pitchFamily="34" charset="0"/>
              <a:cs typeface="Calibri" panose="020F0502020204030204" pitchFamily="34" charset="0"/>
            </a:endParaRPr>
          </a:p>
          <a:p>
            <a:pPr algn="ctr">
              <a:lnSpc>
                <a:spcPct val="114000"/>
              </a:lnSpc>
            </a:pPr>
            <a:r>
              <a:rPr lang="en-US" i="1">
                <a:solidFill>
                  <a:schemeClr val="tx1">
                    <a:lumMod val="50000"/>
                    <a:lumOff val="50000"/>
                  </a:schemeClr>
                </a:solidFill>
                <a:latin typeface="Calibri" panose="020F0502020204030204" pitchFamily="34" charset="0"/>
                <a:cs typeface="Calibri" panose="020F0502020204030204" pitchFamily="34" charset="0"/>
              </a:rPr>
              <a:t>IFC also wishes to express its appreciation to the following donors:</a:t>
            </a:r>
          </a:p>
          <a:p>
            <a:pPr algn="ctr">
              <a:lnSpc>
                <a:spcPct val="114000"/>
              </a:lnSpc>
            </a:pPr>
            <a:endParaRPr lang="en-US" i="1">
              <a:solidFill>
                <a:schemeClr val="tx1">
                  <a:lumMod val="50000"/>
                  <a:lumOff val="50000"/>
                </a:schemeClr>
              </a:solidFill>
              <a:latin typeface="Calibri" panose="020F0502020204030204" pitchFamily="34" charset="0"/>
              <a:cs typeface="Calibri" panose="020F0502020204030204" pitchFamily="34" charset="0"/>
            </a:endParaRPr>
          </a:p>
          <a:p>
            <a:pPr algn="ctr">
              <a:lnSpc>
                <a:spcPct val="114000"/>
              </a:lnSpc>
            </a:pPr>
            <a:r>
              <a:rPr lang="en-US" i="1">
                <a:solidFill>
                  <a:schemeClr val="tx1">
                    <a:lumMod val="50000"/>
                    <a:lumOff val="50000"/>
                  </a:schemeClr>
                </a:solidFill>
                <a:latin typeface="Calibri" panose="020F0502020204030204" pitchFamily="34" charset="0"/>
                <a:cs typeface="Calibri" panose="020F0502020204030204" pitchFamily="34" charset="0"/>
              </a:rPr>
              <a:t>The European Union; the Ministry of Finance of Japan; the Hungarian Export Import Bank; the Canada Climate Change Program and the Department of Foreign Affairs, Trade and Development Canada; the Royal Ministry of Foreign Affairs of Denmark and the Danish Green Growth Fund; the Federal Ministry of Finance of Austria; and the Ministry of Foreign Affairs of Finland. In addition, the support of the GEF-IFC Earth Fund Platform and the Energy Sector Management Assistance Program (ESMAP) of the World Bank helped seed EDGE.</a:t>
            </a:r>
          </a:p>
        </p:txBody>
      </p:sp>
      <p:pic>
        <p:nvPicPr>
          <p:cNvPr id="7" name="Picture 6">
            <a:extLst>
              <a:ext uri="{FF2B5EF4-FFF2-40B4-BE49-F238E27FC236}">
                <a16:creationId xmlns:a16="http://schemas.microsoft.com/office/drawing/2014/main" id="{3ABB1DF6-BFBD-41BA-82F2-E3907FF9E4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1360" y="2437892"/>
            <a:ext cx="4693920" cy="966216"/>
          </a:xfrm>
          <a:prstGeom prst="rect">
            <a:avLst/>
          </a:prstGeom>
        </p:spPr>
      </p:pic>
      <p:pic>
        <p:nvPicPr>
          <p:cNvPr id="10" name="Picture 9">
            <a:extLst>
              <a:ext uri="{FF2B5EF4-FFF2-40B4-BE49-F238E27FC236}">
                <a16:creationId xmlns:a16="http://schemas.microsoft.com/office/drawing/2014/main" id="{30CF3080-4E8C-4E0D-9AE5-BEE0F68505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1967" y="2545437"/>
            <a:ext cx="3051048" cy="375563"/>
          </a:xfrm>
          <a:prstGeom prst="rect">
            <a:avLst/>
          </a:prstGeom>
        </p:spPr>
      </p:pic>
      <p:pic>
        <p:nvPicPr>
          <p:cNvPr id="8" name="Picture 7">
            <a:extLst>
              <a:ext uri="{FF2B5EF4-FFF2-40B4-BE49-F238E27FC236}">
                <a16:creationId xmlns:a16="http://schemas.microsoft.com/office/drawing/2014/main" id="{9EDBE4C8-1345-4BF8-8410-8E35EE4E4C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spTree>
    <p:extLst>
      <p:ext uri="{BB962C8B-B14F-4D97-AF65-F5344CB8AC3E}">
        <p14:creationId xmlns:p14="http://schemas.microsoft.com/office/powerpoint/2010/main" val="20135099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2895" y="3049788"/>
            <a:ext cx="4595507" cy="1168400"/>
          </a:xfrm>
          <a:prstGeom prst="rect">
            <a:avLst/>
          </a:prstGeom>
        </p:spPr>
      </p:pic>
      <p:sp>
        <p:nvSpPr>
          <p:cNvPr id="11" name="TextBox 10"/>
          <p:cNvSpPr txBox="1"/>
          <p:nvPr/>
        </p:nvSpPr>
        <p:spPr>
          <a:xfrm>
            <a:off x="3657166" y="3443038"/>
            <a:ext cx="4824536" cy="646331"/>
          </a:xfrm>
          <a:prstGeom prst="rect">
            <a:avLst/>
          </a:prstGeom>
          <a:noFill/>
        </p:spPr>
        <p:txBody>
          <a:bodyPr wrap="square" rtlCol="0">
            <a:spAutoFit/>
          </a:bodyPr>
          <a:lstStyle/>
          <a:p>
            <a:r>
              <a:rPr lang="en-US" sz="3600">
                <a:solidFill>
                  <a:srgbClr val="00A7D4"/>
                </a:solidFill>
              </a:rPr>
              <a:t>www.edgebuildings.com</a:t>
            </a:r>
            <a:endParaRPr lang="en-US" sz="3000">
              <a:solidFill>
                <a:srgbClr val="00A7D4"/>
              </a:solidFill>
            </a:endParaRPr>
          </a:p>
        </p:txBody>
      </p:sp>
      <p:pic>
        <p:nvPicPr>
          <p:cNvPr id="10" name="Picture 9"/>
          <p:cNvPicPr>
            <a:picLocks noChangeAspect="1"/>
          </p:cNvPicPr>
          <p:nvPr/>
        </p:nvPicPr>
        <p:blipFill>
          <a:blip r:embed="rId4"/>
          <a:stretch>
            <a:fillRect/>
          </a:stretch>
        </p:blipFill>
        <p:spPr>
          <a:xfrm>
            <a:off x="3748607" y="2188522"/>
            <a:ext cx="5292447" cy="2776561"/>
          </a:xfrm>
          <a:prstGeom prst="rect">
            <a:avLst/>
          </a:prstGeom>
        </p:spPr>
      </p:pic>
    </p:spTree>
    <p:extLst>
      <p:ext uri="{BB962C8B-B14F-4D97-AF65-F5344CB8AC3E}">
        <p14:creationId xmlns:p14="http://schemas.microsoft.com/office/powerpoint/2010/main" val="304101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0"/>
                                        <p:tgtEl>
                                          <p:spTgt spid="10"/>
                                        </p:tgtEl>
                                      </p:cBhvr>
                                    </p:animEffect>
                                  </p:childTnLst>
                                  <p:subTnLst>
                                    <p:set>
                                      <p:cBhvr override="childStyle">
                                        <p:cTn dur="1" fill="hold" display="0" masterRel="sameClick" afterEffect="1">
                                          <p:stCondLst>
                                            <p:cond evt="end" delay="0">
                                              <p:tn val="5"/>
                                            </p:cond>
                                          </p:stCondLst>
                                        </p:cTn>
                                        <p:tgtEl>
                                          <p:spTgt spid="10"/>
                                        </p:tgtEl>
                                        <p:attrNameLst>
                                          <p:attrName>style.visibility</p:attrName>
                                        </p:attrNameLst>
                                      </p:cBhvr>
                                      <p:to>
                                        <p:strVal val="hidden"/>
                                      </p:to>
                                    </p:set>
                                  </p:subTnLst>
                                </p:cTn>
                              </p:par>
                            </p:childTnLst>
                          </p:cTn>
                        </p:par>
                        <p:par>
                          <p:cTn id="8" fill="hold">
                            <p:stCondLst>
                              <p:cond delay="4000"/>
                            </p:stCondLst>
                            <p:childTnLst>
                              <p:par>
                                <p:cTn id="9" presetID="10" presetClass="entr" presetSubtype="0" fill="hold"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3000"/>
                                        <p:tgtEl>
                                          <p:spTgt spid="2"/>
                                        </p:tgtEl>
                                      </p:cBhvr>
                                    </p:animEffect>
                                  </p:childTnLst>
                                  <p:subTnLst>
                                    <p:set>
                                      <p:cBhvr override="childStyle">
                                        <p:cTn dur="1" fill="hold" display="0" masterRel="sameClick" afterEffect="1">
                                          <p:stCondLst>
                                            <p:cond evt="end" delay="0">
                                              <p:tn val="9"/>
                                            </p:cond>
                                          </p:stCondLst>
                                        </p:cTn>
                                        <p:tgtEl>
                                          <p:spTgt spid="2"/>
                                        </p:tgtEl>
                                        <p:attrNameLst>
                                          <p:attrName>style.visibility</p:attrName>
                                        </p:attrNameLst>
                                      </p:cBhvr>
                                      <p:to>
                                        <p:strVal val="hidden"/>
                                      </p:to>
                                    </p:set>
                                  </p:subTnLst>
                                </p:cTn>
                              </p:par>
                            </p:childTnLst>
                          </p:cTn>
                        </p:par>
                        <p:par>
                          <p:cTn id="12" fill="hold">
                            <p:stCondLst>
                              <p:cond delay="8000"/>
                            </p:stCondLst>
                            <p:childTnLst>
                              <p:par>
                                <p:cTn id="13" presetID="10" presetClass="entr" presetSubtype="0" fill="hold" grpId="0" nodeType="afterEffect">
                                  <p:stCondLst>
                                    <p:cond delay="10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ounded Rectangle 64"/>
          <p:cNvSpPr/>
          <p:nvPr/>
        </p:nvSpPr>
        <p:spPr bwMode="gray">
          <a:xfrm>
            <a:off x="508001" y="4726033"/>
            <a:ext cx="1219201" cy="812799"/>
          </a:xfrm>
          <a:prstGeom prst="roundRect">
            <a:avLst/>
          </a:prstGeom>
          <a:solidFill>
            <a:srgbClr val="F9461C"/>
          </a:solidFill>
          <a:ln w="6350" cap="flat" cmpd="sng">
            <a:noFill/>
            <a:prstDash val="solid"/>
            <a:round/>
            <a:headEnd type="none" w="med" len="med"/>
            <a:tailEnd type="none" w="med" len="med"/>
          </a:ln>
          <a:effectLst/>
        </p:spPr>
        <p:txBody>
          <a:bodyPr rtlCol="0" anchor="ctr"/>
          <a:lstStyle/>
          <a:p>
            <a:pPr algn="ctr"/>
            <a:endParaRPr lang="en-US" sz="2400"/>
          </a:p>
        </p:txBody>
      </p:sp>
      <p:sp>
        <p:nvSpPr>
          <p:cNvPr id="64" name="Rounded Rectangle 63"/>
          <p:cNvSpPr/>
          <p:nvPr/>
        </p:nvSpPr>
        <p:spPr bwMode="gray">
          <a:xfrm>
            <a:off x="508002" y="3267930"/>
            <a:ext cx="1219200" cy="812800"/>
          </a:xfrm>
          <a:prstGeom prst="roundRect">
            <a:avLst/>
          </a:prstGeom>
          <a:solidFill>
            <a:srgbClr val="00A1DE"/>
          </a:solidFill>
          <a:ln w="6350" cap="flat" cmpd="sng">
            <a:noFill/>
            <a:prstDash val="solid"/>
            <a:round/>
            <a:headEnd type="none" w="med" len="med"/>
            <a:tailEnd type="none" w="med" len="med"/>
          </a:ln>
          <a:effectLst/>
        </p:spPr>
        <p:txBody>
          <a:bodyPr rtlCol="0" anchor="ctr"/>
          <a:lstStyle/>
          <a:p>
            <a:pPr algn="ctr"/>
            <a:endParaRPr lang="en-US" sz="2400"/>
          </a:p>
        </p:txBody>
      </p:sp>
      <p:sp>
        <p:nvSpPr>
          <p:cNvPr id="6" name="Isosceles Triangle 5"/>
          <p:cNvSpPr/>
          <p:nvPr/>
        </p:nvSpPr>
        <p:spPr>
          <a:xfrm>
            <a:off x="1782264" y="1129991"/>
            <a:ext cx="5076234" cy="4761570"/>
          </a:xfrm>
          <a:prstGeom prst="triangle">
            <a:avLst/>
          </a:prstGeom>
          <a:solidFill>
            <a:schemeClr val="bg1">
              <a:lumMod val="9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cxnSp>
        <p:nvCxnSpPr>
          <p:cNvPr id="44" name="Straight Connector 43"/>
          <p:cNvCxnSpPr/>
          <p:nvPr/>
        </p:nvCxnSpPr>
        <p:spPr>
          <a:xfrm rot="10800000">
            <a:off x="2212898" y="2217871"/>
            <a:ext cx="2743200" cy="2117"/>
          </a:xfrm>
          <a:prstGeom prst="line">
            <a:avLst/>
          </a:prstGeom>
          <a:ln w="3175">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0800000">
            <a:off x="2212898" y="3661783"/>
            <a:ext cx="2743200" cy="2117"/>
          </a:xfrm>
          <a:prstGeom prst="line">
            <a:avLst/>
          </a:prstGeom>
          <a:ln w="3175">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0800000">
            <a:off x="2212898" y="5160839"/>
            <a:ext cx="2743200" cy="2117"/>
          </a:xfrm>
          <a:prstGeom prst="line">
            <a:avLst/>
          </a:prstGeom>
          <a:ln w="3175">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6" name="Rounded Rectangle 65"/>
          <p:cNvSpPr/>
          <p:nvPr/>
        </p:nvSpPr>
        <p:spPr bwMode="gray">
          <a:xfrm>
            <a:off x="7402442" y="1581254"/>
            <a:ext cx="4570135" cy="1377240"/>
          </a:xfrm>
          <a:prstGeom prst="roundRect">
            <a:avLst/>
          </a:prstGeom>
          <a:solidFill>
            <a:srgbClr val="92BA5D"/>
          </a:solidFill>
          <a:ln w="6350" cap="flat" cmpd="sng">
            <a:noFill/>
            <a:prstDash val="solid"/>
            <a:round/>
            <a:headEnd type="none" w="med" len="med"/>
            <a:tailEnd type="none" w="med" len="med"/>
          </a:ln>
          <a:effectLst/>
        </p:spPr>
        <p:txBody>
          <a:bodyPr rtlCol="0" anchor="ctr"/>
          <a:lstStyle/>
          <a:p>
            <a:pPr algn="ctr"/>
            <a:endParaRPr lang="en-US" sz="2400"/>
          </a:p>
        </p:txBody>
      </p:sp>
      <p:grpSp>
        <p:nvGrpSpPr>
          <p:cNvPr id="12" name="Group 11"/>
          <p:cNvGrpSpPr/>
          <p:nvPr/>
        </p:nvGrpSpPr>
        <p:grpSpPr>
          <a:xfrm>
            <a:off x="7392501" y="3061580"/>
            <a:ext cx="4580077" cy="1338689"/>
            <a:chOff x="7392502" y="3322761"/>
            <a:chExt cx="4472878" cy="1338689"/>
          </a:xfrm>
          <a:solidFill>
            <a:srgbClr val="00A1DE"/>
          </a:solidFill>
        </p:grpSpPr>
        <p:sp>
          <p:nvSpPr>
            <p:cNvPr id="67" name="Rounded Rectangle 66"/>
            <p:cNvSpPr/>
            <p:nvPr/>
          </p:nvSpPr>
          <p:spPr bwMode="gray">
            <a:xfrm>
              <a:off x="7392502" y="3322761"/>
              <a:ext cx="4472878" cy="1338689"/>
            </a:xfrm>
            <a:prstGeom prst="roundRect">
              <a:avLst/>
            </a:prstGeom>
            <a:grpFill/>
            <a:ln w="6350" cap="flat" cmpd="sng">
              <a:noFill/>
              <a:prstDash val="solid"/>
              <a:round/>
              <a:headEnd type="none" w="med" len="med"/>
              <a:tailEnd type="none" w="med" len="med"/>
            </a:ln>
            <a:effectLst/>
          </p:spPr>
          <p:txBody>
            <a:bodyPr rtlCol="0" anchor="ctr"/>
            <a:lstStyle/>
            <a:p>
              <a:pPr algn="ctr"/>
              <a:endParaRPr lang="en-US" sz="2400"/>
            </a:p>
          </p:txBody>
        </p:sp>
        <p:sp>
          <p:nvSpPr>
            <p:cNvPr id="70" name="Rectangle 69"/>
            <p:cNvSpPr/>
            <p:nvPr/>
          </p:nvSpPr>
          <p:spPr>
            <a:xfrm>
              <a:off x="7704563" y="3387659"/>
              <a:ext cx="3848755" cy="1095775"/>
            </a:xfrm>
            <a:prstGeom prst="rect">
              <a:avLst/>
            </a:prstGeom>
            <a:grpFill/>
            <a:ln w="6350" cap="flat" cmpd="sng">
              <a:noFill/>
              <a:prstDash val="solid"/>
              <a:round/>
              <a:headEnd type="none" w="med" len="med"/>
              <a:tailEnd type="none" w="med" len="med"/>
            </a:ln>
            <a:effectLst/>
          </p:spPr>
          <p:txBody>
            <a:bodyPr rtlCol="0" anchor="ctr"/>
            <a:lstStyle/>
            <a:p>
              <a:endParaRPr lang="ms-MY" sz="1600">
                <a:solidFill>
                  <a:schemeClr val="bg1"/>
                </a:solidFill>
              </a:endParaRPr>
            </a:p>
          </p:txBody>
        </p:sp>
      </p:grpSp>
      <p:grpSp>
        <p:nvGrpSpPr>
          <p:cNvPr id="11" name="Group 10"/>
          <p:cNvGrpSpPr/>
          <p:nvPr/>
        </p:nvGrpSpPr>
        <p:grpSpPr>
          <a:xfrm>
            <a:off x="7402443" y="4494762"/>
            <a:ext cx="4628616" cy="1407953"/>
            <a:chOff x="7402443" y="4769824"/>
            <a:chExt cx="4530113" cy="1187080"/>
          </a:xfrm>
        </p:grpSpPr>
        <p:sp>
          <p:nvSpPr>
            <p:cNvPr id="68" name="Rounded Rectangle 67"/>
            <p:cNvSpPr/>
            <p:nvPr/>
          </p:nvSpPr>
          <p:spPr bwMode="gray">
            <a:xfrm>
              <a:off x="7402443" y="4769824"/>
              <a:ext cx="4472878" cy="1187080"/>
            </a:xfrm>
            <a:prstGeom prst="roundRect">
              <a:avLst/>
            </a:prstGeom>
            <a:solidFill>
              <a:srgbClr val="F9461C">
                <a:alpha val="80000"/>
              </a:srgbClr>
            </a:solidFill>
            <a:ln w="6350" cap="flat" cmpd="sng">
              <a:noFill/>
              <a:prstDash val="solid"/>
              <a:round/>
              <a:headEnd type="none" w="med" len="med"/>
              <a:tailEnd type="none" w="med" len="med"/>
            </a:ln>
            <a:effectLst/>
          </p:spPr>
          <p:txBody>
            <a:bodyPr rtlCol="0" anchor="ctr"/>
            <a:lstStyle/>
            <a:p>
              <a:pPr algn="ctr"/>
              <a:endParaRPr lang="en-US" sz="2400"/>
            </a:p>
          </p:txBody>
        </p:sp>
        <p:sp>
          <p:nvSpPr>
            <p:cNvPr id="71" name="Rectangle 70"/>
            <p:cNvSpPr/>
            <p:nvPr/>
          </p:nvSpPr>
          <p:spPr>
            <a:xfrm>
              <a:off x="7714504" y="4791049"/>
              <a:ext cx="4218052" cy="1077218"/>
            </a:xfrm>
            <a:prstGeom prst="rect">
              <a:avLst/>
            </a:prstGeom>
            <a:noFill/>
            <a:ln w="6350" cap="flat" cmpd="sng">
              <a:noFill/>
              <a:prstDash val="solid"/>
              <a:round/>
              <a:headEnd type="none" w="med" len="med"/>
              <a:tailEnd type="none" w="med" len="med"/>
            </a:ln>
            <a:effectLst/>
          </p:spPr>
          <p:txBody>
            <a:bodyPr rtlCol="0" anchor="ctr"/>
            <a:lstStyle/>
            <a:p>
              <a:endParaRPr lang="ms-MY" sz="1600">
                <a:solidFill>
                  <a:schemeClr val="bg1"/>
                </a:solidFill>
                <a:latin typeface="Source Sans Pro Light" pitchFamily="34" charset="0"/>
              </a:endParaRPr>
            </a:p>
          </p:txBody>
        </p:sp>
      </p:grpSp>
      <p:grpSp>
        <p:nvGrpSpPr>
          <p:cNvPr id="33" name="Group 32"/>
          <p:cNvGrpSpPr/>
          <p:nvPr/>
        </p:nvGrpSpPr>
        <p:grpSpPr>
          <a:xfrm>
            <a:off x="508002" y="1857817"/>
            <a:ext cx="1219200" cy="812800"/>
            <a:chOff x="381000" y="1657350"/>
            <a:chExt cx="914400" cy="609600"/>
          </a:xfrm>
          <a:solidFill>
            <a:srgbClr val="92BA5D"/>
          </a:solidFill>
        </p:grpSpPr>
        <p:sp>
          <p:nvSpPr>
            <p:cNvPr id="63" name="Rounded Rectangle 62"/>
            <p:cNvSpPr/>
            <p:nvPr/>
          </p:nvSpPr>
          <p:spPr bwMode="gray">
            <a:xfrm>
              <a:off x="381000" y="1657350"/>
              <a:ext cx="914400" cy="609600"/>
            </a:xfrm>
            <a:prstGeom prst="roundRect">
              <a:avLst/>
            </a:prstGeom>
            <a:solidFill>
              <a:srgbClr val="92BA5D"/>
            </a:solidFill>
            <a:ln w="6350" cap="flat" cmpd="sng">
              <a:noFill/>
              <a:prstDash val="solid"/>
              <a:round/>
              <a:headEnd type="none" w="med" len="med"/>
              <a:tailEnd type="none" w="med" len="med"/>
            </a:ln>
            <a:effectLst/>
          </p:spPr>
          <p:txBody>
            <a:bodyPr rtlCol="0" anchor="ctr"/>
            <a:lstStyle/>
            <a:p>
              <a:pPr algn="ctr"/>
              <a:endParaRPr lang="en-US" sz="2400"/>
            </a:p>
          </p:txBody>
        </p:sp>
        <p:grpSp>
          <p:nvGrpSpPr>
            <p:cNvPr id="29" name="Group 28"/>
            <p:cNvGrpSpPr/>
            <p:nvPr/>
          </p:nvGrpSpPr>
          <p:grpSpPr>
            <a:xfrm>
              <a:off x="631371" y="1752600"/>
              <a:ext cx="342899" cy="366051"/>
              <a:chOff x="7161724" y="1451094"/>
              <a:chExt cx="342899" cy="366051"/>
            </a:xfrm>
            <a:grpFill/>
          </p:grpSpPr>
          <p:sp>
            <p:nvSpPr>
              <p:cNvPr id="30" name="AutoShape 78"/>
              <p:cNvSpPr>
                <a:spLocks/>
              </p:cNvSpPr>
              <p:nvPr/>
            </p:nvSpPr>
            <p:spPr bwMode="auto">
              <a:xfrm>
                <a:off x="7161724" y="1451094"/>
                <a:ext cx="342899" cy="3660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18900"/>
                    </a:moveTo>
                    <a:cubicBezTo>
                      <a:pt x="20160" y="19643"/>
                      <a:pt x="19513" y="20249"/>
                      <a:pt x="18720" y="20249"/>
                    </a:cubicBezTo>
                    <a:lnTo>
                      <a:pt x="2880" y="20249"/>
                    </a:lnTo>
                    <a:cubicBezTo>
                      <a:pt x="2086" y="20249"/>
                      <a:pt x="1440" y="19643"/>
                      <a:pt x="1440" y="18900"/>
                    </a:cubicBezTo>
                    <a:lnTo>
                      <a:pt x="1440" y="2700"/>
                    </a:lnTo>
                    <a:cubicBezTo>
                      <a:pt x="1440" y="1955"/>
                      <a:pt x="2086" y="1350"/>
                      <a:pt x="2880" y="1350"/>
                    </a:cubicBezTo>
                    <a:lnTo>
                      <a:pt x="18720" y="1350"/>
                    </a:lnTo>
                    <a:cubicBezTo>
                      <a:pt x="19513" y="1350"/>
                      <a:pt x="20160" y="1955"/>
                      <a:pt x="20160" y="2700"/>
                    </a:cubicBezTo>
                    <a:cubicBezTo>
                      <a:pt x="20160" y="2700"/>
                      <a:pt x="20160" y="18900"/>
                      <a:pt x="20160" y="18900"/>
                    </a:cubicBezTo>
                    <a:close/>
                    <a:moveTo>
                      <a:pt x="18720" y="0"/>
                    </a:moveTo>
                    <a:lnTo>
                      <a:pt x="2880" y="0"/>
                    </a:lnTo>
                    <a:cubicBezTo>
                      <a:pt x="1289" y="0"/>
                      <a:pt x="0" y="1208"/>
                      <a:pt x="0" y="2700"/>
                    </a:cubicBezTo>
                    <a:lnTo>
                      <a:pt x="0" y="18900"/>
                    </a:lnTo>
                    <a:cubicBezTo>
                      <a:pt x="0" y="20391"/>
                      <a:pt x="1289" y="21599"/>
                      <a:pt x="2880" y="21599"/>
                    </a:cubicBezTo>
                    <a:lnTo>
                      <a:pt x="18720" y="21599"/>
                    </a:lnTo>
                    <a:cubicBezTo>
                      <a:pt x="20310" y="21599"/>
                      <a:pt x="21599" y="20391"/>
                      <a:pt x="21599" y="18900"/>
                    </a:cubicBezTo>
                    <a:lnTo>
                      <a:pt x="21599" y="2700"/>
                    </a:lnTo>
                    <a:cubicBezTo>
                      <a:pt x="21599" y="1208"/>
                      <a:pt x="20310" y="0"/>
                      <a:pt x="18720"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a:solidFill>
                    <a:srgbClr val="FFFFFF"/>
                  </a:solidFill>
                  <a:effectLst>
                    <a:outerShdw blurRad="38100" dist="38100" dir="2700000" algn="tl">
                      <a:srgbClr val="000000"/>
                    </a:outerShdw>
                  </a:effectLst>
                </a:endParaRPr>
              </a:p>
            </p:txBody>
          </p:sp>
          <p:sp>
            <p:nvSpPr>
              <p:cNvPr id="31" name="AutoShape 79"/>
              <p:cNvSpPr>
                <a:spLocks/>
              </p:cNvSpPr>
              <p:nvPr/>
            </p:nvSpPr>
            <p:spPr bwMode="auto">
              <a:xfrm>
                <a:off x="7207402" y="1496772"/>
                <a:ext cx="251543" cy="2290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18" y="20519"/>
                    </a:moveTo>
                    <a:lnTo>
                      <a:pt x="14053" y="16248"/>
                    </a:lnTo>
                    <a:lnTo>
                      <a:pt x="16690" y="12959"/>
                    </a:lnTo>
                    <a:lnTo>
                      <a:pt x="20618" y="17689"/>
                    </a:lnTo>
                    <a:lnTo>
                      <a:pt x="20618" y="20519"/>
                    </a:lnTo>
                    <a:cubicBezTo>
                      <a:pt x="20618" y="20519"/>
                      <a:pt x="17418" y="20519"/>
                      <a:pt x="17418" y="20519"/>
                    </a:cubicBezTo>
                    <a:close/>
                    <a:moveTo>
                      <a:pt x="981" y="11446"/>
                    </a:moveTo>
                    <a:lnTo>
                      <a:pt x="4909" y="6479"/>
                    </a:lnTo>
                    <a:lnTo>
                      <a:pt x="12828" y="16353"/>
                    </a:lnTo>
                    <a:lnTo>
                      <a:pt x="13398" y="17064"/>
                    </a:lnTo>
                    <a:lnTo>
                      <a:pt x="16109" y="20519"/>
                    </a:lnTo>
                    <a:lnTo>
                      <a:pt x="981" y="20519"/>
                    </a:lnTo>
                    <a:cubicBezTo>
                      <a:pt x="981" y="20519"/>
                      <a:pt x="981" y="11446"/>
                      <a:pt x="981" y="11446"/>
                    </a:cubicBezTo>
                    <a:close/>
                    <a:moveTo>
                      <a:pt x="20618" y="1080"/>
                    </a:moveTo>
                    <a:lnTo>
                      <a:pt x="20618" y="16058"/>
                    </a:lnTo>
                    <a:lnTo>
                      <a:pt x="17427" y="12244"/>
                    </a:lnTo>
                    <a:cubicBezTo>
                      <a:pt x="17240" y="12012"/>
                      <a:pt x="16972" y="11879"/>
                      <a:pt x="16690" y="11879"/>
                    </a:cubicBezTo>
                    <a:cubicBezTo>
                      <a:pt x="16409" y="11879"/>
                      <a:pt x="16141" y="12012"/>
                      <a:pt x="15954" y="12244"/>
                    </a:cubicBezTo>
                    <a:lnTo>
                      <a:pt x="13399" y="15432"/>
                    </a:lnTo>
                    <a:lnTo>
                      <a:pt x="5645" y="5764"/>
                    </a:lnTo>
                    <a:cubicBezTo>
                      <a:pt x="5458" y="5532"/>
                      <a:pt x="5190" y="5400"/>
                      <a:pt x="4909" y="5400"/>
                    </a:cubicBezTo>
                    <a:cubicBezTo>
                      <a:pt x="4627" y="5400"/>
                      <a:pt x="4359" y="5532"/>
                      <a:pt x="4172" y="5764"/>
                    </a:cubicBezTo>
                    <a:lnTo>
                      <a:pt x="981" y="9812"/>
                    </a:lnTo>
                    <a:lnTo>
                      <a:pt x="981" y="1080"/>
                    </a:lnTo>
                    <a:cubicBezTo>
                      <a:pt x="981" y="1080"/>
                      <a:pt x="20618" y="1080"/>
                      <a:pt x="20618" y="1080"/>
                    </a:cubicBezTo>
                    <a:close/>
                    <a:moveTo>
                      <a:pt x="20618" y="0"/>
                    </a:moveTo>
                    <a:lnTo>
                      <a:pt x="981" y="0"/>
                    </a:lnTo>
                    <a:cubicBezTo>
                      <a:pt x="439" y="0"/>
                      <a:pt x="0" y="483"/>
                      <a:pt x="0" y="1080"/>
                    </a:cubicBezTo>
                    <a:lnTo>
                      <a:pt x="0" y="20519"/>
                    </a:lnTo>
                    <a:cubicBezTo>
                      <a:pt x="0" y="21116"/>
                      <a:pt x="439" y="21599"/>
                      <a:pt x="981" y="21599"/>
                    </a:cubicBezTo>
                    <a:lnTo>
                      <a:pt x="20618" y="21599"/>
                    </a:lnTo>
                    <a:cubicBezTo>
                      <a:pt x="21160" y="21599"/>
                      <a:pt x="21600" y="21116"/>
                      <a:pt x="21600" y="20519"/>
                    </a:cubicBezTo>
                    <a:lnTo>
                      <a:pt x="21600" y="1080"/>
                    </a:lnTo>
                    <a:cubicBezTo>
                      <a:pt x="21600" y="483"/>
                      <a:pt x="21160" y="0"/>
                      <a:pt x="20618"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a:solidFill>
                    <a:srgbClr val="FFFFFF"/>
                  </a:solidFill>
                  <a:effectLst>
                    <a:outerShdw blurRad="38100" dist="38100" dir="2700000" algn="tl">
                      <a:srgbClr val="000000"/>
                    </a:outerShdw>
                  </a:effectLst>
                </a:endParaRPr>
              </a:p>
            </p:txBody>
          </p:sp>
          <p:sp>
            <p:nvSpPr>
              <p:cNvPr id="32" name="AutoShape 80"/>
              <p:cNvSpPr>
                <a:spLocks/>
              </p:cNvSpPr>
              <p:nvPr/>
            </p:nvSpPr>
            <p:spPr bwMode="auto">
              <a:xfrm>
                <a:off x="7344436" y="1531187"/>
                <a:ext cx="68830" cy="688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3600"/>
                    </a:moveTo>
                    <a:cubicBezTo>
                      <a:pt x="14769" y="3600"/>
                      <a:pt x="17999" y="6827"/>
                      <a:pt x="17999" y="10800"/>
                    </a:cubicBezTo>
                    <a:cubicBezTo>
                      <a:pt x="17999" y="14769"/>
                      <a:pt x="14769" y="18000"/>
                      <a:pt x="10800" y="18000"/>
                    </a:cubicBezTo>
                    <a:cubicBezTo>
                      <a:pt x="6830" y="18000"/>
                      <a:pt x="3600" y="14769"/>
                      <a:pt x="3600" y="10800"/>
                    </a:cubicBezTo>
                    <a:cubicBezTo>
                      <a:pt x="3600" y="6827"/>
                      <a:pt x="6830" y="3600"/>
                      <a:pt x="10800" y="3600"/>
                    </a:cubicBezTo>
                    <a:moveTo>
                      <a:pt x="10800" y="21599"/>
                    </a:moveTo>
                    <a:cubicBezTo>
                      <a:pt x="16766" y="21599"/>
                      <a:pt x="21600" y="16762"/>
                      <a:pt x="21600" y="10800"/>
                    </a:cubicBezTo>
                    <a:cubicBezTo>
                      <a:pt x="21600" y="4833"/>
                      <a:pt x="16766" y="0"/>
                      <a:pt x="10800" y="0"/>
                    </a:cubicBezTo>
                    <a:cubicBezTo>
                      <a:pt x="4833" y="0"/>
                      <a:pt x="0" y="4833"/>
                      <a:pt x="0" y="10800"/>
                    </a:cubicBezTo>
                    <a:cubicBezTo>
                      <a:pt x="0" y="16762"/>
                      <a:pt x="4833" y="21599"/>
                      <a:pt x="10800" y="21599"/>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a:solidFill>
                    <a:srgbClr val="FFFFFF"/>
                  </a:solidFill>
                  <a:effectLst>
                    <a:outerShdw blurRad="38100" dist="38100" dir="2700000" algn="tl">
                      <a:srgbClr val="000000"/>
                    </a:outerShdw>
                  </a:effectLst>
                </a:endParaRPr>
              </a:p>
            </p:txBody>
          </p:sp>
        </p:grpSp>
      </p:grpSp>
      <p:sp>
        <p:nvSpPr>
          <p:cNvPr id="9" name="Freeform: Shape 8"/>
          <p:cNvSpPr/>
          <p:nvPr/>
        </p:nvSpPr>
        <p:spPr>
          <a:xfrm>
            <a:off x="4680145" y="4946502"/>
            <a:ext cx="2952943" cy="466655"/>
          </a:xfrm>
          <a:custGeom>
            <a:avLst/>
            <a:gdLst>
              <a:gd name="connsiteX0" fmla="*/ 0 w 2831857"/>
              <a:gd name="connsiteY0" fmla="*/ 77777 h 466655"/>
              <a:gd name="connsiteX1" fmla="*/ 77777 w 2831857"/>
              <a:gd name="connsiteY1" fmla="*/ 0 h 466655"/>
              <a:gd name="connsiteX2" fmla="*/ 2754080 w 2831857"/>
              <a:gd name="connsiteY2" fmla="*/ 0 h 466655"/>
              <a:gd name="connsiteX3" fmla="*/ 2831857 w 2831857"/>
              <a:gd name="connsiteY3" fmla="*/ 77777 h 466655"/>
              <a:gd name="connsiteX4" fmla="*/ 2831857 w 2831857"/>
              <a:gd name="connsiteY4" fmla="*/ 388878 h 466655"/>
              <a:gd name="connsiteX5" fmla="*/ 2754080 w 2831857"/>
              <a:gd name="connsiteY5" fmla="*/ 466655 h 466655"/>
              <a:gd name="connsiteX6" fmla="*/ 77777 w 2831857"/>
              <a:gd name="connsiteY6" fmla="*/ 466655 h 466655"/>
              <a:gd name="connsiteX7" fmla="*/ 0 w 2831857"/>
              <a:gd name="connsiteY7" fmla="*/ 388878 h 466655"/>
              <a:gd name="connsiteX8" fmla="*/ 0 w 2831857"/>
              <a:gd name="connsiteY8" fmla="*/ 77777 h 46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1857" h="466655">
                <a:moveTo>
                  <a:pt x="0" y="77777"/>
                </a:moveTo>
                <a:cubicBezTo>
                  <a:pt x="0" y="34822"/>
                  <a:pt x="34822" y="0"/>
                  <a:pt x="77777" y="0"/>
                </a:cubicBezTo>
                <a:lnTo>
                  <a:pt x="2754080" y="0"/>
                </a:lnTo>
                <a:cubicBezTo>
                  <a:pt x="2797035" y="0"/>
                  <a:pt x="2831857" y="34822"/>
                  <a:pt x="2831857" y="77777"/>
                </a:cubicBezTo>
                <a:lnTo>
                  <a:pt x="2831857" y="388878"/>
                </a:lnTo>
                <a:cubicBezTo>
                  <a:pt x="2831857" y="431833"/>
                  <a:pt x="2797035" y="466655"/>
                  <a:pt x="2754080" y="466655"/>
                </a:cubicBezTo>
                <a:lnTo>
                  <a:pt x="77777" y="466655"/>
                </a:lnTo>
                <a:cubicBezTo>
                  <a:pt x="34822" y="466655"/>
                  <a:pt x="0" y="431833"/>
                  <a:pt x="0" y="388878"/>
                </a:cubicBezTo>
                <a:lnTo>
                  <a:pt x="0" y="77777"/>
                </a:lnTo>
                <a:close/>
              </a:path>
            </a:pathLst>
          </a:custGeom>
          <a:solidFill>
            <a:srgbClr val="F9461C">
              <a:alpha val="90000"/>
            </a:srgbClr>
          </a:solidFill>
          <a:ln>
            <a:solidFill>
              <a:schemeClr val="bg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8500" tIns="68500" rIns="68500" bIns="68500" numCol="1" spcCol="1270" anchor="ctr" anchorCtr="0">
            <a:noAutofit/>
          </a:bodyPr>
          <a:lstStyle/>
          <a:p>
            <a:pPr algn="ctr" defTabSz="533400">
              <a:lnSpc>
                <a:spcPct val="90000"/>
              </a:lnSpc>
              <a:spcBef>
                <a:spcPct val="0"/>
              </a:spcBef>
              <a:spcAft>
                <a:spcPct val="35000"/>
              </a:spcAft>
            </a:pPr>
            <a:r>
              <a:rPr lang="en-US" sz="1600" b="1" dirty="0">
                <a:solidFill>
                  <a:schemeClr val="bg1"/>
                </a:solidFill>
                <a:latin typeface="Source Sans Pro" pitchFamily="34" charset="0"/>
              </a:rPr>
              <a:t>MARKET CREATION</a:t>
            </a:r>
          </a:p>
        </p:txBody>
      </p:sp>
      <p:sp>
        <p:nvSpPr>
          <p:cNvPr id="8" name="Freeform: Shape 7"/>
          <p:cNvSpPr/>
          <p:nvPr/>
        </p:nvSpPr>
        <p:spPr>
          <a:xfrm>
            <a:off x="4680145" y="3447425"/>
            <a:ext cx="2952943" cy="466655"/>
          </a:xfrm>
          <a:custGeom>
            <a:avLst/>
            <a:gdLst>
              <a:gd name="connsiteX0" fmla="*/ 0 w 2831857"/>
              <a:gd name="connsiteY0" fmla="*/ 77777 h 466655"/>
              <a:gd name="connsiteX1" fmla="*/ 77777 w 2831857"/>
              <a:gd name="connsiteY1" fmla="*/ 0 h 466655"/>
              <a:gd name="connsiteX2" fmla="*/ 2754080 w 2831857"/>
              <a:gd name="connsiteY2" fmla="*/ 0 h 466655"/>
              <a:gd name="connsiteX3" fmla="*/ 2831857 w 2831857"/>
              <a:gd name="connsiteY3" fmla="*/ 77777 h 466655"/>
              <a:gd name="connsiteX4" fmla="*/ 2831857 w 2831857"/>
              <a:gd name="connsiteY4" fmla="*/ 388878 h 466655"/>
              <a:gd name="connsiteX5" fmla="*/ 2754080 w 2831857"/>
              <a:gd name="connsiteY5" fmla="*/ 466655 h 466655"/>
              <a:gd name="connsiteX6" fmla="*/ 77777 w 2831857"/>
              <a:gd name="connsiteY6" fmla="*/ 466655 h 466655"/>
              <a:gd name="connsiteX7" fmla="*/ 0 w 2831857"/>
              <a:gd name="connsiteY7" fmla="*/ 388878 h 466655"/>
              <a:gd name="connsiteX8" fmla="*/ 0 w 2831857"/>
              <a:gd name="connsiteY8" fmla="*/ 77777 h 46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1857" h="466655">
                <a:moveTo>
                  <a:pt x="0" y="77777"/>
                </a:moveTo>
                <a:cubicBezTo>
                  <a:pt x="0" y="34822"/>
                  <a:pt x="34822" y="0"/>
                  <a:pt x="77777" y="0"/>
                </a:cubicBezTo>
                <a:lnTo>
                  <a:pt x="2754080" y="0"/>
                </a:lnTo>
                <a:cubicBezTo>
                  <a:pt x="2797035" y="0"/>
                  <a:pt x="2831857" y="34822"/>
                  <a:pt x="2831857" y="77777"/>
                </a:cubicBezTo>
                <a:lnTo>
                  <a:pt x="2831857" y="388878"/>
                </a:lnTo>
                <a:cubicBezTo>
                  <a:pt x="2831857" y="431833"/>
                  <a:pt x="2797035" y="466655"/>
                  <a:pt x="2754080" y="466655"/>
                </a:cubicBezTo>
                <a:lnTo>
                  <a:pt x="77777" y="466655"/>
                </a:lnTo>
                <a:cubicBezTo>
                  <a:pt x="34822" y="466655"/>
                  <a:pt x="0" y="431833"/>
                  <a:pt x="0" y="388878"/>
                </a:cubicBezTo>
                <a:lnTo>
                  <a:pt x="0" y="77777"/>
                </a:lnTo>
                <a:close/>
              </a:path>
            </a:pathLst>
          </a:custGeom>
          <a:solidFill>
            <a:srgbClr val="00A1DE">
              <a:alpha val="90000"/>
            </a:srgbClr>
          </a:solidFill>
          <a:ln>
            <a:solidFill>
              <a:schemeClr val="bg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8500" tIns="68500" rIns="68500" bIns="68500" numCol="1" spcCol="1270" anchor="ctr" anchorCtr="0">
            <a:noAutofit/>
          </a:bodyPr>
          <a:lstStyle/>
          <a:p>
            <a:pPr lvl="0" algn="ctr" defTabSz="533400">
              <a:lnSpc>
                <a:spcPct val="90000"/>
              </a:lnSpc>
              <a:spcBef>
                <a:spcPct val="0"/>
              </a:spcBef>
              <a:spcAft>
                <a:spcPct val="35000"/>
              </a:spcAft>
            </a:pPr>
            <a:r>
              <a:rPr lang="en-US" sz="1600" b="1" kern="1200" dirty="0">
                <a:solidFill>
                  <a:schemeClr val="bg1"/>
                </a:solidFill>
                <a:latin typeface="Source Sans Pro" pitchFamily="34" charset="0"/>
              </a:rPr>
              <a:t>AD</a:t>
            </a:r>
            <a:r>
              <a:rPr lang="en-US" sz="1600" b="1" dirty="0">
                <a:solidFill>
                  <a:schemeClr val="bg1"/>
                </a:solidFill>
                <a:latin typeface="Source Sans Pro" pitchFamily="34" charset="0"/>
              </a:rPr>
              <a:t>VICE</a:t>
            </a:r>
            <a:endParaRPr lang="en-US" sz="1600" b="1" kern="1200" dirty="0">
              <a:solidFill>
                <a:schemeClr val="bg1"/>
              </a:solidFill>
              <a:latin typeface="Source Sans Pro" pitchFamily="34" charset="0"/>
            </a:endParaRPr>
          </a:p>
        </p:txBody>
      </p:sp>
      <p:sp>
        <p:nvSpPr>
          <p:cNvPr id="7" name="Freeform: Shape 6"/>
          <p:cNvSpPr/>
          <p:nvPr/>
        </p:nvSpPr>
        <p:spPr>
          <a:xfrm>
            <a:off x="4680145" y="2008683"/>
            <a:ext cx="2952943" cy="466655"/>
          </a:xfrm>
          <a:custGeom>
            <a:avLst/>
            <a:gdLst>
              <a:gd name="connsiteX0" fmla="*/ 0 w 2831857"/>
              <a:gd name="connsiteY0" fmla="*/ 77777 h 466655"/>
              <a:gd name="connsiteX1" fmla="*/ 77777 w 2831857"/>
              <a:gd name="connsiteY1" fmla="*/ 0 h 466655"/>
              <a:gd name="connsiteX2" fmla="*/ 2754080 w 2831857"/>
              <a:gd name="connsiteY2" fmla="*/ 0 h 466655"/>
              <a:gd name="connsiteX3" fmla="*/ 2831857 w 2831857"/>
              <a:gd name="connsiteY3" fmla="*/ 77777 h 466655"/>
              <a:gd name="connsiteX4" fmla="*/ 2831857 w 2831857"/>
              <a:gd name="connsiteY4" fmla="*/ 388878 h 466655"/>
              <a:gd name="connsiteX5" fmla="*/ 2754080 w 2831857"/>
              <a:gd name="connsiteY5" fmla="*/ 466655 h 466655"/>
              <a:gd name="connsiteX6" fmla="*/ 77777 w 2831857"/>
              <a:gd name="connsiteY6" fmla="*/ 466655 h 466655"/>
              <a:gd name="connsiteX7" fmla="*/ 0 w 2831857"/>
              <a:gd name="connsiteY7" fmla="*/ 388878 h 466655"/>
              <a:gd name="connsiteX8" fmla="*/ 0 w 2831857"/>
              <a:gd name="connsiteY8" fmla="*/ 77777 h 46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1857" h="466655">
                <a:moveTo>
                  <a:pt x="0" y="77777"/>
                </a:moveTo>
                <a:cubicBezTo>
                  <a:pt x="0" y="34822"/>
                  <a:pt x="34822" y="0"/>
                  <a:pt x="77777" y="0"/>
                </a:cubicBezTo>
                <a:lnTo>
                  <a:pt x="2754080" y="0"/>
                </a:lnTo>
                <a:cubicBezTo>
                  <a:pt x="2797035" y="0"/>
                  <a:pt x="2831857" y="34822"/>
                  <a:pt x="2831857" y="77777"/>
                </a:cubicBezTo>
                <a:lnTo>
                  <a:pt x="2831857" y="388878"/>
                </a:lnTo>
                <a:cubicBezTo>
                  <a:pt x="2831857" y="431833"/>
                  <a:pt x="2797035" y="466655"/>
                  <a:pt x="2754080" y="466655"/>
                </a:cubicBezTo>
                <a:lnTo>
                  <a:pt x="77777" y="466655"/>
                </a:lnTo>
                <a:cubicBezTo>
                  <a:pt x="34822" y="466655"/>
                  <a:pt x="0" y="431833"/>
                  <a:pt x="0" y="388878"/>
                </a:cubicBezTo>
                <a:lnTo>
                  <a:pt x="0" y="77777"/>
                </a:lnTo>
                <a:close/>
              </a:path>
            </a:pathLst>
          </a:custGeom>
          <a:solidFill>
            <a:srgbClr val="92BA5D">
              <a:alpha val="89804"/>
            </a:srgbClr>
          </a:solidFill>
          <a:ln>
            <a:solidFill>
              <a:schemeClr val="bg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8500" tIns="68500" rIns="68500" bIns="68500" numCol="1" spcCol="1270" anchor="ctr" anchorCtr="0">
            <a:noAutofit/>
          </a:bodyPr>
          <a:lstStyle/>
          <a:p>
            <a:pPr lvl="0" algn="ctr" defTabSz="533400">
              <a:lnSpc>
                <a:spcPct val="90000"/>
              </a:lnSpc>
              <a:spcBef>
                <a:spcPct val="0"/>
              </a:spcBef>
              <a:spcAft>
                <a:spcPct val="35000"/>
              </a:spcAft>
            </a:pPr>
            <a:r>
              <a:rPr lang="en-US" sz="1600" b="1" dirty="0">
                <a:solidFill>
                  <a:schemeClr val="bg1"/>
                </a:solidFill>
                <a:latin typeface="Source Sans Pro" pitchFamily="34" charset="0"/>
              </a:rPr>
              <a:t>INVESTMENT</a:t>
            </a:r>
            <a:endParaRPr lang="en-US" sz="1600" b="1" kern="1200" dirty="0">
              <a:solidFill>
                <a:schemeClr val="bg1"/>
              </a:solidFill>
              <a:latin typeface="Source Sans Pro" pitchFamily="34" charset="0"/>
            </a:endParaRPr>
          </a:p>
        </p:txBody>
      </p:sp>
      <p:sp>
        <p:nvSpPr>
          <p:cNvPr id="35" name="Title 1">
            <a:extLst>
              <a:ext uri="{FF2B5EF4-FFF2-40B4-BE49-F238E27FC236}">
                <a16:creationId xmlns:a16="http://schemas.microsoft.com/office/drawing/2014/main" id="{85B3EBD2-1FA3-4DE9-939C-467303A9B54B}"/>
              </a:ext>
            </a:extLst>
          </p:cNvPr>
          <p:cNvSpPr txBox="1">
            <a:spLocks/>
          </p:cNvSpPr>
          <p:nvPr/>
        </p:nvSpPr>
        <p:spPr bwMode="auto">
          <a:xfrm>
            <a:off x="1727202" y="248708"/>
            <a:ext cx="8439652" cy="1031875"/>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100000"/>
              </a:lnSpc>
              <a:spcBef>
                <a:spcPts val="0"/>
              </a:spcBef>
              <a:spcAft>
                <a:spcPct val="0"/>
              </a:spcAft>
              <a:buFont typeface="Arial"/>
              <a:buNone/>
              <a:defRPr sz="2200" b="0" i="0" cap="none" baseline="0">
                <a:solidFill>
                  <a:srgbClr val="021F43"/>
                </a:solidFill>
                <a:latin typeface="+mn-lt"/>
                <a:ea typeface="+mj-ea"/>
                <a:cs typeface="Andes ExtraLight"/>
              </a:defRPr>
            </a:lvl1pPr>
            <a:lvl2pPr algn="ctr" rtl="0" eaLnBrk="1" fontAlgn="base" hangingPunct="1">
              <a:spcBef>
                <a:spcPct val="0"/>
              </a:spcBef>
              <a:spcAft>
                <a:spcPct val="0"/>
              </a:spcAft>
              <a:defRPr sz="2600" b="1">
                <a:solidFill>
                  <a:srgbClr val="014C6D"/>
                </a:solidFill>
                <a:latin typeface="Trebuchet MS" pitchFamily="34" charset="0"/>
              </a:defRPr>
            </a:lvl2pPr>
            <a:lvl3pPr algn="ctr" rtl="0" eaLnBrk="1" fontAlgn="base" hangingPunct="1">
              <a:spcBef>
                <a:spcPct val="0"/>
              </a:spcBef>
              <a:spcAft>
                <a:spcPct val="0"/>
              </a:spcAft>
              <a:defRPr sz="2600" b="1">
                <a:solidFill>
                  <a:srgbClr val="014C6D"/>
                </a:solidFill>
                <a:latin typeface="Trebuchet MS" pitchFamily="34" charset="0"/>
              </a:defRPr>
            </a:lvl3pPr>
            <a:lvl4pPr algn="ctr" rtl="0" eaLnBrk="1" fontAlgn="base" hangingPunct="1">
              <a:spcBef>
                <a:spcPct val="0"/>
              </a:spcBef>
              <a:spcAft>
                <a:spcPct val="0"/>
              </a:spcAft>
              <a:defRPr sz="2600" b="1">
                <a:solidFill>
                  <a:srgbClr val="014C6D"/>
                </a:solidFill>
                <a:latin typeface="Trebuchet MS" pitchFamily="34" charset="0"/>
              </a:defRPr>
            </a:lvl4pPr>
            <a:lvl5pPr algn="ctr" rtl="0" eaLnBrk="1" fontAlgn="base" hangingPunct="1">
              <a:spcBef>
                <a:spcPct val="0"/>
              </a:spcBef>
              <a:spcAft>
                <a:spcPct val="0"/>
              </a:spcAft>
              <a:defRPr sz="2600" b="1">
                <a:solidFill>
                  <a:srgbClr val="014C6D"/>
                </a:solidFill>
                <a:latin typeface="Trebuchet MS" pitchFamily="34" charset="0"/>
              </a:defRPr>
            </a:lvl5pPr>
            <a:lvl6pPr marL="457200" algn="ctr" rtl="0" eaLnBrk="1" fontAlgn="base" hangingPunct="1">
              <a:spcBef>
                <a:spcPct val="0"/>
              </a:spcBef>
              <a:spcAft>
                <a:spcPct val="0"/>
              </a:spcAft>
              <a:defRPr sz="2600" b="1">
                <a:solidFill>
                  <a:srgbClr val="014C6D"/>
                </a:solidFill>
                <a:latin typeface="Trebuchet MS" pitchFamily="34" charset="0"/>
              </a:defRPr>
            </a:lvl6pPr>
            <a:lvl7pPr marL="914400" algn="ctr" rtl="0" eaLnBrk="1" fontAlgn="base" hangingPunct="1">
              <a:spcBef>
                <a:spcPct val="0"/>
              </a:spcBef>
              <a:spcAft>
                <a:spcPct val="0"/>
              </a:spcAft>
              <a:defRPr sz="2600" b="1">
                <a:solidFill>
                  <a:srgbClr val="014C6D"/>
                </a:solidFill>
                <a:latin typeface="Trebuchet MS" pitchFamily="34" charset="0"/>
              </a:defRPr>
            </a:lvl7pPr>
            <a:lvl8pPr marL="1371600" algn="ctr" rtl="0" eaLnBrk="1" fontAlgn="base" hangingPunct="1">
              <a:spcBef>
                <a:spcPct val="0"/>
              </a:spcBef>
              <a:spcAft>
                <a:spcPct val="0"/>
              </a:spcAft>
              <a:defRPr sz="2600" b="1">
                <a:solidFill>
                  <a:srgbClr val="014C6D"/>
                </a:solidFill>
                <a:latin typeface="Trebuchet MS" pitchFamily="34" charset="0"/>
              </a:defRPr>
            </a:lvl8pPr>
            <a:lvl9pPr marL="1828800" algn="ctr" rtl="0" eaLnBrk="1" fontAlgn="base" hangingPunct="1">
              <a:spcBef>
                <a:spcPct val="0"/>
              </a:spcBef>
              <a:spcAft>
                <a:spcPct val="0"/>
              </a:spcAft>
              <a:defRPr sz="2600" b="1">
                <a:solidFill>
                  <a:srgbClr val="014C6D"/>
                </a:solidFill>
                <a:latin typeface="Trebuchet MS" pitchFamily="34" charset="0"/>
              </a:defRPr>
            </a:lvl9pPr>
          </a:lstStyle>
          <a:p>
            <a:pPr algn="ctr">
              <a:defRPr/>
            </a:pPr>
            <a:r>
              <a:rPr lang="en-US" sz="2800" b="1" kern="0" cap="all" dirty="0">
                <a:solidFill>
                  <a:schemeClr val="bg1">
                    <a:lumMod val="50000"/>
                  </a:schemeClr>
                </a:solidFill>
              </a:rPr>
              <a:t>IFC’S OFFER </a:t>
            </a:r>
            <a:r>
              <a:rPr lang="en-US" sz="2800" kern="0" cap="all" dirty="0">
                <a:solidFill>
                  <a:schemeClr val="bg1">
                    <a:lumMod val="50000"/>
                  </a:schemeClr>
                </a:solidFill>
              </a:rPr>
              <a:t>FOR FINANCIAL INSTITUTIONS </a:t>
            </a:r>
            <a:endParaRPr lang="en-US" sz="2600" kern="0" cap="all" dirty="0">
              <a:solidFill>
                <a:schemeClr val="tx1">
                  <a:lumMod val="65000"/>
                  <a:lumOff val="35000"/>
                </a:schemeClr>
              </a:solidFill>
            </a:endParaRPr>
          </a:p>
        </p:txBody>
      </p:sp>
      <p:pic>
        <p:nvPicPr>
          <p:cNvPr id="5" name="Picture 4">
            <a:extLst>
              <a:ext uri="{FF2B5EF4-FFF2-40B4-BE49-F238E27FC236}">
                <a16:creationId xmlns:a16="http://schemas.microsoft.com/office/drawing/2014/main" id="{6F283C89-4824-4D74-8729-0BDA47DCE3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722" y="3264781"/>
            <a:ext cx="723727" cy="723727"/>
          </a:xfrm>
          <a:prstGeom prst="rect">
            <a:avLst/>
          </a:prstGeom>
        </p:spPr>
      </p:pic>
      <p:pic>
        <p:nvPicPr>
          <p:cNvPr id="14" name="Picture 13">
            <a:extLst>
              <a:ext uri="{FF2B5EF4-FFF2-40B4-BE49-F238E27FC236}">
                <a16:creationId xmlns:a16="http://schemas.microsoft.com/office/drawing/2014/main" id="{2B363DCA-FCD9-4F74-945F-B8A6106B6B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686" y="1910882"/>
            <a:ext cx="695771" cy="695771"/>
          </a:xfrm>
          <a:prstGeom prst="rect">
            <a:avLst/>
          </a:prstGeom>
        </p:spPr>
      </p:pic>
      <p:pic>
        <p:nvPicPr>
          <p:cNvPr id="16" name="Picture 15">
            <a:extLst>
              <a:ext uri="{FF2B5EF4-FFF2-40B4-BE49-F238E27FC236}">
                <a16:creationId xmlns:a16="http://schemas.microsoft.com/office/drawing/2014/main" id="{4A1F7520-B206-4AFC-928A-A88AC7BD97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800" y="4793671"/>
            <a:ext cx="678657" cy="678657"/>
          </a:xfrm>
          <a:prstGeom prst="rect">
            <a:avLst/>
          </a:prstGeom>
        </p:spPr>
      </p:pic>
      <p:pic>
        <p:nvPicPr>
          <p:cNvPr id="37" name="Picture 36">
            <a:extLst>
              <a:ext uri="{FF2B5EF4-FFF2-40B4-BE49-F238E27FC236}">
                <a16:creationId xmlns:a16="http://schemas.microsoft.com/office/drawing/2014/main" id="{DA9B5521-ED6A-4F1E-A58F-841E1B11FF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sp>
        <p:nvSpPr>
          <p:cNvPr id="2" name="TextBox 1">
            <a:extLst>
              <a:ext uri="{FF2B5EF4-FFF2-40B4-BE49-F238E27FC236}">
                <a16:creationId xmlns:a16="http://schemas.microsoft.com/office/drawing/2014/main" id="{4662D930-48AE-4EA7-8FA9-12BC828C5CEE}"/>
              </a:ext>
            </a:extLst>
          </p:cNvPr>
          <p:cNvSpPr txBox="1"/>
          <p:nvPr/>
        </p:nvSpPr>
        <p:spPr>
          <a:xfrm>
            <a:off x="7692644" y="1674092"/>
            <a:ext cx="4218052" cy="1200329"/>
          </a:xfrm>
          <a:prstGeom prst="rect">
            <a:avLst/>
          </a:prstGeom>
          <a:noFill/>
        </p:spPr>
        <p:txBody>
          <a:bodyPr wrap="square" rtlCol="0">
            <a:spAutoFit/>
          </a:bodyPr>
          <a:lstStyle/>
          <a:p>
            <a:pPr marL="0" lvl="1" algn="ctr"/>
            <a:r>
              <a:rPr lang="en-US" dirty="0">
                <a:solidFill>
                  <a:schemeClr val="bg1"/>
                </a:solidFill>
                <a:latin typeface="Calibri" panose="020F0502020204030204" pitchFamily="34" charset="0"/>
              </a:rPr>
              <a:t>Long-term loans, warehousing facilities, guarantees and risk-sharing facilities, structured finance, </a:t>
            </a:r>
          </a:p>
          <a:p>
            <a:pPr marL="0" lvl="1" algn="ctr"/>
            <a:r>
              <a:rPr lang="en-US" dirty="0">
                <a:solidFill>
                  <a:schemeClr val="bg1"/>
                </a:solidFill>
                <a:latin typeface="Calibri" panose="020F0502020204030204" pitchFamily="34" charset="0"/>
              </a:rPr>
              <a:t>green bonds</a:t>
            </a:r>
          </a:p>
        </p:txBody>
      </p:sp>
      <p:sp>
        <p:nvSpPr>
          <p:cNvPr id="3" name="Rectangle 2">
            <a:extLst>
              <a:ext uri="{FF2B5EF4-FFF2-40B4-BE49-F238E27FC236}">
                <a16:creationId xmlns:a16="http://schemas.microsoft.com/office/drawing/2014/main" id="{325A206B-0409-426C-800C-E48E0348BCFD}"/>
              </a:ext>
            </a:extLst>
          </p:cNvPr>
          <p:cNvSpPr/>
          <p:nvPr/>
        </p:nvSpPr>
        <p:spPr>
          <a:xfrm>
            <a:off x="7799457" y="3142168"/>
            <a:ext cx="4004427" cy="1200329"/>
          </a:xfrm>
          <a:prstGeom prst="rect">
            <a:avLst/>
          </a:prstGeom>
        </p:spPr>
        <p:txBody>
          <a:bodyPr wrap="square">
            <a:spAutoFit/>
          </a:bodyPr>
          <a:lstStyle/>
          <a:p>
            <a:pPr marL="0" lvl="1" algn="ctr"/>
            <a:r>
              <a:rPr lang="en-US" dirty="0">
                <a:solidFill>
                  <a:schemeClr val="bg1"/>
                </a:solidFill>
                <a:latin typeface="Calibri" panose="020F0502020204030204" pitchFamily="34" charset="0"/>
              </a:rPr>
              <a:t>Support in identifying or developing your investment pipeline, market intelligence, training for loan officers and developers, sustained technical advice</a:t>
            </a:r>
          </a:p>
        </p:txBody>
      </p:sp>
      <p:sp>
        <p:nvSpPr>
          <p:cNvPr id="38" name="TextBox 37">
            <a:extLst>
              <a:ext uri="{FF2B5EF4-FFF2-40B4-BE49-F238E27FC236}">
                <a16:creationId xmlns:a16="http://schemas.microsoft.com/office/drawing/2014/main" id="{12205BEF-2D11-45FE-B724-277F585A9331}"/>
              </a:ext>
            </a:extLst>
          </p:cNvPr>
          <p:cNvSpPr txBox="1"/>
          <p:nvPr/>
        </p:nvSpPr>
        <p:spPr>
          <a:xfrm>
            <a:off x="7553976" y="4586008"/>
            <a:ext cx="4495391" cy="1200329"/>
          </a:xfrm>
          <a:prstGeom prst="rect">
            <a:avLst/>
          </a:prstGeom>
          <a:noFill/>
        </p:spPr>
        <p:txBody>
          <a:bodyPr wrap="square" rtlCol="0">
            <a:spAutoFit/>
          </a:bodyPr>
          <a:lstStyle/>
          <a:p>
            <a:pPr marL="0" lvl="1" algn="ctr"/>
            <a:r>
              <a:rPr lang="en-US" dirty="0">
                <a:solidFill>
                  <a:schemeClr val="bg1"/>
                </a:solidFill>
                <a:latin typeface="Calibri" panose="020F0502020204030204" pitchFamily="34" charset="0"/>
              </a:rPr>
              <a:t>Global and local marketing campaigns, stakeholder education, capacity building, technical guidance, </a:t>
            </a:r>
          </a:p>
          <a:p>
            <a:pPr marL="0" lvl="1" algn="ctr"/>
            <a:r>
              <a:rPr lang="en-US" dirty="0">
                <a:solidFill>
                  <a:schemeClr val="bg1"/>
                </a:solidFill>
                <a:latin typeface="Calibri" panose="020F0502020204030204" pitchFamily="34" charset="0"/>
              </a:rPr>
              <a:t>promotion of incentives</a:t>
            </a:r>
          </a:p>
        </p:txBody>
      </p:sp>
    </p:spTree>
    <p:extLst>
      <p:ext uri="{BB962C8B-B14F-4D97-AF65-F5344CB8AC3E}">
        <p14:creationId xmlns:p14="http://schemas.microsoft.com/office/powerpoint/2010/main" val="3622123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31795" y="227922"/>
            <a:ext cx="8534400" cy="1021160"/>
          </a:xfrm>
        </p:spPr>
        <p:txBody>
          <a:bodyPr/>
          <a:lstStyle/>
          <a:p>
            <a:pPr marL="0" indent="0" algn="ctr" fontAlgn="base">
              <a:spcBef>
                <a:spcPts val="0"/>
              </a:spcBef>
              <a:buNone/>
            </a:pPr>
            <a:r>
              <a:rPr lang="en-US" b="1" cap="all">
                <a:solidFill>
                  <a:schemeClr val="bg1">
                    <a:lumMod val="50000"/>
                  </a:schemeClr>
                </a:solidFill>
              </a:rPr>
              <a:t>Definition</a:t>
            </a:r>
            <a:r>
              <a:rPr lang="en-US" cap="all">
                <a:solidFill>
                  <a:schemeClr val="bg1">
                    <a:lumMod val="50000"/>
                  </a:schemeClr>
                </a:solidFill>
              </a:rPr>
              <a:t> of A Green building</a:t>
            </a:r>
          </a:p>
          <a:p>
            <a:pPr marL="0" indent="0" algn="ctr" fontAlgn="base">
              <a:spcBef>
                <a:spcPts val="0"/>
              </a:spcBef>
              <a:buNone/>
            </a:pPr>
            <a:r>
              <a:rPr lang="en-US" cap="all">
                <a:solidFill>
                  <a:schemeClr val="bg1">
                    <a:lumMod val="50000"/>
                  </a:schemeClr>
                </a:solidFill>
              </a:rPr>
              <a:t>________</a:t>
            </a:r>
            <a:endParaRPr lang="en-US"/>
          </a:p>
          <a:p>
            <a:pPr marL="0" indent="0">
              <a:buNone/>
            </a:pPr>
            <a:endParaRPr lang="en-US"/>
          </a:p>
        </p:txBody>
      </p:sp>
      <p:grpSp>
        <p:nvGrpSpPr>
          <p:cNvPr id="11" name="Group 10">
            <a:extLst>
              <a:ext uri="{FF2B5EF4-FFF2-40B4-BE49-F238E27FC236}">
                <a16:creationId xmlns:a16="http://schemas.microsoft.com/office/drawing/2014/main" id="{6653799E-120B-439F-A61F-71EA169D117C}"/>
              </a:ext>
            </a:extLst>
          </p:cNvPr>
          <p:cNvGrpSpPr/>
          <p:nvPr/>
        </p:nvGrpSpPr>
        <p:grpSpPr>
          <a:xfrm>
            <a:off x="978826" y="2107325"/>
            <a:ext cx="1704579" cy="1676400"/>
            <a:chOff x="6232872" y="4173435"/>
            <a:chExt cx="1704579" cy="1676400"/>
          </a:xfrm>
          <a:solidFill>
            <a:schemeClr val="accent1">
              <a:lumMod val="75000"/>
            </a:schemeClr>
          </a:solidFill>
        </p:grpSpPr>
        <p:sp>
          <p:nvSpPr>
            <p:cNvPr id="13" name="Oval 12">
              <a:extLst>
                <a:ext uri="{FF2B5EF4-FFF2-40B4-BE49-F238E27FC236}">
                  <a16:creationId xmlns:a16="http://schemas.microsoft.com/office/drawing/2014/main" id="{D5344E92-7986-4DA6-990D-906C83E4B155}"/>
                </a:ext>
              </a:extLst>
            </p:cNvPr>
            <p:cNvSpPr/>
            <p:nvPr/>
          </p:nvSpPr>
          <p:spPr>
            <a:xfrm>
              <a:off x="6232872" y="4173435"/>
              <a:ext cx="1676400" cy="1676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B86C4A4-34C0-4D9F-84FC-C5491244B942}"/>
                </a:ext>
              </a:extLst>
            </p:cNvPr>
            <p:cNvSpPr txBox="1"/>
            <p:nvPr/>
          </p:nvSpPr>
          <p:spPr>
            <a:xfrm>
              <a:off x="6357381" y="4244196"/>
              <a:ext cx="1330814" cy="1015663"/>
            </a:xfrm>
            <a:prstGeom prst="rect">
              <a:avLst/>
            </a:prstGeom>
            <a:grpFill/>
          </p:spPr>
          <p:txBody>
            <a:bodyPr wrap="none" rtlCol="0">
              <a:spAutoFit/>
            </a:bodyPr>
            <a:lstStyle/>
            <a:p>
              <a:r>
                <a:rPr lang="en-US" sz="6000" b="1">
                  <a:solidFill>
                    <a:schemeClr val="bg1"/>
                  </a:solidFill>
                </a:rPr>
                <a:t>20</a:t>
              </a:r>
              <a:r>
                <a:rPr lang="en-US" sz="4000" b="1">
                  <a:solidFill>
                    <a:schemeClr val="bg1"/>
                  </a:solidFill>
                </a:rPr>
                <a:t>%</a:t>
              </a:r>
            </a:p>
          </p:txBody>
        </p:sp>
        <p:sp>
          <p:nvSpPr>
            <p:cNvPr id="15" name="Rectangle 14">
              <a:extLst>
                <a:ext uri="{FF2B5EF4-FFF2-40B4-BE49-F238E27FC236}">
                  <a16:creationId xmlns:a16="http://schemas.microsoft.com/office/drawing/2014/main" id="{49E43BFD-F9E7-4D49-BF6D-68CFB022E439}"/>
                </a:ext>
              </a:extLst>
            </p:cNvPr>
            <p:cNvSpPr/>
            <p:nvPr/>
          </p:nvSpPr>
          <p:spPr>
            <a:xfrm>
              <a:off x="6342141" y="4943118"/>
              <a:ext cx="1595310" cy="461665"/>
            </a:xfrm>
            <a:prstGeom prst="rect">
              <a:avLst/>
            </a:prstGeom>
            <a:grpFill/>
          </p:spPr>
          <p:txBody>
            <a:bodyPr wrap="none" lIns="91440" tIns="45720" rIns="91440" bIns="45720">
              <a:spAutoFit/>
            </a:bodyPr>
            <a:lstStyle/>
            <a:p>
              <a:pPr algn="ctr"/>
              <a:r>
                <a:rPr lang="en-US" sz="2400">
                  <a:ln w="18415" cmpd="sng">
                    <a:solidFill>
                      <a:srgbClr val="FFFFFF"/>
                    </a:solidFill>
                    <a:prstDash val="solid"/>
                  </a:ln>
                  <a:solidFill>
                    <a:srgbClr val="FFFFFF"/>
                  </a:solidFill>
                  <a:effectLst>
                    <a:outerShdw blurRad="63500" dir="3600000" algn="tl" rotWithShape="0">
                      <a:srgbClr val="000000">
                        <a:alpha val="70000"/>
                      </a:srgbClr>
                    </a:outerShdw>
                  </a:effectLst>
                </a:rPr>
                <a:t>MATERIALS</a:t>
              </a:r>
            </a:p>
          </p:txBody>
        </p:sp>
      </p:grpSp>
      <p:grpSp>
        <p:nvGrpSpPr>
          <p:cNvPr id="16" name="Group 15">
            <a:extLst>
              <a:ext uri="{FF2B5EF4-FFF2-40B4-BE49-F238E27FC236}">
                <a16:creationId xmlns:a16="http://schemas.microsoft.com/office/drawing/2014/main" id="{2680AD37-01A3-4E38-AA1A-0B85EBDD44B3}"/>
              </a:ext>
            </a:extLst>
          </p:cNvPr>
          <p:cNvGrpSpPr/>
          <p:nvPr/>
        </p:nvGrpSpPr>
        <p:grpSpPr>
          <a:xfrm>
            <a:off x="972659" y="2106442"/>
            <a:ext cx="1676400" cy="1676400"/>
            <a:chOff x="1163224" y="4325835"/>
            <a:chExt cx="1676400" cy="1676400"/>
          </a:xfrm>
          <a:solidFill>
            <a:schemeClr val="accent1">
              <a:lumMod val="75000"/>
            </a:schemeClr>
          </a:solidFill>
        </p:grpSpPr>
        <p:sp>
          <p:nvSpPr>
            <p:cNvPr id="17" name="Oval 16">
              <a:extLst>
                <a:ext uri="{FF2B5EF4-FFF2-40B4-BE49-F238E27FC236}">
                  <a16:creationId xmlns:a16="http://schemas.microsoft.com/office/drawing/2014/main" id="{1AE3A4AB-2128-4178-ACC8-AF39CBC0186C}"/>
                </a:ext>
              </a:extLst>
            </p:cNvPr>
            <p:cNvSpPr/>
            <p:nvPr/>
          </p:nvSpPr>
          <p:spPr>
            <a:xfrm>
              <a:off x="1163224" y="4325835"/>
              <a:ext cx="1676400" cy="1676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EEE007B-7FD6-4B96-85C1-741CAA4A7817}"/>
                </a:ext>
              </a:extLst>
            </p:cNvPr>
            <p:cNvSpPr txBox="1"/>
            <p:nvPr/>
          </p:nvSpPr>
          <p:spPr>
            <a:xfrm>
              <a:off x="1414903" y="4419600"/>
              <a:ext cx="1330814" cy="1015663"/>
            </a:xfrm>
            <a:prstGeom prst="rect">
              <a:avLst/>
            </a:prstGeom>
            <a:grpFill/>
          </p:spPr>
          <p:txBody>
            <a:bodyPr wrap="none" rtlCol="0">
              <a:spAutoFit/>
            </a:bodyPr>
            <a:lstStyle/>
            <a:p>
              <a:r>
                <a:rPr lang="en-US" sz="6000" b="1">
                  <a:solidFill>
                    <a:schemeClr val="bg1"/>
                  </a:solidFill>
                </a:rPr>
                <a:t>20</a:t>
              </a:r>
              <a:r>
                <a:rPr lang="en-US" sz="4000" b="1">
                  <a:solidFill>
                    <a:schemeClr val="bg1"/>
                  </a:solidFill>
                </a:rPr>
                <a:t>%</a:t>
              </a:r>
            </a:p>
          </p:txBody>
        </p:sp>
        <p:sp>
          <p:nvSpPr>
            <p:cNvPr id="19" name="Rectangle 18">
              <a:extLst>
                <a:ext uri="{FF2B5EF4-FFF2-40B4-BE49-F238E27FC236}">
                  <a16:creationId xmlns:a16="http://schemas.microsoft.com/office/drawing/2014/main" id="{2A286617-99E3-4AC2-B516-1D980152971A}"/>
                </a:ext>
              </a:extLst>
            </p:cNvPr>
            <p:cNvSpPr/>
            <p:nvPr/>
          </p:nvSpPr>
          <p:spPr>
            <a:xfrm>
              <a:off x="1447304" y="5114569"/>
              <a:ext cx="1188787" cy="461665"/>
            </a:xfrm>
            <a:prstGeom prst="rect">
              <a:avLst/>
            </a:prstGeom>
            <a:grpFill/>
          </p:spPr>
          <p:txBody>
            <a:bodyPr wrap="none" lIns="91440" tIns="45720" rIns="91440" bIns="45720">
              <a:spAutoFit/>
            </a:bodyPr>
            <a:lstStyle/>
            <a:p>
              <a:pPr algn="ctr"/>
              <a:r>
                <a:rPr lang="en-US" sz="2400">
                  <a:ln w="18415" cmpd="sng">
                    <a:solidFill>
                      <a:srgbClr val="FFFFFF"/>
                    </a:solidFill>
                    <a:prstDash val="solid"/>
                  </a:ln>
                  <a:solidFill>
                    <a:srgbClr val="FFFFFF"/>
                  </a:solidFill>
                  <a:effectLst>
                    <a:outerShdw blurRad="63500" dir="3600000" algn="tl" rotWithShape="0">
                      <a:srgbClr val="000000">
                        <a:alpha val="70000"/>
                      </a:srgbClr>
                    </a:outerShdw>
                  </a:effectLst>
                </a:rPr>
                <a:t>ENERGY</a:t>
              </a:r>
            </a:p>
          </p:txBody>
        </p:sp>
      </p:grpSp>
      <p:grpSp>
        <p:nvGrpSpPr>
          <p:cNvPr id="20" name="Group 19">
            <a:extLst>
              <a:ext uri="{FF2B5EF4-FFF2-40B4-BE49-F238E27FC236}">
                <a16:creationId xmlns:a16="http://schemas.microsoft.com/office/drawing/2014/main" id="{56AFEC9D-349E-489E-BE97-13EE062946DB}"/>
              </a:ext>
            </a:extLst>
          </p:cNvPr>
          <p:cNvGrpSpPr/>
          <p:nvPr/>
        </p:nvGrpSpPr>
        <p:grpSpPr>
          <a:xfrm>
            <a:off x="971559" y="2097423"/>
            <a:ext cx="1676400" cy="1676400"/>
            <a:chOff x="3674014" y="5144668"/>
            <a:chExt cx="1676400" cy="1676400"/>
          </a:xfrm>
          <a:solidFill>
            <a:schemeClr val="accent1">
              <a:lumMod val="75000"/>
            </a:schemeClr>
          </a:solidFill>
        </p:grpSpPr>
        <p:sp>
          <p:nvSpPr>
            <p:cNvPr id="21" name="Oval 20">
              <a:extLst>
                <a:ext uri="{FF2B5EF4-FFF2-40B4-BE49-F238E27FC236}">
                  <a16:creationId xmlns:a16="http://schemas.microsoft.com/office/drawing/2014/main" id="{12C49F22-68AC-4896-9B8C-31942A26CFCF}"/>
                </a:ext>
              </a:extLst>
            </p:cNvPr>
            <p:cNvSpPr/>
            <p:nvPr/>
          </p:nvSpPr>
          <p:spPr>
            <a:xfrm>
              <a:off x="3674014" y="5144668"/>
              <a:ext cx="1676400" cy="1676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B54437B-2EED-4327-9EC3-0000A8B101B3}"/>
                </a:ext>
              </a:extLst>
            </p:cNvPr>
            <p:cNvSpPr txBox="1"/>
            <p:nvPr/>
          </p:nvSpPr>
          <p:spPr>
            <a:xfrm>
              <a:off x="3891065" y="5223874"/>
              <a:ext cx="1330814" cy="1015663"/>
            </a:xfrm>
            <a:prstGeom prst="rect">
              <a:avLst/>
            </a:prstGeom>
            <a:grpFill/>
          </p:spPr>
          <p:txBody>
            <a:bodyPr wrap="none" rtlCol="0">
              <a:spAutoFit/>
            </a:bodyPr>
            <a:lstStyle/>
            <a:p>
              <a:r>
                <a:rPr lang="en-US" sz="6000" b="1">
                  <a:solidFill>
                    <a:schemeClr val="bg1"/>
                  </a:solidFill>
                </a:rPr>
                <a:t>20</a:t>
              </a:r>
              <a:r>
                <a:rPr lang="en-US" sz="4000" b="1">
                  <a:solidFill>
                    <a:schemeClr val="bg1"/>
                  </a:solidFill>
                </a:rPr>
                <a:t>%</a:t>
              </a:r>
            </a:p>
          </p:txBody>
        </p:sp>
        <p:sp>
          <p:nvSpPr>
            <p:cNvPr id="23" name="Rectangle 22">
              <a:extLst>
                <a:ext uri="{FF2B5EF4-FFF2-40B4-BE49-F238E27FC236}">
                  <a16:creationId xmlns:a16="http://schemas.microsoft.com/office/drawing/2014/main" id="{B2B08A02-69D5-41D6-AD3D-48556D658C08}"/>
                </a:ext>
              </a:extLst>
            </p:cNvPr>
            <p:cNvSpPr/>
            <p:nvPr/>
          </p:nvSpPr>
          <p:spPr>
            <a:xfrm>
              <a:off x="3932385" y="5978845"/>
              <a:ext cx="1066767" cy="461665"/>
            </a:xfrm>
            <a:prstGeom prst="rect">
              <a:avLst/>
            </a:prstGeom>
            <a:grpFill/>
          </p:spPr>
          <p:txBody>
            <a:bodyPr wrap="none" lIns="91440" tIns="45720" rIns="91440" bIns="45720">
              <a:spAutoFit/>
            </a:bodyPr>
            <a:lstStyle/>
            <a:p>
              <a:pPr algn="ctr"/>
              <a:r>
                <a:rPr lang="en-US" sz="2400">
                  <a:ln w="18415" cmpd="sng">
                    <a:solidFill>
                      <a:srgbClr val="FFFFFF"/>
                    </a:solidFill>
                    <a:prstDash val="solid"/>
                  </a:ln>
                  <a:solidFill>
                    <a:srgbClr val="FFFFFF"/>
                  </a:solidFill>
                  <a:effectLst>
                    <a:outerShdw blurRad="63500" dir="3600000" algn="tl" rotWithShape="0">
                      <a:srgbClr val="000000">
                        <a:alpha val="70000"/>
                      </a:srgbClr>
                    </a:outerShdw>
                  </a:effectLst>
                </a:rPr>
                <a:t>WATER</a:t>
              </a:r>
            </a:p>
          </p:txBody>
        </p:sp>
      </p:grpSp>
      <p:sp>
        <p:nvSpPr>
          <p:cNvPr id="24" name="Oval 23">
            <a:extLst>
              <a:ext uri="{FF2B5EF4-FFF2-40B4-BE49-F238E27FC236}">
                <a16:creationId xmlns:a16="http://schemas.microsoft.com/office/drawing/2014/main" id="{D0ACE68F-89F9-430F-829C-861000703610}"/>
              </a:ext>
            </a:extLst>
          </p:cNvPr>
          <p:cNvSpPr/>
          <p:nvPr/>
        </p:nvSpPr>
        <p:spPr>
          <a:xfrm>
            <a:off x="734686" y="1862158"/>
            <a:ext cx="2152346" cy="2152346"/>
          </a:xfrm>
          <a:prstGeom prst="ellipse">
            <a:avLst/>
          </a:prstGeom>
          <a:solidFill>
            <a:srgbClr val="389FD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cap="all"/>
              <a:t>20%</a:t>
            </a:r>
            <a:endParaRPr lang="en-US" sz="6000" b="1"/>
          </a:p>
        </p:txBody>
      </p:sp>
      <p:sp>
        <p:nvSpPr>
          <p:cNvPr id="25" name="Oval 24">
            <a:extLst>
              <a:ext uri="{FF2B5EF4-FFF2-40B4-BE49-F238E27FC236}">
                <a16:creationId xmlns:a16="http://schemas.microsoft.com/office/drawing/2014/main" id="{1A3F0394-5A95-49FD-8CED-4D10268D64E3}"/>
              </a:ext>
            </a:extLst>
          </p:cNvPr>
          <p:cNvSpPr/>
          <p:nvPr/>
        </p:nvSpPr>
        <p:spPr>
          <a:xfrm>
            <a:off x="964293" y="2097423"/>
            <a:ext cx="1676400" cy="1676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5" name="TextBox 4">
            <a:extLst>
              <a:ext uri="{FF2B5EF4-FFF2-40B4-BE49-F238E27FC236}">
                <a16:creationId xmlns:a16="http://schemas.microsoft.com/office/drawing/2014/main" id="{A5380549-FE8C-42DD-AEF0-1B44D8102D65}"/>
              </a:ext>
            </a:extLst>
          </p:cNvPr>
          <p:cNvSpPr txBox="1"/>
          <p:nvPr/>
        </p:nvSpPr>
        <p:spPr>
          <a:xfrm>
            <a:off x="3826607" y="4511139"/>
            <a:ext cx="4538784" cy="1323439"/>
          </a:xfrm>
          <a:prstGeom prst="rect">
            <a:avLst/>
          </a:prstGeom>
          <a:noFill/>
        </p:spPr>
        <p:txBody>
          <a:bodyPr wrap="square" rtlCol="0">
            <a:spAutoFit/>
          </a:bodyPr>
          <a:lstStyle/>
          <a:p>
            <a:pPr algn="ctr"/>
            <a:r>
              <a:rPr lang="en-US" sz="2000" cap="all">
                <a:solidFill>
                  <a:schemeClr val="tx1">
                    <a:lumMod val="50000"/>
                    <a:lumOff val="50000"/>
                  </a:schemeClr>
                </a:solidFill>
              </a:rPr>
              <a:t>CertifiABLY GREEN</a:t>
            </a:r>
          </a:p>
          <a:p>
            <a:pPr algn="ctr"/>
            <a:r>
              <a:rPr lang="en-US" sz="2000" cap="all">
                <a:solidFill>
                  <a:schemeClr val="tx1">
                    <a:lumMod val="50000"/>
                    <a:lumOff val="50000"/>
                  </a:schemeClr>
                </a:solidFill>
              </a:rPr>
              <a:t>AS VERIFIED BY</a:t>
            </a:r>
          </a:p>
          <a:p>
            <a:pPr algn="ctr"/>
            <a:r>
              <a:rPr lang="en-US" sz="2000" cap="all">
                <a:solidFill>
                  <a:schemeClr val="tx1">
                    <a:lumMod val="50000"/>
                    <a:lumOff val="50000"/>
                  </a:schemeClr>
                </a:solidFill>
              </a:rPr>
              <a:t>AN INDEPENDENT</a:t>
            </a:r>
          </a:p>
          <a:p>
            <a:pPr algn="ctr"/>
            <a:r>
              <a:rPr lang="en-US" sz="2000" cap="all">
                <a:solidFill>
                  <a:schemeClr val="tx1">
                    <a:lumMod val="50000"/>
                    <a:lumOff val="50000"/>
                  </a:schemeClr>
                </a:solidFill>
              </a:rPr>
              <a:t>THIRD PARTY</a:t>
            </a:r>
          </a:p>
        </p:txBody>
      </p:sp>
      <p:sp>
        <p:nvSpPr>
          <p:cNvPr id="27" name="TextBox 26">
            <a:extLst>
              <a:ext uri="{FF2B5EF4-FFF2-40B4-BE49-F238E27FC236}">
                <a16:creationId xmlns:a16="http://schemas.microsoft.com/office/drawing/2014/main" id="{08EE7561-313E-4449-A086-3A01BB3BA882}"/>
              </a:ext>
            </a:extLst>
          </p:cNvPr>
          <p:cNvSpPr txBox="1"/>
          <p:nvPr/>
        </p:nvSpPr>
        <p:spPr>
          <a:xfrm>
            <a:off x="-308810" y="4511140"/>
            <a:ext cx="4267200" cy="1323439"/>
          </a:xfrm>
          <a:prstGeom prst="rect">
            <a:avLst/>
          </a:prstGeom>
          <a:noFill/>
        </p:spPr>
        <p:txBody>
          <a:bodyPr wrap="square" rtlCol="0">
            <a:spAutoFit/>
          </a:bodyPr>
          <a:lstStyle/>
          <a:p>
            <a:pPr algn="ctr"/>
            <a:r>
              <a:rPr lang="en-US" sz="2000" cap="all">
                <a:solidFill>
                  <a:schemeClr val="tx1">
                    <a:lumMod val="50000"/>
                    <a:lumOff val="50000"/>
                  </a:schemeClr>
                </a:solidFill>
              </a:rPr>
              <a:t>Better</a:t>
            </a:r>
          </a:p>
          <a:p>
            <a:pPr algn="ctr"/>
            <a:r>
              <a:rPr lang="en-US" sz="2000" cap="all">
                <a:solidFill>
                  <a:schemeClr val="tx1">
                    <a:lumMod val="50000"/>
                    <a:lumOff val="50000"/>
                  </a:schemeClr>
                </a:solidFill>
              </a:rPr>
              <a:t>performance </a:t>
            </a:r>
          </a:p>
          <a:p>
            <a:pPr algn="ctr"/>
            <a:r>
              <a:rPr lang="en-US" sz="2000" cap="all">
                <a:solidFill>
                  <a:schemeClr val="tx1">
                    <a:lumMod val="50000"/>
                    <a:lumOff val="50000"/>
                  </a:schemeClr>
                </a:solidFill>
              </a:rPr>
              <a:t>than THE</a:t>
            </a:r>
          </a:p>
          <a:p>
            <a:pPr algn="ctr"/>
            <a:r>
              <a:rPr lang="en-US" sz="2000" cap="all">
                <a:solidFill>
                  <a:schemeClr val="tx1">
                    <a:lumMod val="50000"/>
                    <a:lumOff val="50000"/>
                  </a:schemeClr>
                </a:solidFill>
              </a:rPr>
              <a:t>local baseline</a:t>
            </a:r>
          </a:p>
        </p:txBody>
      </p:sp>
      <p:pic>
        <p:nvPicPr>
          <p:cNvPr id="10" name="Picture 9">
            <a:extLst>
              <a:ext uri="{FF2B5EF4-FFF2-40B4-BE49-F238E27FC236}">
                <a16:creationId xmlns:a16="http://schemas.microsoft.com/office/drawing/2014/main" id="{092B5811-8ADD-4D30-85A2-BC5EB0FAA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2045" y="1669322"/>
            <a:ext cx="2647909" cy="2647909"/>
          </a:xfrm>
          <a:prstGeom prst="rect">
            <a:avLst/>
          </a:prstGeom>
        </p:spPr>
      </p:pic>
      <p:sp>
        <p:nvSpPr>
          <p:cNvPr id="12" name="TextBox 11">
            <a:extLst>
              <a:ext uri="{FF2B5EF4-FFF2-40B4-BE49-F238E27FC236}">
                <a16:creationId xmlns:a16="http://schemas.microsoft.com/office/drawing/2014/main" id="{48901C1C-F5B4-4F9C-80CE-B616F647EEDD}"/>
              </a:ext>
            </a:extLst>
          </p:cNvPr>
          <p:cNvSpPr txBox="1"/>
          <p:nvPr/>
        </p:nvSpPr>
        <p:spPr>
          <a:xfrm>
            <a:off x="3282909" y="2200207"/>
            <a:ext cx="1405931" cy="1446550"/>
          </a:xfrm>
          <a:prstGeom prst="rect">
            <a:avLst/>
          </a:prstGeom>
          <a:noFill/>
        </p:spPr>
        <p:txBody>
          <a:bodyPr wrap="square" rtlCol="0">
            <a:spAutoFit/>
          </a:bodyPr>
          <a:lstStyle/>
          <a:p>
            <a:pPr algn="ctr"/>
            <a:r>
              <a:rPr lang="en-US" sz="8800" dirty="0">
                <a:solidFill>
                  <a:schemeClr val="bg1">
                    <a:lumMod val="65000"/>
                  </a:schemeClr>
                </a:solidFill>
              </a:rPr>
              <a:t>&amp;</a:t>
            </a:r>
            <a:endParaRPr lang="en-US" dirty="0">
              <a:solidFill>
                <a:schemeClr val="bg1">
                  <a:lumMod val="65000"/>
                </a:schemeClr>
              </a:solidFill>
            </a:endParaRPr>
          </a:p>
        </p:txBody>
      </p:sp>
      <p:pic>
        <p:nvPicPr>
          <p:cNvPr id="28" name="Picture 27">
            <a:extLst>
              <a:ext uri="{FF2B5EF4-FFF2-40B4-BE49-F238E27FC236}">
                <a16:creationId xmlns:a16="http://schemas.microsoft.com/office/drawing/2014/main" id="{C4E36717-FF2D-4032-B2D7-ACB06E1568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sp>
        <p:nvSpPr>
          <p:cNvPr id="2" name="TextBox 1">
            <a:extLst>
              <a:ext uri="{FF2B5EF4-FFF2-40B4-BE49-F238E27FC236}">
                <a16:creationId xmlns:a16="http://schemas.microsoft.com/office/drawing/2014/main" id="{C571E548-0E64-4DB7-A0F3-9DB2FE46A9F7}"/>
              </a:ext>
            </a:extLst>
          </p:cNvPr>
          <p:cNvSpPr txBox="1"/>
          <p:nvPr/>
        </p:nvSpPr>
        <p:spPr>
          <a:xfrm>
            <a:off x="1111213" y="2452569"/>
            <a:ext cx="1424750" cy="954107"/>
          </a:xfrm>
          <a:prstGeom prst="rect">
            <a:avLst/>
          </a:prstGeom>
          <a:noFill/>
        </p:spPr>
        <p:txBody>
          <a:bodyPr wrap="square" rtlCol="0">
            <a:spAutoFit/>
          </a:bodyPr>
          <a:lstStyle/>
          <a:p>
            <a:r>
              <a:rPr lang="en-US" sz="5600" b="1">
                <a:solidFill>
                  <a:srgbClr val="389FDF"/>
                </a:solidFill>
              </a:rPr>
              <a:t>20%</a:t>
            </a:r>
          </a:p>
        </p:txBody>
      </p:sp>
      <p:sp>
        <p:nvSpPr>
          <p:cNvPr id="29" name="TextBox 28">
            <a:extLst>
              <a:ext uri="{FF2B5EF4-FFF2-40B4-BE49-F238E27FC236}">
                <a16:creationId xmlns:a16="http://schemas.microsoft.com/office/drawing/2014/main" id="{53021447-B877-475B-ACF8-A6DD5FF7239D}"/>
              </a:ext>
            </a:extLst>
          </p:cNvPr>
          <p:cNvSpPr txBox="1"/>
          <p:nvPr/>
        </p:nvSpPr>
        <p:spPr>
          <a:xfrm>
            <a:off x="7962024" y="4511139"/>
            <a:ext cx="4538784" cy="707886"/>
          </a:xfrm>
          <a:prstGeom prst="rect">
            <a:avLst/>
          </a:prstGeom>
          <a:noFill/>
        </p:spPr>
        <p:txBody>
          <a:bodyPr wrap="square" rtlCol="0">
            <a:spAutoFit/>
          </a:bodyPr>
          <a:lstStyle/>
          <a:p>
            <a:pPr algn="ctr"/>
            <a:r>
              <a:rPr lang="en-US" sz="2000" cap="all">
                <a:solidFill>
                  <a:schemeClr val="tx1">
                    <a:lumMod val="50000"/>
                    <a:lumOff val="50000"/>
                  </a:schemeClr>
                </a:solidFill>
              </a:rPr>
              <a:t>Quantified </a:t>
            </a:r>
          </a:p>
          <a:p>
            <a:pPr algn="ctr"/>
            <a:r>
              <a:rPr lang="en-US" sz="2000" cap="all">
                <a:solidFill>
                  <a:schemeClr val="tx1">
                    <a:lumMod val="50000"/>
                    <a:lumOff val="50000"/>
                  </a:schemeClr>
                </a:solidFill>
              </a:rPr>
              <a:t>impact reporting</a:t>
            </a:r>
          </a:p>
        </p:txBody>
      </p:sp>
      <p:sp>
        <p:nvSpPr>
          <p:cNvPr id="26" name="TextBox 25">
            <a:extLst>
              <a:ext uri="{FF2B5EF4-FFF2-40B4-BE49-F238E27FC236}">
                <a16:creationId xmlns:a16="http://schemas.microsoft.com/office/drawing/2014/main" id="{692FEC8B-42EC-4581-BC94-51068DBD104A}"/>
              </a:ext>
            </a:extLst>
          </p:cNvPr>
          <p:cNvSpPr txBox="1"/>
          <p:nvPr/>
        </p:nvSpPr>
        <p:spPr>
          <a:xfrm>
            <a:off x="7621229" y="2200207"/>
            <a:ext cx="1405931" cy="1446550"/>
          </a:xfrm>
          <a:prstGeom prst="rect">
            <a:avLst/>
          </a:prstGeom>
          <a:noFill/>
        </p:spPr>
        <p:txBody>
          <a:bodyPr wrap="square" rtlCol="0">
            <a:spAutoFit/>
          </a:bodyPr>
          <a:lstStyle/>
          <a:p>
            <a:pPr algn="ctr"/>
            <a:r>
              <a:rPr lang="en-US" sz="8800" dirty="0">
                <a:solidFill>
                  <a:schemeClr val="bg1">
                    <a:lumMod val="65000"/>
                  </a:schemeClr>
                </a:solidFill>
              </a:rPr>
              <a:t>&amp;</a:t>
            </a:r>
            <a:endParaRPr lang="en-US" dirty="0">
              <a:solidFill>
                <a:schemeClr val="bg1">
                  <a:lumMod val="65000"/>
                </a:schemeClr>
              </a:solidFill>
            </a:endParaRPr>
          </a:p>
        </p:txBody>
      </p:sp>
      <p:pic>
        <p:nvPicPr>
          <p:cNvPr id="6" name="Picture 5">
            <a:extLst>
              <a:ext uri="{FF2B5EF4-FFF2-40B4-BE49-F238E27FC236}">
                <a16:creationId xmlns:a16="http://schemas.microsoft.com/office/drawing/2014/main" id="{8CD3E38D-F05A-4C86-9F0A-4C45C12C0A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1801" y="1950255"/>
            <a:ext cx="2183630" cy="2183630"/>
          </a:xfrm>
          <a:prstGeom prst="rect">
            <a:avLst/>
          </a:prstGeom>
        </p:spPr>
      </p:pic>
    </p:spTree>
    <p:extLst>
      <p:ext uri="{BB962C8B-B14F-4D97-AF65-F5344CB8AC3E}">
        <p14:creationId xmlns:p14="http://schemas.microsoft.com/office/powerpoint/2010/main" val="1484500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57624" y="1545792"/>
            <a:ext cx="7934376" cy="4418128"/>
          </a:xfrm>
          <a:prstGeom prst="rect">
            <a:avLst/>
          </a:prstGeom>
          <a:solidFill>
            <a:srgbClr val="00A1DE"/>
          </a:solid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Rectangle 24"/>
          <p:cNvSpPr/>
          <p:nvPr/>
        </p:nvSpPr>
        <p:spPr>
          <a:xfrm>
            <a:off x="508000" y="3248810"/>
            <a:ext cx="3556143" cy="2554545"/>
          </a:xfrm>
          <a:prstGeom prst="rect">
            <a:avLst/>
          </a:prstGeom>
        </p:spPr>
        <p:txBody>
          <a:bodyPr wrap="square">
            <a:spAutoFit/>
          </a:bodyPr>
          <a:lstStyle/>
          <a:p>
            <a:r>
              <a:rPr lang="en-US" sz="2000" dirty="0">
                <a:solidFill>
                  <a:schemeClr val="bg1">
                    <a:lumMod val="50000"/>
                  </a:schemeClr>
                </a:solidFill>
              </a:rPr>
              <a:t>To help banks launch a green buildings investment program for green construction finance, green mortgages, and/or green bonds, enabling greater market share and recognition as a “green bank” while reducing risk.</a:t>
            </a:r>
          </a:p>
        </p:txBody>
      </p:sp>
      <p:sp>
        <p:nvSpPr>
          <p:cNvPr id="33" name="Rectangle 32"/>
          <p:cNvSpPr/>
          <p:nvPr/>
        </p:nvSpPr>
        <p:spPr>
          <a:xfrm>
            <a:off x="1" y="1496291"/>
            <a:ext cx="87726" cy="5041252"/>
          </a:xfrm>
          <a:prstGeom prst="rect">
            <a:avLst/>
          </a:prstGeom>
          <a:solidFill>
            <a:srgbClr val="00A1DE"/>
          </a:solid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7" name="Rectangle 46"/>
          <p:cNvSpPr/>
          <p:nvPr/>
        </p:nvSpPr>
        <p:spPr>
          <a:xfrm>
            <a:off x="1562219" y="2524369"/>
            <a:ext cx="2235200" cy="584775"/>
          </a:xfrm>
          <a:prstGeom prst="rect">
            <a:avLst/>
          </a:prstGeom>
          <a:noFill/>
        </p:spPr>
        <p:txBody>
          <a:bodyPr wrap="square">
            <a:spAutoFit/>
          </a:bodyPr>
          <a:lstStyle/>
          <a:p>
            <a:pPr algn="r"/>
            <a:r>
              <a:rPr lang="ms-MY" sz="3200">
                <a:solidFill>
                  <a:schemeClr val="tx1">
                    <a:lumMod val="50000"/>
                    <a:lumOff val="50000"/>
                  </a:schemeClr>
                </a:solidFill>
              </a:rPr>
              <a:t>Objective</a:t>
            </a:r>
          </a:p>
        </p:txBody>
      </p:sp>
      <p:sp>
        <p:nvSpPr>
          <p:cNvPr id="10" name="TextBox 9"/>
          <p:cNvSpPr txBox="1"/>
          <p:nvPr/>
        </p:nvSpPr>
        <p:spPr>
          <a:xfrm>
            <a:off x="4412833" y="1536686"/>
            <a:ext cx="6465699" cy="615553"/>
          </a:xfrm>
          <a:prstGeom prst="rect">
            <a:avLst/>
          </a:prstGeom>
          <a:noFill/>
        </p:spPr>
        <p:txBody>
          <a:bodyPr wrap="square" rtlCol="0">
            <a:spAutoFit/>
          </a:bodyPr>
          <a:lstStyle/>
          <a:p>
            <a:r>
              <a:rPr lang="en-US" sz="3400">
                <a:solidFill>
                  <a:schemeClr val="bg1"/>
                </a:solidFill>
              </a:rPr>
              <a:t>ADVANTAGES FOR BANKS</a:t>
            </a:r>
          </a:p>
        </p:txBody>
      </p:sp>
      <p:cxnSp>
        <p:nvCxnSpPr>
          <p:cNvPr id="30" name="Straight Connector 29"/>
          <p:cNvCxnSpPr/>
          <p:nvPr/>
        </p:nvCxnSpPr>
        <p:spPr>
          <a:xfrm flipV="1">
            <a:off x="4479740" y="2271537"/>
            <a:ext cx="7429762" cy="257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0895EC2-2E8E-411E-A4EF-C2D6FB077625}"/>
              </a:ext>
            </a:extLst>
          </p:cNvPr>
          <p:cNvSpPr txBox="1"/>
          <p:nvPr/>
        </p:nvSpPr>
        <p:spPr>
          <a:xfrm>
            <a:off x="0" y="256925"/>
            <a:ext cx="12192000" cy="523220"/>
          </a:xfrm>
          <a:prstGeom prst="rect">
            <a:avLst/>
          </a:prstGeom>
          <a:noFill/>
        </p:spPr>
        <p:txBody>
          <a:bodyPr wrap="square" rtlCol="0">
            <a:spAutoFit/>
          </a:bodyPr>
          <a:lstStyle/>
          <a:p>
            <a:pPr algn="ctr"/>
            <a:r>
              <a:rPr lang="en-US" sz="2800">
                <a:solidFill>
                  <a:schemeClr val="bg1">
                    <a:lumMod val="50000"/>
                  </a:schemeClr>
                </a:solidFill>
              </a:rPr>
              <a:t>WHY EDGE: SUMMARIZING THE </a:t>
            </a:r>
            <a:r>
              <a:rPr lang="en-US" sz="2800" b="1">
                <a:solidFill>
                  <a:schemeClr val="bg1">
                    <a:lumMod val="50000"/>
                  </a:schemeClr>
                </a:solidFill>
              </a:rPr>
              <a:t>INVESTMENT CASE</a:t>
            </a:r>
            <a:r>
              <a:rPr lang="en-US" sz="2800">
                <a:solidFill>
                  <a:schemeClr val="bg1">
                    <a:lumMod val="50000"/>
                  </a:schemeClr>
                </a:solidFill>
              </a:rPr>
              <a:t> FOR BANKS</a:t>
            </a:r>
            <a:endParaRPr lang="en-US" sz="2800" b="1">
              <a:solidFill>
                <a:schemeClr val="bg1">
                  <a:lumMod val="50000"/>
                </a:schemeClr>
              </a:solidFill>
            </a:endParaRPr>
          </a:p>
        </p:txBody>
      </p:sp>
      <p:grpSp>
        <p:nvGrpSpPr>
          <p:cNvPr id="32" name="Group 31"/>
          <p:cNvGrpSpPr/>
          <p:nvPr/>
        </p:nvGrpSpPr>
        <p:grpSpPr>
          <a:xfrm>
            <a:off x="4596765" y="2533333"/>
            <a:ext cx="7595235" cy="400110"/>
            <a:chOff x="4596765" y="2456743"/>
            <a:chExt cx="7595235" cy="400110"/>
          </a:xfrm>
        </p:grpSpPr>
        <p:sp>
          <p:nvSpPr>
            <p:cNvPr id="16" name="Rectangle 15"/>
            <p:cNvSpPr/>
            <p:nvPr/>
          </p:nvSpPr>
          <p:spPr>
            <a:xfrm>
              <a:off x="5021557" y="2456743"/>
              <a:ext cx="7170443" cy="400110"/>
            </a:xfrm>
            <a:prstGeom prst="rect">
              <a:avLst/>
            </a:prstGeom>
            <a:noFill/>
          </p:spPr>
          <p:txBody>
            <a:bodyPr wrap="square">
              <a:spAutoFit/>
            </a:bodyPr>
            <a:lstStyle/>
            <a:p>
              <a:r>
                <a:rPr lang="ms-MY" sz="2000">
                  <a:solidFill>
                    <a:schemeClr val="bg1"/>
                  </a:solidFill>
                </a:rPr>
                <a:t>Lower investment risk with both developers and homebuyers</a:t>
              </a:r>
            </a:p>
          </p:txBody>
        </p:sp>
        <p:grpSp>
          <p:nvGrpSpPr>
            <p:cNvPr id="41" name="Group 40"/>
            <p:cNvGrpSpPr/>
            <p:nvPr/>
          </p:nvGrpSpPr>
          <p:grpSpPr>
            <a:xfrm>
              <a:off x="4596765" y="2486252"/>
              <a:ext cx="357496" cy="356616"/>
              <a:chOff x="3366974" y="1620107"/>
              <a:chExt cx="370114" cy="407494"/>
            </a:xfrm>
          </p:grpSpPr>
          <p:sp>
            <p:nvSpPr>
              <p:cNvPr id="11" name="Oval 10"/>
              <p:cNvSpPr/>
              <p:nvPr/>
            </p:nvSpPr>
            <p:spPr>
              <a:xfrm>
                <a:off x="3366974" y="1620107"/>
                <a:ext cx="370114" cy="407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 name="Freeform 26"/>
              <p:cNvSpPr>
                <a:spLocks/>
              </p:cNvSpPr>
              <p:nvPr/>
            </p:nvSpPr>
            <p:spPr bwMode="auto">
              <a:xfrm>
                <a:off x="3468130" y="1721498"/>
                <a:ext cx="160096" cy="166034"/>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grpSp>
      </p:grpSp>
      <p:sp>
        <p:nvSpPr>
          <p:cNvPr id="51" name="Freeform 26"/>
          <p:cNvSpPr>
            <a:spLocks/>
          </p:cNvSpPr>
          <p:nvPr/>
        </p:nvSpPr>
        <p:spPr bwMode="auto">
          <a:xfrm>
            <a:off x="4614615" y="3108693"/>
            <a:ext cx="213461" cy="221379"/>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62" name="Freeform 26"/>
          <p:cNvSpPr>
            <a:spLocks/>
          </p:cNvSpPr>
          <p:nvPr/>
        </p:nvSpPr>
        <p:spPr bwMode="auto">
          <a:xfrm>
            <a:off x="4614615" y="4788892"/>
            <a:ext cx="213461" cy="221379"/>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grpSp>
        <p:nvGrpSpPr>
          <p:cNvPr id="2" name="Group 1">
            <a:extLst>
              <a:ext uri="{FF2B5EF4-FFF2-40B4-BE49-F238E27FC236}">
                <a16:creationId xmlns:a16="http://schemas.microsoft.com/office/drawing/2014/main" id="{D3C6515F-6C9D-4CCC-AFF6-14F29F0C0EAE}"/>
              </a:ext>
            </a:extLst>
          </p:cNvPr>
          <p:cNvGrpSpPr/>
          <p:nvPr/>
        </p:nvGrpSpPr>
        <p:grpSpPr>
          <a:xfrm>
            <a:off x="4596765" y="5402966"/>
            <a:ext cx="6988931" cy="409898"/>
            <a:chOff x="4618029" y="5173496"/>
            <a:chExt cx="6791301" cy="409898"/>
          </a:xfrm>
        </p:grpSpPr>
        <p:sp>
          <p:nvSpPr>
            <p:cNvPr id="68" name="Freeform 26"/>
            <p:cNvSpPr>
              <a:spLocks/>
            </p:cNvSpPr>
            <p:nvPr/>
          </p:nvSpPr>
          <p:spPr bwMode="auto">
            <a:xfrm>
              <a:off x="4635879" y="5173496"/>
              <a:ext cx="213461" cy="221379"/>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grpSp>
          <p:nvGrpSpPr>
            <p:cNvPr id="95" name="Group 94"/>
            <p:cNvGrpSpPr/>
            <p:nvPr/>
          </p:nvGrpSpPr>
          <p:grpSpPr>
            <a:xfrm>
              <a:off x="4618029" y="5183284"/>
              <a:ext cx="6791301" cy="400110"/>
              <a:chOff x="4596765" y="5955915"/>
              <a:chExt cx="6791301" cy="400110"/>
            </a:xfrm>
          </p:grpSpPr>
          <p:sp>
            <p:nvSpPr>
              <p:cNvPr id="66" name="Rectangle 65"/>
              <p:cNvSpPr/>
              <p:nvPr/>
            </p:nvSpPr>
            <p:spPr>
              <a:xfrm>
                <a:off x="5003581" y="5955915"/>
                <a:ext cx="6384485" cy="400110"/>
              </a:xfrm>
              <a:prstGeom prst="rect">
                <a:avLst/>
              </a:prstGeom>
              <a:noFill/>
            </p:spPr>
            <p:txBody>
              <a:bodyPr wrap="square">
                <a:spAutoFit/>
              </a:bodyPr>
              <a:lstStyle/>
              <a:p>
                <a:r>
                  <a:rPr lang="ms-MY" sz="2000" dirty="0">
                    <a:solidFill>
                      <a:schemeClr val="bg1"/>
                    </a:solidFill>
                  </a:rPr>
                  <a:t>Reduce reputational and policy risk</a:t>
                </a:r>
              </a:p>
            </p:txBody>
          </p:sp>
          <p:grpSp>
            <p:nvGrpSpPr>
              <p:cNvPr id="69" name="Group 68"/>
              <p:cNvGrpSpPr/>
              <p:nvPr/>
            </p:nvGrpSpPr>
            <p:grpSpPr>
              <a:xfrm>
                <a:off x="4596765" y="5966268"/>
                <a:ext cx="357496" cy="356616"/>
                <a:chOff x="3366974" y="1599821"/>
                <a:chExt cx="370114" cy="407494"/>
              </a:xfrm>
            </p:grpSpPr>
            <p:sp>
              <p:nvSpPr>
                <p:cNvPr id="70" name="Oval 69"/>
                <p:cNvSpPr/>
                <p:nvPr/>
              </p:nvSpPr>
              <p:spPr>
                <a:xfrm>
                  <a:off x="3366974" y="1599821"/>
                  <a:ext cx="370114" cy="407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1" name="Freeform 26"/>
                <p:cNvSpPr>
                  <a:spLocks/>
                </p:cNvSpPr>
                <p:nvPr/>
              </p:nvSpPr>
              <p:spPr bwMode="auto">
                <a:xfrm>
                  <a:off x="3468130" y="1701214"/>
                  <a:ext cx="160096" cy="166034"/>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grpSp>
        </p:grpSp>
      </p:grpSp>
      <p:grpSp>
        <p:nvGrpSpPr>
          <p:cNvPr id="91" name="Group 90"/>
          <p:cNvGrpSpPr/>
          <p:nvPr/>
        </p:nvGrpSpPr>
        <p:grpSpPr>
          <a:xfrm>
            <a:off x="4596765" y="3242236"/>
            <a:ext cx="7375953" cy="408110"/>
            <a:chOff x="4596765" y="3408417"/>
            <a:chExt cx="7375953" cy="408110"/>
          </a:xfrm>
        </p:grpSpPr>
        <p:sp>
          <p:nvSpPr>
            <p:cNvPr id="52" name="Rectangle 51"/>
            <p:cNvSpPr/>
            <p:nvPr/>
          </p:nvSpPr>
          <p:spPr>
            <a:xfrm>
              <a:off x="5004194" y="3408417"/>
              <a:ext cx="6968524" cy="400110"/>
            </a:xfrm>
            <a:prstGeom prst="rect">
              <a:avLst/>
            </a:prstGeom>
            <a:noFill/>
          </p:spPr>
          <p:txBody>
            <a:bodyPr wrap="square">
              <a:spAutoFit/>
            </a:bodyPr>
            <a:lstStyle/>
            <a:p>
              <a:r>
                <a:rPr lang="ms-MY" sz="2000" dirty="0">
                  <a:solidFill>
                    <a:schemeClr val="bg1"/>
                  </a:solidFill>
                </a:rPr>
                <a:t>Capture greater market share</a:t>
              </a:r>
            </a:p>
          </p:txBody>
        </p:sp>
        <p:grpSp>
          <p:nvGrpSpPr>
            <p:cNvPr id="75" name="Group 74"/>
            <p:cNvGrpSpPr/>
            <p:nvPr/>
          </p:nvGrpSpPr>
          <p:grpSpPr>
            <a:xfrm>
              <a:off x="4596765" y="3459911"/>
              <a:ext cx="357496" cy="356616"/>
              <a:chOff x="3366974" y="1400413"/>
              <a:chExt cx="370114" cy="407494"/>
            </a:xfrm>
          </p:grpSpPr>
          <p:sp>
            <p:nvSpPr>
              <p:cNvPr id="76" name="Oval 75"/>
              <p:cNvSpPr/>
              <p:nvPr/>
            </p:nvSpPr>
            <p:spPr>
              <a:xfrm>
                <a:off x="3366974" y="1400413"/>
                <a:ext cx="370114" cy="407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7" name="Freeform 26"/>
              <p:cNvSpPr>
                <a:spLocks/>
              </p:cNvSpPr>
              <p:nvPr/>
            </p:nvSpPr>
            <p:spPr bwMode="auto">
              <a:xfrm>
                <a:off x="3473694" y="1517928"/>
                <a:ext cx="160096" cy="166034"/>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grpSp>
      </p:grpSp>
      <p:grpSp>
        <p:nvGrpSpPr>
          <p:cNvPr id="94" name="Group 93"/>
          <p:cNvGrpSpPr/>
          <p:nvPr/>
        </p:nvGrpSpPr>
        <p:grpSpPr>
          <a:xfrm>
            <a:off x="4596765" y="4700649"/>
            <a:ext cx="7236547" cy="707886"/>
            <a:chOff x="4596765" y="5379643"/>
            <a:chExt cx="7236547" cy="707886"/>
          </a:xfrm>
        </p:grpSpPr>
        <p:sp>
          <p:nvSpPr>
            <p:cNvPr id="63" name="Rectangle 62"/>
            <p:cNvSpPr/>
            <p:nvPr/>
          </p:nvSpPr>
          <p:spPr>
            <a:xfrm>
              <a:off x="5042591" y="5379643"/>
              <a:ext cx="6790721" cy="707886"/>
            </a:xfrm>
            <a:prstGeom prst="rect">
              <a:avLst/>
            </a:prstGeom>
            <a:noFill/>
          </p:spPr>
          <p:txBody>
            <a:bodyPr wrap="square">
              <a:spAutoFit/>
            </a:bodyPr>
            <a:lstStyle/>
            <a:p>
              <a:r>
                <a:rPr lang="ms-MY" sz="2000" dirty="0">
                  <a:solidFill>
                    <a:schemeClr val="bg1"/>
                  </a:solidFill>
                </a:rPr>
                <a:t>Diversify investor base</a:t>
              </a:r>
            </a:p>
            <a:p>
              <a:endParaRPr lang="ms-MY" sz="2000" dirty="0">
                <a:solidFill>
                  <a:schemeClr val="bg1"/>
                </a:solidFill>
              </a:endParaRPr>
            </a:p>
          </p:txBody>
        </p:sp>
        <p:grpSp>
          <p:nvGrpSpPr>
            <p:cNvPr id="81" name="Group 80"/>
            <p:cNvGrpSpPr/>
            <p:nvPr/>
          </p:nvGrpSpPr>
          <p:grpSpPr>
            <a:xfrm>
              <a:off x="4596765" y="5415108"/>
              <a:ext cx="357496" cy="356617"/>
              <a:chOff x="3366974" y="1636156"/>
              <a:chExt cx="370114" cy="407496"/>
            </a:xfrm>
          </p:grpSpPr>
          <p:sp>
            <p:nvSpPr>
              <p:cNvPr id="82" name="Oval 81"/>
              <p:cNvSpPr/>
              <p:nvPr/>
            </p:nvSpPr>
            <p:spPr>
              <a:xfrm>
                <a:off x="3366974" y="1636156"/>
                <a:ext cx="370114" cy="4074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3" name="Freeform 26"/>
              <p:cNvSpPr>
                <a:spLocks/>
              </p:cNvSpPr>
              <p:nvPr/>
            </p:nvSpPr>
            <p:spPr bwMode="auto">
              <a:xfrm>
                <a:off x="3468130" y="1764572"/>
                <a:ext cx="160096" cy="166035"/>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grpSp>
      </p:grpSp>
      <p:grpSp>
        <p:nvGrpSpPr>
          <p:cNvPr id="7" name="Group 6">
            <a:extLst>
              <a:ext uri="{FF2B5EF4-FFF2-40B4-BE49-F238E27FC236}">
                <a16:creationId xmlns:a16="http://schemas.microsoft.com/office/drawing/2014/main" id="{31CA3CF3-8DD6-481C-A4A7-6E4A4BE0D8FD}"/>
              </a:ext>
            </a:extLst>
          </p:cNvPr>
          <p:cNvGrpSpPr/>
          <p:nvPr/>
        </p:nvGrpSpPr>
        <p:grpSpPr>
          <a:xfrm>
            <a:off x="4596765" y="3842441"/>
            <a:ext cx="7390041" cy="700052"/>
            <a:chOff x="4614615" y="3794489"/>
            <a:chExt cx="7390041" cy="700052"/>
          </a:xfrm>
        </p:grpSpPr>
        <p:sp>
          <p:nvSpPr>
            <p:cNvPr id="54" name="Freeform 26"/>
            <p:cNvSpPr>
              <a:spLocks/>
            </p:cNvSpPr>
            <p:nvPr/>
          </p:nvSpPr>
          <p:spPr bwMode="auto">
            <a:xfrm>
              <a:off x="4614615" y="3794489"/>
              <a:ext cx="213461" cy="221379"/>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57" name="Freeform 26"/>
            <p:cNvSpPr>
              <a:spLocks/>
            </p:cNvSpPr>
            <p:nvPr/>
          </p:nvSpPr>
          <p:spPr bwMode="auto">
            <a:xfrm>
              <a:off x="4614615" y="4194909"/>
              <a:ext cx="213461" cy="221379"/>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96" name="Rectangle 95"/>
            <p:cNvSpPr/>
            <p:nvPr/>
          </p:nvSpPr>
          <p:spPr>
            <a:xfrm>
              <a:off x="5033269" y="3919787"/>
              <a:ext cx="6971387" cy="400110"/>
            </a:xfrm>
            <a:prstGeom prst="rect">
              <a:avLst/>
            </a:prstGeom>
            <a:noFill/>
          </p:spPr>
          <p:txBody>
            <a:bodyPr wrap="square">
              <a:spAutoFit/>
            </a:bodyPr>
            <a:lstStyle/>
            <a:p>
              <a:r>
                <a:rPr lang="ms-MY" sz="2000" dirty="0">
                  <a:solidFill>
                    <a:schemeClr val="bg1"/>
                  </a:solidFill>
                </a:rPr>
                <a:t>Achieve recognition</a:t>
              </a:r>
            </a:p>
          </p:txBody>
        </p:sp>
        <p:sp>
          <p:nvSpPr>
            <p:cNvPr id="97" name="Oval 96"/>
            <p:cNvSpPr/>
            <p:nvPr/>
          </p:nvSpPr>
          <p:spPr>
            <a:xfrm>
              <a:off x="4617524" y="3932135"/>
              <a:ext cx="357496" cy="3566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8" name="Freeform 26"/>
            <p:cNvSpPr>
              <a:spLocks/>
            </p:cNvSpPr>
            <p:nvPr/>
          </p:nvSpPr>
          <p:spPr bwMode="auto">
            <a:xfrm>
              <a:off x="4750757" y="4349237"/>
              <a:ext cx="154638" cy="145304"/>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58" name="Freeform 26">
              <a:extLst>
                <a:ext uri="{FF2B5EF4-FFF2-40B4-BE49-F238E27FC236}">
                  <a16:creationId xmlns:a16="http://schemas.microsoft.com/office/drawing/2014/main" id="{0216BC19-F057-4D5B-9E9C-802F8F0163F8}"/>
                </a:ext>
              </a:extLst>
            </p:cNvPr>
            <p:cNvSpPr>
              <a:spLocks/>
            </p:cNvSpPr>
            <p:nvPr/>
          </p:nvSpPr>
          <p:spPr bwMode="auto">
            <a:xfrm>
              <a:off x="4720052" y="4042988"/>
              <a:ext cx="154638" cy="145304"/>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grpSp>
      <p:pic>
        <p:nvPicPr>
          <p:cNvPr id="45" name="Picture 44">
            <a:extLst>
              <a:ext uri="{FF2B5EF4-FFF2-40B4-BE49-F238E27FC236}">
                <a16:creationId xmlns:a16="http://schemas.microsoft.com/office/drawing/2014/main" id="{480E9D52-52F7-458C-91F2-6C8C650F3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pic>
        <p:nvPicPr>
          <p:cNvPr id="4" name="Picture 3">
            <a:extLst>
              <a:ext uri="{FF2B5EF4-FFF2-40B4-BE49-F238E27FC236}">
                <a16:creationId xmlns:a16="http://schemas.microsoft.com/office/drawing/2014/main" id="{1D4BF568-B85B-48B4-9333-97B261D7D0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168" y="1743742"/>
            <a:ext cx="1389032" cy="1389032"/>
          </a:xfrm>
          <a:prstGeom prst="rect">
            <a:avLst/>
          </a:prstGeom>
        </p:spPr>
      </p:pic>
    </p:spTree>
    <p:extLst>
      <p:ext uri="{BB962C8B-B14F-4D97-AF65-F5344CB8AC3E}">
        <p14:creationId xmlns:p14="http://schemas.microsoft.com/office/powerpoint/2010/main" val="4093205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08000" y="3248810"/>
            <a:ext cx="3556143" cy="2554545"/>
          </a:xfrm>
          <a:prstGeom prst="rect">
            <a:avLst/>
          </a:prstGeom>
        </p:spPr>
        <p:txBody>
          <a:bodyPr wrap="square">
            <a:spAutoFit/>
          </a:bodyPr>
          <a:lstStyle/>
          <a:p>
            <a:r>
              <a:rPr lang="en-US" sz="2000" dirty="0">
                <a:solidFill>
                  <a:schemeClr val="bg1">
                    <a:lumMod val="50000"/>
                  </a:schemeClr>
                </a:solidFill>
              </a:rPr>
              <a:t>To provide property developers with a competitive advantage through product differentiation, capturing all of the benefits of certification affordability, a streamlined certification process, and association with the World Bank Group brand.</a:t>
            </a:r>
          </a:p>
        </p:txBody>
      </p:sp>
      <p:sp>
        <p:nvSpPr>
          <p:cNvPr id="33" name="Rectangle 32"/>
          <p:cNvSpPr/>
          <p:nvPr/>
        </p:nvSpPr>
        <p:spPr>
          <a:xfrm>
            <a:off x="1" y="1496291"/>
            <a:ext cx="87726" cy="5041252"/>
          </a:xfrm>
          <a:prstGeom prst="rect">
            <a:avLst/>
          </a:prstGeom>
          <a:solidFill>
            <a:srgbClr val="00A1DE"/>
          </a:solid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7" name="Rectangle 46"/>
          <p:cNvSpPr/>
          <p:nvPr/>
        </p:nvSpPr>
        <p:spPr>
          <a:xfrm>
            <a:off x="1562219" y="2524369"/>
            <a:ext cx="2235200" cy="584775"/>
          </a:xfrm>
          <a:prstGeom prst="rect">
            <a:avLst/>
          </a:prstGeom>
          <a:noFill/>
        </p:spPr>
        <p:txBody>
          <a:bodyPr wrap="square">
            <a:spAutoFit/>
          </a:bodyPr>
          <a:lstStyle/>
          <a:p>
            <a:pPr algn="r"/>
            <a:r>
              <a:rPr lang="ms-MY" sz="3200">
                <a:solidFill>
                  <a:schemeClr val="tx1">
                    <a:lumMod val="50000"/>
                    <a:lumOff val="50000"/>
                  </a:schemeClr>
                </a:solidFill>
              </a:rPr>
              <a:t>Objective</a:t>
            </a:r>
          </a:p>
        </p:txBody>
      </p:sp>
      <p:sp>
        <p:nvSpPr>
          <p:cNvPr id="64" name="TextBox 63">
            <a:extLst>
              <a:ext uri="{FF2B5EF4-FFF2-40B4-BE49-F238E27FC236}">
                <a16:creationId xmlns:a16="http://schemas.microsoft.com/office/drawing/2014/main" id="{80895EC2-2E8E-411E-A4EF-C2D6FB077625}"/>
              </a:ext>
            </a:extLst>
          </p:cNvPr>
          <p:cNvSpPr txBox="1"/>
          <p:nvPr/>
        </p:nvSpPr>
        <p:spPr>
          <a:xfrm>
            <a:off x="0" y="257999"/>
            <a:ext cx="12192000" cy="954107"/>
          </a:xfrm>
          <a:prstGeom prst="rect">
            <a:avLst/>
          </a:prstGeom>
          <a:noFill/>
        </p:spPr>
        <p:txBody>
          <a:bodyPr wrap="square" rtlCol="0">
            <a:spAutoFit/>
          </a:bodyPr>
          <a:lstStyle/>
          <a:p>
            <a:pPr algn="ctr"/>
            <a:r>
              <a:rPr lang="en-US" sz="2800" dirty="0">
                <a:solidFill>
                  <a:schemeClr val="bg1">
                    <a:lumMod val="50000"/>
                  </a:schemeClr>
                </a:solidFill>
              </a:rPr>
              <a:t>WHY EDGE: </a:t>
            </a:r>
            <a:r>
              <a:rPr lang="en-US" sz="2800" b="1" dirty="0">
                <a:solidFill>
                  <a:schemeClr val="bg1">
                    <a:lumMod val="50000"/>
                  </a:schemeClr>
                </a:solidFill>
              </a:rPr>
              <a:t>DIFFERENTIATING PROPERTIES</a:t>
            </a:r>
            <a:r>
              <a:rPr lang="en-US" sz="2800" dirty="0">
                <a:solidFill>
                  <a:schemeClr val="bg1">
                    <a:lumMod val="50000"/>
                  </a:schemeClr>
                </a:solidFill>
              </a:rPr>
              <a:t> THROUGH EDGE CERTIFICATION</a:t>
            </a:r>
          </a:p>
          <a:p>
            <a:pPr algn="ctr"/>
            <a:r>
              <a:rPr lang="en-US" sz="2800" dirty="0">
                <a:solidFill>
                  <a:schemeClr val="bg1">
                    <a:lumMod val="50000"/>
                  </a:schemeClr>
                </a:solidFill>
              </a:rPr>
              <a:t>________</a:t>
            </a:r>
          </a:p>
        </p:txBody>
      </p:sp>
      <p:pic>
        <p:nvPicPr>
          <p:cNvPr id="56" name="Picture 55">
            <a:extLst>
              <a:ext uri="{FF2B5EF4-FFF2-40B4-BE49-F238E27FC236}">
                <a16:creationId xmlns:a16="http://schemas.microsoft.com/office/drawing/2014/main" id="{ACB09C80-5088-4128-99A8-973BC5E044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pic>
        <p:nvPicPr>
          <p:cNvPr id="55" name="Picture 54">
            <a:extLst>
              <a:ext uri="{FF2B5EF4-FFF2-40B4-BE49-F238E27FC236}">
                <a16:creationId xmlns:a16="http://schemas.microsoft.com/office/drawing/2014/main" id="{CE062D15-7A54-4415-AC51-4671ED6822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868" y="1426072"/>
            <a:ext cx="1715195" cy="1715195"/>
          </a:xfrm>
          <a:prstGeom prst="rect">
            <a:avLst/>
          </a:prstGeom>
        </p:spPr>
      </p:pic>
      <p:sp>
        <p:nvSpPr>
          <p:cNvPr id="59" name="Rectangle 58">
            <a:extLst>
              <a:ext uri="{FF2B5EF4-FFF2-40B4-BE49-F238E27FC236}">
                <a16:creationId xmlns:a16="http://schemas.microsoft.com/office/drawing/2014/main" id="{973BCA47-10B1-475D-A2C7-ABE28ECB5906}"/>
              </a:ext>
            </a:extLst>
          </p:cNvPr>
          <p:cNvSpPr/>
          <p:nvPr/>
        </p:nvSpPr>
        <p:spPr>
          <a:xfrm>
            <a:off x="4257624" y="1545792"/>
            <a:ext cx="7934376" cy="4418128"/>
          </a:xfrm>
          <a:prstGeom prst="rect">
            <a:avLst/>
          </a:prstGeom>
          <a:solidFill>
            <a:srgbClr val="00A1DE"/>
          </a:solid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A1DE"/>
              </a:solidFill>
            </a:endParaRPr>
          </a:p>
        </p:txBody>
      </p:sp>
      <p:sp>
        <p:nvSpPr>
          <p:cNvPr id="60" name="TextBox 59">
            <a:extLst>
              <a:ext uri="{FF2B5EF4-FFF2-40B4-BE49-F238E27FC236}">
                <a16:creationId xmlns:a16="http://schemas.microsoft.com/office/drawing/2014/main" id="{145B8180-93FE-49AB-90A1-81A6522CBCEC}"/>
              </a:ext>
            </a:extLst>
          </p:cNvPr>
          <p:cNvSpPr txBox="1"/>
          <p:nvPr/>
        </p:nvSpPr>
        <p:spPr>
          <a:xfrm>
            <a:off x="4412833" y="1536686"/>
            <a:ext cx="6465699" cy="615553"/>
          </a:xfrm>
          <a:prstGeom prst="rect">
            <a:avLst/>
          </a:prstGeom>
          <a:noFill/>
        </p:spPr>
        <p:txBody>
          <a:bodyPr wrap="square" rtlCol="0">
            <a:spAutoFit/>
          </a:bodyPr>
          <a:lstStyle/>
          <a:p>
            <a:r>
              <a:rPr lang="en-US" sz="3400">
                <a:solidFill>
                  <a:schemeClr val="bg1"/>
                </a:solidFill>
              </a:rPr>
              <a:t>ADVANTAGES FOR DEVELOPERS</a:t>
            </a:r>
          </a:p>
        </p:txBody>
      </p:sp>
      <p:cxnSp>
        <p:nvCxnSpPr>
          <p:cNvPr id="61" name="Straight Connector 60">
            <a:extLst>
              <a:ext uri="{FF2B5EF4-FFF2-40B4-BE49-F238E27FC236}">
                <a16:creationId xmlns:a16="http://schemas.microsoft.com/office/drawing/2014/main" id="{39B8916B-400E-4FCA-9C6A-C933EE41A34C}"/>
              </a:ext>
            </a:extLst>
          </p:cNvPr>
          <p:cNvCxnSpPr/>
          <p:nvPr/>
        </p:nvCxnSpPr>
        <p:spPr>
          <a:xfrm flipV="1">
            <a:off x="4479740" y="2048017"/>
            <a:ext cx="7429762" cy="257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id="{97F22B0B-90E5-4710-A0D2-BD32BAF26B3E}"/>
              </a:ext>
            </a:extLst>
          </p:cNvPr>
          <p:cNvGrpSpPr/>
          <p:nvPr/>
        </p:nvGrpSpPr>
        <p:grpSpPr>
          <a:xfrm>
            <a:off x="4596765" y="2309813"/>
            <a:ext cx="7595235" cy="707886"/>
            <a:chOff x="4596765" y="2456743"/>
            <a:chExt cx="7595235" cy="707886"/>
          </a:xfrm>
        </p:grpSpPr>
        <p:sp>
          <p:nvSpPr>
            <p:cNvPr id="66" name="Rectangle 65">
              <a:extLst>
                <a:ext uri="{FF2B5EF4-FFF2-40B4-BE49-F238E27FC236}">
                  <a16:creationId xmlns:a16="http://schemas.microsoft.com/office/drawing/2014/main" id="{6B7F4057-F6E1-464E-BDEC-8F4790C8935D}"/>
                </a:ext>
              </a:extLst>
            </p:cNvPr>
            <p:cNvSpPr/>
            <p:nvPr/>
          </p:nvSpPr>
          <p:spPr>
            <a:xfrm>
              <a:off x="5021557" y="2456743"/>
              <a:ext cx="7170443" cy="707886"/>
            </a:xfrm>
            <a:prstGeom prst="rect">
              <a:avLst/>
            </a:prstGeom>
            <a:noFill/>
          </p:spPr>
          <p:txBody>
            <a:bodyPr wrap="square">
              <a:spAutoFit/>
            </a:bodyPr>
            <a:lstStyle/>
            <a:p>
              <a:r>
                <a:rPr lang="ms-MY" sz="2000" dirty="0">
                  <a:solidFill>
                    <a:schemeClr val="bg1"/>
                  </a:solidFill>
                </a:rPr>
                <a:t>Positioning as a first mover in the market with a major marketing and communications push backed by the World Bank Group brand</a:t>
              </a:r>
            </a:p>
          </p:txBody>
        </p:sp>
        <p:grpSp>
          <p:nvGrpSpPr>
            <p:cNvPr id="67" name="Group 66">
              <a:extLst>
                <a:ext uri="{FF2B5EF4-FFF2-40B4-BE49-F238E27FC236}">
                  <a16:creationId xmlns:a16="http://schemas.microsoft.com/office/drawing/2014/main" id="{02BFE776-D7C6-4A78-BB67-DAE672E63C1F}"/>
                </a:ext>
              </a:extLst>
            </p:cNvPr>
            <p:cNvGrpSpPr/>
            <p:nvPr/>
          </p:nvGrpSpPr>
          <p:grpSpPr>
            <a:xfrm>
              <a:off x="4596765" y="2486252"/>
              <a:ext cx="357496" cy="356616"/>
              <a:chOff x="3366974" y="1620107"/>
              <a:chExt cx="370114" cy="407494"/>
            </a:xfrm>
          </p:grpSpPr>
          <p:sp>
            <p:nvSpPr>
              <p:cNvPr id="68" name="Oval 67">
                <a:extLst>
                  <a:ext uri="{FF2B5EF4-FFF2-40B4-BE49-F238E27FC236}">
                    <a16:creationId xmlns:a16="http://schemas.microsoft.com/office/drawing/2014/main" id="{45D299E5-EC42-461A-97A6-CB011BF47F14}"/>
                  </a:ext>
                </a:extLst>
              </p:cNvPr>
              <p:cNvSpPr/>
              <p:nvPr/>
            </p:nvSpPr>
            <p:spPr>
              <a:xfrm>
                <a:off x="3366974" y="1620107"/>
                <a:ext cx="370114" cy="407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9" name="Freeform 26">
                <a:extLst>
                  <a:ext uri="{FF2B5EF4-FFF2-40B4-BE49-F238E27FC236}">
                    <a16:creationId xmlns:a16="http://schemas.microsoft.com/office/drawing/2014/main" id="{0D791D1B-4C87-4A6E-AF6B-80FD4843F9AB}"/>
                  </a:ext>
                </a:extLst>
              </p:cNvPr>
              <p:cNvSpPr>
                <a:spLocks/>
              </p:cNvSpPr>
              <p:nvPr/>
            </p:nvSpPr>
            <p:spPr bwMode="auto">
              <a:xfrm>
                <a:off x="3468130" y="1721498"/>
                <a:ext cx="160096" cy="166034"/>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grpSp>
      </p:grpSp>
      <p:sp>
        <p:nvSpPr>
          <p:cNvPr id="70" name="Freeform 26">
            <a:extLst>
              <a:ext uri="{FF2B5EF4-FFF2-40B4-BE49-F238E27FC236}">
                <a16:creationId xmlns:a16="http://schemas.microsoft.com/office/drawing/2014/main" id="{2A273863-B743-4348-80E1-FDA34FEE16C2}"/>
              </a:ext>
            </a:extLst>
          </p:cNvPr>
          <p:cNvSpPr>
            <a:spLocks/>
          </p:cNvSpPr>
          <p:nvPr/>
        </p:nvSpPr>
        <p:spPr bwMode="auto">
          <a:xfrm>
            <a:off x="4614615" y="2946133"/>
            <a:ext cx="213461" cy="221379"/>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71" name="Freeform 26">
            <a:extLst>
              <a:ext uri="{FF2B5EF4-FFF2-40B4-BE49-F238E27FC236}">
                <a16:creationId xmlns:a16="http://schemas.microsoft.com/office/drawing/2014/main" id="{5C87C1C1-0C35-4568-8FE0-74AAAB585EC7}"/>
              </a:ext>
            </a:extLst>
          </p:cNvPr>
          <p:cNvSpPr>
            <a:spLocks/>
          </p:cNvSpPr>
          <p:nvPr/>
        </p:nvSpPr>
        <p:spPr bwMode="auto">
          <a:xfrm>
            <a:off x="4614615" y="4463772"/>
            <a:ext cx="213461" cy="221379"/>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grpSp>
        <p:nvGrpSpPr>
          <p:cNvPr id="72" name="Group 71">
            <a:extLst>
              <a:ext uri="{FF2B5EF4-FFF2-40B4-BE49-F238E27FC236}">
                <a16:creationId xmlns:a16="http://schemas.microsoft.com/office/drawing/2014/main" id="{54CA9D7B-5CE6-48E9-9AE5-22FA01291D81}"/>
              </a:ext>
            </a:extLst>
          </p:cNvPr>
          <p:cNvGrpSpPr/>
          <p:nvPr/>
        </p:nvGrpSpPr>
        <p:grpSpPr>
          <a:xfrm>
            <a:off x="4596765" y="3079676"/>
            <a:ext cx="7355633" cy="408110"/>
            <a:chOff x="4596765" y="3408417"/>
            <a:chExt cx="7355633" cy="408110"/>
          </a:xfrm>
        </p:grpSpPr>
        <p:sp>
          <p:nvSpPr>
            <p:cNvPr id="73" name="Rectangle 72">
              <a:extLst>
                <a:ext uri="{FF2B5EF4-FFF2-40B4-BE49-F238E27FC236}">
                  <a16:creationId xmlns:a16="http://schemas.microsoft.com/office/drawing/2014/main" id="{62E9059C-02FE-474E-A711-78F9F7350975}"/>
                </a:ext>
              </a:extLst>
            </p:cNvPr>
            <p:cNvSpPr/>
            <p:nvPr/>
          </p:nvSpPr>
          <p:spPr>
            <a:xfrm>
              <a:off x="4983874" y="3408417"/>
              <a:ext cx="6968524" cy="400110"/>
            </a:xfrm>
            <a:prstGeom prst="rect">
              <a:avLst/>
            </a:prstGeom>
            <a:noFill/>
          </p:spPr>
          <p:txBody>
            <a:bodyPr wrap="square">
              <a:spAutoFit/>
            </a:bodyPr>
            <a:lstStyle/>
            <a:p>
              <a:r>
                <a:rPr lang="ms-MY" sz="2000">
                  <a:solidFill>
                    <a:schemeClr val="bg1"/>
                  </a:solidFill>
                </a:rPr>
                <a:t>Potentially higher prices or quicker sales through differentiation</a:t>
              </a:r>
            </a:p>
          </p:txBody>
        </p:sp>
        <p:grpSp>
          <p:nvGrpSpPr>
            <p:cNvPr id="74" name="Group 73">
              <a:extLst>
                <a:ext uri="{FF2B5EF4-FFF2-40B4-BE49-F238E27FC236}">
                  <a16:creationId xmlns:a16="http://schemas.microsoft.com/office/drawing/2014/main" id="{E4B0951A-59E2-41E6-B349-EAB94B2F5C57}"/>
                </a:ext>
              </a:extLst>
            </p:cNvPr>
            <p:cNvGrpSpPr/>
            <p:nvPr/>
          </p:nvGrpSpPr>
          <p:grpSpPr>
            <a:xfrm>
              <a:off x="4596765" y="3459911"/>
              <a:ext cx="357496" cy="356616"/>
              <a:chOff x="3366974" y="1400413"/>
              <a:chExt cx="370114" cy="407494"/>
            </a:xfrm>
          </p:grpSpPr>
          <p:sp>
            <p:nvSpPr>
              <p:cNvPr id="78" name="Oval 77">
                <a:extLst>
                  <a:ext uri="{FF2B5EF4-FFF2-40B4-BE49-F238E27FC236}">
                    <a16:creationId xmlns:a16="http://schemas.microsoft.com/office/drawing/2014/main" id="{DAE2D271-D346-44A0-B715-EAC9A49FD27E}"/>
                  </a:ext>
                </a:extLst>
              </p:cNvPr>
              <p:cNvSpPr/>
              <p:nvPr/>
            </p:nvSpPr>
            <p:spPr>
              <a:xfrm>
                <a:off x="3366974" y="1400413"/>
                <a:ext cx="370114" cy="407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9" name="Freeform 26">
                <a:extLst>
                  <a:ext uri="{FF2B5EF4-FFF2-40B4-BE49-F238E27FC236}">
                    <a16:creationId xmlns:a16="http://schemas.microsoft.com/office/drawing/2014/main" id="{175542AD-2A8B-4EFD-AA1B-8861CD7496E1}"/>
                  </a:ext>
                </a:extLst>
              </p:cNvPr>
              <p:cNvSpPr>
                <a:spLocks/>
              </p:cNvSpPr>
              <p:nvPr/>
            </p:nvSpPr>
            <p:spPr bwMode="auto">
              <a:xfrm>
                <a:off x="3473694" y="1517928"/>
                <a:ext cx="160096" cy="166034"/>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grpSp>
      </p:grpSp>
      <p:grpSp>
        <p:nvGrpSpPr>
          <p:cNvPr id="80" name="Group 79">
            <a:extLst>
              <a:ext uri="{FF2B5EF4-FFF2-40B4-BE49-F238E27FC236}">
                <a16:creationId xmlns:a16="http://schemas.microsoft.com/office/drawing/2014/main" id="{D2EB5ECD-410D-411A-BA81-D0C46C9F4EB3}"/>
              </a:ext>
            </a:extLst>
          </p:cNvPr>
          <p:cNvGrpSpPr/>
          <p:nvPr/>
        </p:nvGrpSpPr>
        <p:grpSpPr>
          <a:xfrm>
            <a:off x="4596765" y="4460588"/>
            <a:ext cx="7411727" cy="710560"/>
            <a:chOff x="4596765" y="5415108"/>
            <a:chExt cx="7218981" cy="710560"/>
          </a:xfrm>
        </p:grpSpPr>
        <p:sp>
          <p:nvSpPr>
            <p:cNvPr id="84" name="Rectangle 83">
              <a:extLst>
                <a:ext uri="{FF2B5EF4-FFF2-40B4-BE49-F238E27FC236}">
                  <a16:creationId xmlns:a16="http://schemas.microsoft.com/office/drawing/2014/main" id="{CFB8082D-5816-4F6C-9445-C9800D83F6EE}"/>
                </a:ext>
              </a:extLst>
            </p:cNvPr>
            <p:cNvSpPr/>
            <p:nvPr/>
          </p:nvSpPr>
          <p:spPr>
            <a:xfrm>
              <a:off x="5025025" y="5417782"/>
              <a:ext cx="6790721" cy="707886"/>
            </a:xfrm>
            <a:prstGeom prst="rect">
              <a:avLst/>
            </a:prstGeom>
            <a:noFill/>
          </p:spPr>
          <p:txBody>
            <a:bodyPr wrap="square">
              <a:spAutoFit/>
            </a:bodyPr>
            <a:lstStyle/>
            <a:p>
              <a:r>
                <a:rPr lang="ms-MY" sz="2000" dirty="0">
                  <a:solidFill>
                    <a:schemeClr val="bg1"/>
                  </a:solidFill>
                </a:rPr>
                <a:t>Lowered costs by incorporating EDGE early into the design process</a:t>
              </a:r>
            </a:p>
          </p:txBody>
        </p:sp>
        <p:grpSp>
          <p:nvGrpSpPr>
            <p:cNvPr id="85" name="Group 84">
              <a:extLst>
                <a:ext uri="{FF2B5EF4-FFF2-40B4-BE49-F238E27FC236}">
                  <a16:creationId xmlns:a16="http://schemas.microsoft.com/office/drawing/2014/main" id="{6683A595-0C2C-4CB9-BF5D-6A7304255015}"/>
                </a:ext>
              </a:extLst>
            </p:cNvPr>
            <p:cNvGrpSpPr/>
            <p:nvPr/>
          </p:nvGrpSpPr>
          <p:grpSpPr>
            <a:xfrm>
              <a:off x="4596765" y="5415108"/>
              <a:ext cx="357496" cy="356617"/>
              <a:chOff x="3366974" y="1636156"/>
              <a:chExt cx="370114" cy="407496"/>
            </a:xfrm>
          </p:grpSpPr>
          <p:sp>
            <p:nvSpPr>
              <p:cNvPr id="86" name="Oval 85">
                <a:extLst>
                  <a:ext uri="{FF2B5EF4-FFF2-40B4-BE49-F238E27FC236}">
                    <a16:creationId xmlns:a16="http://schemas.microsoft.com/office/drawing/2014/main" id="{91C5EC6A-B7D8-4042-8AB8-9352044EF1A3}"/>
                  </a:ext>
                </a:extLst>
              </p:cNvPr>
              <p:cNvSpPr/>
              <p:nvPr/>
            </p:nvSpPr>
            <p:spPr>
              <a:xfrm>
                <a:off x="3366974" y="1636156"/>
                <a:ext cx="370114" cy="4074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7" name="Freeform 26">
                <a:extLst>
                  <a:ext uri="{FF2B5EF4-FFF2-40B4-BE49-F238E27FC236}">
                    <a16:creationId xmlns:a16="http://schemas.microsoft.com/office/drawing/2014/main" id="{E2CA606B-2EF3-4B15-8415-537691ADC7F8}"/>
                  </a:ext>
                </a:extLst>
              </p:cNvPr>
              <p:cNvSpPr>
                <a:spLocks/>
              </p:cNvSpPr>
              <p:nvPr/>
            </p:nvSpPr>
            <p:spPr bwMode="auto">
              <a:xfrm>
                <a:off x="3468130" y="1764572"/>
                <a:ext cx="160096" cy="166035"/>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grpSp>
      </p:grpSp>
      <p:grpSp>
        <p:nvGrpSpPr>
          <p:cNvPr id="88" name="Group 87">
            <a:extLst>
              <a:ext uri="{FF2B5EF4-FFF2-40B4-BE49-F238E27FC236}">
                <a16:creationId xmlns:a16="http://schemas.microsoft.com/office/drawing/2014/main" id="{42F7A03C-6975-433E-B8A1-A87315C48140}"/>
              </a:ext>
            </a:extLst>
          </p:cNvPr>
          <p:cNvGrpSpPr/>
          <p:nvPr/>
        </p:nvGrpSpPr>
        <p:grpSpPr>
          <a:xfrm>
            <a:off x="4596765" y="3659561"/>
            <a:ext cx="7390041" cy="719700"/>
            <a:chOff x="4614615" y="3794489"/>
            <a:chExt cx="7390041" cy="719700"/>
          </a:xfrm>
        </p:grpSpPr>
        <p:sp>
          <p:nvSpPr>
            <p:cNvPr id="89" name="Freeform 26">
              <a:extLst>
                <a:ext uri="{FF2B5EF4-FFF2-40B4-BE49-F238E27FC236}">
                  <a16:creationId xmlns:a16="http://schemas.microsoft.com/office/drawing/2014/main" id="{3F165305-1362-46EA-8FE7-6C3D0BF43EE2}"/>
                </a:ext>
              </a:extLst>
            </p:cNvPr>
            <p:cNvSpPr>
              <a:spLocks/>
            </p:cNvSpPr>
            <p:nvPr/>
          </p:nvSpPr>
          <p:spPr bwMode="auto">
            <a:xfrm>
              <a:off x="4614615" y="3794489"/>
              <a:ext cx="213461" cy="221379"/>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90" name="Freeform 26">
              <a:extLst>
                <a:ext uri="{FF2B5EF4-FFF2-40B4-BE49-F238E27FC236}">
                  <a16:creationId xmlns:a16="http://schemas.microsoft.com/office/drawing/2014/main" id="{6BC91283-A172-4DE0-9C06-59A128A9209B}"/>
                </a:ext>
              </a:extLst>
            </p:cNvPr>
            <p:cNvSpPr>
              <a:spLocks/>
            </p:cNvSpPr>
            <p:nvPr/>
          </p:nvSpPr>
          <p:spPr bwMode="auto">
            <a:xfrm>
              <a:off x="4614615" y="4194909"/>
              <a:ext cx="213461" cy="221379"/>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92" name="Rectangle 91">
              <a:extLst>
                <a:ext uri="{FF2B5EF4-FFF2-40B4-BE49-F238E27FC236}">
                  <a16:creationId xmlns:a16="http://schemas.microsoft.com/office/drawing/2014/main" id="{9FD8FCAF-A963-46FE-984E-CC9BDB8181B3}"/>
                </a:ext>
              </a:extLst>
            </p:cNvPr>
            <p:cNvSpPr/>
            <p:nvPr/>
          </p:nvSpPr>
          <p:spPr>
            <a:xfrm>
              <a:off x="5033269" y="3806303"/>
              <a:ext cx="6971387" cy="707886"/>
            </a:xfrm>
            <a:prstGeom prst="rect">
              <a:avLst/>
            </a:prstGeom>
            <a:noFill/>
          </p:spPr>
          <p:txBody>
            <a:bodyPr wrap="square">
              <a:spAutoFit/>
            </a:bodyPr>
            <a:lstStyle/>
            <a:p>
              <a:r>
                <a:rPr lang="ms-MY" sz="2000" dirty="0">
                  <a:solidFill>
                    <a:schemeClr val="bg1"/>
                  </a:solidFill>
                </a:rPr>
                <a:t>Online certification process from A to Z with the most affordable certification fees and free use of the design software.</a:t>
              </a:r>
            </a:p>
          </p:txBody>
        </p:sp>
        <p:sp>
          <p:nvSpPr>
            <p:cNvPr id="93" name="Oval 92">
              <a:extLst>
                <a:ext uri="{FF2B5EF4-FFF2-40B4-BE49-F238E27FC236}">
                  <a16:creationId xmlns:a16="http://schemas.microsoft.com/office/drawing/2014/main" id="{77AE069D-FB96-4E81-B05C-C9DDAA06FE38}"/>
                </a:ext>
              </a:extLst>
            </p:cNvPr>
            <p:cNvSpPr/>
            <p:nvPr/>
          </p:nvSpPr>
          <p:spPr>
            <a:xfrm>
              <a:off x="4617524" y="3932135"/>
              <a:ext cx="357496" cy="3566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5" name="Freeform 26">
              <a:extLst>
                <a:ext uri="{FF2B5EF4-FFF2-40B4-BE49-F238E27FC236}">
                  <a16:creationId xmlns:a16="http://schemas.microsoft.com/office/drawing/2014/main" id="{30037AE6-6119-4785-9F70-37F2C076FEF5}"/>
                </a:ext>
              </a:extLst>
            </p:cNvPr>
            <p:cNvSpPr>
              <a:spLocks/>
            </p:cNvSpPr>
            <p:nvPr/>
          </p:nvSpPr>
          <p:spPr bwMode="auto">
            <a:xfrm>
              <a:off x="4750757" y="4349237"/>
              <a:ext cx="154638" cy="145304"/>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99" name="Freeform 26">
              <a:extLst>
                <a:ext uri="{FF2B5EF4-FFF2-40B4-BE49-F238E27FC236}">
                  <a16:creationId xmlns:a16="http://schemas.microsoft.com/office/drawing/2014/main" id="{125ABE86-A1FC-4AD5-AAA0-B473991FF2F0}"/>
                </a:ext>
              </a:extLst>
            </p:cNvPr>
            <p:cNvSpPr>
              <a:spLocks/>
            </p:cNvSpPr>
            <p:nvPr/>
          </p:nvSpPr>
          <p:spPr bwMode="auto">
            <a:xfrm>
              <a:off x="4720052" y="4042988"/>
              <a:ext cx="154638" cy="145304"/>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grpSp>
      <p:grpSp>
        <p:nvGrpSpPr>
          <p:cNvPr id="100" name="Group 99">
            <a:extLst>
              <a:ext uri="{FF2B5EF4-FFF2-40B4-BE49-F238E27FC236}">
                <a16:creationId xmlns:a16="http://schemas.microsoft.com/office/drawing/2014/main" id="{EC9F5550-8253-4086-A88E-E7C3E995DAF1}"/>
              </a:ext>
            </a:extLst>
          </p:cNvPr>
          <p:cNvGrpSpPr/>
          <p:nvPr/>
        </p:nvGrpSpPr>
        <p:grpSpPr>
          <a:xfrm>
            <a:off x="4596765" y="5184536"/>
            <a:ext cx="7589096" cy="707886"/>
            <a:chOff x="4618029" y="5010413"/>
            <a:chExt cx="7374495" cy="707886"/>
          </a:xfrm>
        </p:grpSpPr>
        <p:sp>
          <p:nvSpPr>
            <p:cNvPr id="101" name="Freeform 26">
              <a:extLst>
                <a:ext uri="{FF2B5EF4-FFF2-40B4-BE49-F238E27FC236}">
                  <a16:creationId xmlns:a16="http://schemas.microsoft.com/office/drawing/2014/main" id="{ABCF028C-B7B9-4D35-8982-C1049059C7E9}"/>
                </a:ext>
              </a:extLst>
            </p:cNvPr>
            <p:cNvSpPr>
              <a:spLocks/>
            </p:cNvSpPr>
            <p:nvPr/>
          </p:nvSpPr>
          <p:spPr bwMode="auto">
            <a:xfrm>
              <a:off x="4635879" y="5173496"/>
              <a:ext cx="213461" cy="221379"/>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grpSp>
          <p:nvGrpSpPr>
            <p:cNvPr id="102" name="Group 101">
              <a:extLst>
                <a:ext uri="{FF2B5EF4-FFF2-40B4-BE49-F238E27FC236}">
                  <a16:creationId xmlns:a16="http://schemas.microsoft.com/office/drawing/2014/main" id="{036E50A7-54B5-4928-9BC0-4EC75FBBCFC2}"/>
                </a:ext>
              </a:extLst>
            </p:cNvPr>
            <p:cNvGrpSpPr/>
            <p:nvPr/>
          </p:nvGrpSpPr>
          <p:grpSpPr>
            <a:xfrm>
              <a:off x="4618029" y="5010413"/>
              <a:ext cx="7374495" cy="707886"/>
              <a:chOff x="4596765" y="5783044"/>
              <a:chExt cx="7374495" cy="707886"/>
            </a:xfrm>
          </p:grpSpPr>
          <p:sp>
            <p:nvSpPr>
              <p:cNvPr id="103" name="Rectangle 102">
                <a:extLst>
                  <a:ext uri="{FF2B5EF4-FFF2-40B4-BE49-F238E27FC236}">
                    <a16:creationId xmlns:a16="http://schemas.microsoft.com/office/drawing/2014/main" id="{3D77C0A8-7F5C-4BF8-825F-81CF868AA59C}"/>
                  </a:ext>
                </a:extLst>
              </p:cNvPr>
              <p:cNvSpPr/>
              <p:nvPr/>
            </p:nvSpPr>
            <p:spPr>
              <a:xfrm>
                <a:off x="5003580" y="5783044"/>
                <a:ext cx="6967680" cy="707886"/>
              </a:xfrm>
              <a:prstGeom prst="rect">
                <a:avLst/>
              </a:prstGeom>
              <a:noFill/>
            </p:spPr>
            <p:txBody>
              <a:bodyPr wrap="square">
                <a:spAutoFit/>
              </a:bodyPr>
              <a:lstStyle/>
              <a:p>
                <a:r>
                  <a:rPr lang="ms-MY" sz="2000" dirty="0">
                    <a:solidFill>
                      <a:schemeClr val="bg1"/>
                    </a:solidFill>
                  </a:rPr>
                  <a:t>Certification reduces reputational risk, satisfies compliance criteria,  and communicates value to buyers </a:t>
                </a:r>
              </a:p>
            </p:txBody>
          </p:sp>
          <p:grpSp>
            <p:nvGrpSpPr>
              <p:cNvPr id="104" name="Group 103">
                <a:extLst>
                  <a:ext uri="{FF2B5EF4-FFF2-40B4-BE49-F238E27FC236}">
                    <a16:creationId xmlns:a16="http://schemas.microsoft.com/office/drawing/2014/main" id="{5FB7AE53-BF40-4A4D-9049-264FD7A9CF95}"/>
                  </a:ext>
                </a:extLst>
              </p:cNvPr>
              <p:cNvGrpSpPr/>
              <p:nvPr/>
            </p:nvGrpSpPr>
            <p:grpSpPr>
              <a:xfrm>
                <a:off x="4596765" y="5966268"/>
                <a:ext cx="357496" cy="356616"/>
                <a:chOff x="3366974" y="1599821"/>
                <a:chExt cx="370114" cy="407494"/>
              </a:xfrm>
            </p:grpSpPr>
            <p:sp>
              <p:nvSpPr>
                <p:cNvPr id="105" name="Oval 104">
                  <a:extLst>
                    <a:ext uri="{FF2B5EF4-FFF2-40B4-BE49-F238E27FC236}">
                      <a16:creationId xmlns:a16="http://schemas.microsoft.com/office/drawing/2014/main" id="{5C84F9E1-4DED-4A2B-91E5-3ECA23D0488C}"/>
                    </a:ext>
                  </a:extLst>
                </p:cNvPr>
                <p:cNvSpPr/>
                <p:nvPr/>
              </p:nvSpPr>
              <p:spPr>
                <a:xfrm>
                  <a:off x="3366974" y="1599821"/>
                  <a:ext cx="370114" cy="407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6" name="Freeform 26">
                  <a:extLst>
                    <a:ext uri="{FF2B5EF4-FFF2-40B4-BE49-F238E27FC236}">
                      <a16:creationId xmlns:a16="http://schemas.microsoft.com/office/drawing/2014/main" id="{194ABD61-301C-4450-A7C2-0C1C64960D20}"/>
                    </a:ext>
                  </a:extLst>
                </p:cNvPr>
                <p:cNvSpPr>
                  <a:spLocks/>
                </p:cNvSpPr>
                <p:nvPr/>
              </p:nvSpPr>
              <p:spPr bwMode="auto">
                <a:xfrm>
                  <a:off x="3468130" y="1701214"/>
                  <a:ext cx="160096" cy="166034"/>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grpSp>
        </p:grpSp>
      </p:grpSp>
    </p:spTree>
    <p:extLst>
      <p:ext uri="{BB962C8B-B14F-4D97-AF65-F5344CB8AC3E}">
        <p14:creationId xmlns:p14="http://schemas.microsoft.com/office/powerpoint/2010/main" val="3806204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57624" y="1545791"/>
            <a:ext cx="7934376" cy="4448609"/>
          </a:xfrm>
          <a:prstGeom prst="rect">
            <a:avLst/>
          </a:prstGeom>
          <a:solidFill>
            <a:srgbClr val="00A1DE"/>
          </a:solid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Rectangle 24"/>
          <p:cNvSpPr/>
          <p:nvPr/>
        </p:nvSpPr>
        <p:spPr>
          <a:xfrm>
            <a:off x="508000" y="3248810"/>
            <a:ext cx="3556143" cy="2554545"/>
          </a:xfrm>
          <a:prstGeom prst="rect">
            <a:avLst/>
          </a:prstGeom>
        </p:spPr>
        <p:txBody>
          <a:bodyPr wrap="square">
            <a:spAutoFit/>
          </a:bodyPr>
          <a:lstStyle/>
          <a:p>
            <a:r>
              <a:rPr lang="en-US" sz="2000" dirty="0">
                <a:solidFill>
                  <a:schemeClr val="bg1">
                    <a:lumMod val="50000"/>
                  </a:schemeClr>
                </a:solidFill>
              </a:rPr>
              <a:t>To empower homebuyers to benefit from utility savings that can be repurposed and provide financial protection while offering a more comfortable lifestyle and inspiring a sense of doing “the right thing” for the planet.</a:t>
            </a:r>
          </a:p>
        </p:txBody>
      </p:sp>
      <p:sp>
        <p:nvSpPr>
          <p:cNvPr id="33" name="Rectangle 32"/>
          <p:cNvSpPr/>
          <p:nvPr/>
        </p:nvSpPr>
        <p:spPr>
          <a:xfrm>
            <a:off x="0" y="1496291"/>
            <a:ext cx="101599" cy="4779818"/>
          </a:xfrm>
          <a:prstGeom prst="rect">
            <a:avLst/>
          </a:prstGeom>
          <a:solidFill>
            <a:srgbClr val="00A1DE"/>
          </a:solid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32" name="Group 31"/>
          <p:cNvGrpSpPr/>
          <p:nvPr/>
        </p:nvGrpSpPr>
        <p:grpSpPr>
          <a:xfrm>
            <a:off x="4596765" y="2506810"/>
            <a:ext cx="7595235" cy="400110"/>
            <a:chOff x="4596765" y="2456743"/>
            <a:chExt cx="7595235" cy="400110"/>
          </a:xfrm>
        </p:grpSpPr>
        <p:sp>
          <p:nvSpPr>
            <p:cNvPr id="16" name="Rectangle 15"/>
            <p:cNvSpPr/>
            <p:nvPr/>
          </p:nvSpPr>
          <p:spPr>
            <a:xfrm>
              <a:off x="5021557" y="2456743"/>
              <a:ext cx="7170443" cy="400110"/>
            </a:xfrm>
            <a:prstGeom prst="rect">
              <a:avLst/>
            </a:prstGeom>
            <a:noFill/>
          </p:spPr>
          <p:txBody>
            <a:bodyPr wrap="square">
              <a:spAutoFit/>
            </a:bodyPr>
            <a:lstStyle/>
            <a:p>
              <a:r>
                <a:rPr lang="ms-MY" sz="2000">
                  <a:solidFill>
                    <a:schemeClr val="bg1"/>
                  </a:solidFill>
                </a:rPr>
                <a:t>Utility bill savings that can be repurposed for better quality of life</a:t>
              </a:r>
            </a:p>
          </p:txBody>
        </p:sp>
        <p:grpSp>
          <p:nvGrpSpPr>
            <p:cNvPr id="41" name="Group 40"/>
            <p:cNvGrpSpPr/>
            <p:nvPr/>
          </p:nvGrpSpPr>
          <p:grpSpPr>
            <a:xfrm>
              <a:off x="4596765" y="2486252"/>
              <a:ext cx="357496" cy="356616"/>
              <a:chOff x="3366974" y="1620107"/>
              <a:chExt cx="370114" cy="407494"/>
            </a:xfrm>
          </p:grpSpPr>
          <p:sp>
            <p:nvSpPr>
              <p:cNvPr id="11" name="Oval 10"/>
              <p:cNvSpPr/>
              <p:nvPr/>
            </p:nvSpPr>
            <p:spPr>
              <a:xfrm>
                <a:off x="3366974" y="1620107"/>
                <a:ext cx="370114" cy="407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 name="Freeform 26"/>
              <p:cNvSpPr>
                <a:spLocks/>
              </p:cNvSpPr>
              <p:nvPr/>
            </p:nvSpPr>
            <p:spPr bwMode="auto">
              <a:xfrm>
                <a:off x="3468130" y="1721498"/>
                <a:ext cx="160096" cy="166034"/>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grpSp>
      </p:grpSp>
      <p:sp>
        <p:nvSpPr>
          <p:cNvPr id="47" name="Rectangle 46"/>
          <p:cNvSpPr/>
          <p:nvPr/>
        </p:nvSpPr>
        <p:spPr>
          <a:xfrm>
            <a:off x="1562219" y="2524369"/>
            <a:ext cx="2235200" cy="584775"/>
          </a:xfrm>
          <a:prstGeom prst="rect">
            <a:avLst/>
          </a:prstGeom>
          <a:noFill/>
        </p:spPr>
        <p:txBody>
          <a:bodyPr wrap="square">
            <a:spAutoFit/>
          </a:bodyPr>
          <a:lstStyle/>
          <a:p>
            <a:pPr algn="r"/>
            <a:r>
              <a:rPr lang="ms-MY" sz="3200">
                <a:solidFill>
                  <a:schemeClr val="tx1">
                    <a:lumMod val="50000"/>
                    <a:lumOff val="50000"/>
                  </a:schemeClr>
                </a:solidFill>
              </a:rPr>
              <a:t>Objective</a:t>
            </a:r>
          </a:p>
        </p:txBody>
      </p:sp>
      <p:sp>
        <p:nvSpPr>
          <p:cNvPr id="51" name="Freeform 26"/>
          <p:cNvSpPr>
            <a:spLocks/>
          </p:cNvSpPr>
          <p:nvPr/>
        </p:nvSpPr>
        <p:spPr bwMode="auto">
          <a:xfrm>
            <a:off x="4614615" y="3008236"/>
            <a:ext cx="213461" cy="221379"/>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62" name="Freeform 26"/>
          <p:cNvSpPr>
            <a:spLocks/>
          </p:cNvSpPr>
          <p:nvPr/>
        </p:nvSpPr>
        <p:spPr bwMode="auto">
          <a:xfrm>
            <a:off x="4637765" y="5196091"/>
            <a:ext cx="213461" cy="221379"/>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0" name="TextBox 9"/>
          <p:cNvSpPr txBox="1"/>
          <p:nvPr/>
        </p:nvSpPr>
        <p:spPr>
          <a:xfrm>
            <a:off x="4412833" y="1536686"/>
            <a:ext cx="6307304" cy="615553"/>
          </a:xfrm>
          <a:prstGeom prst="rect">
            <a:avLst/>
          </a:prstGeom>
          <a:noFill/>
        </p:spPr>
        <p:txBody>
          <a:bodyPr wrap="square" rtlCol="0">
            <a:spAutoFit/>
          </a:bodyPr>
          <a:lstStyle/>
          <a:p>
            <a:r>
              <a:rPr lang="en-US" sz="3400">
                <a:solidFill>
                  <a:schemeClr val="bg1"/>
                </a:solidFill>
              </a:rPr>
              <a:t>ADVANTAGES FOR HOMEBUYERS</a:t>
            </a:r>
          </a:p>
        </p:txBody>
      </p:sp>
      <p:cxnSp>
        <p:nvCxnSpPr>
          <p:cNvPr id="30" name="Straight Connector 29"/>
          <p:cNvCxnSpPr/>
          <p:nvPr/>
        </p:nvCxnSpPr>
        <p:spPr>
          <a:xfrm flipV="1">
            <a:off x="4479740" y="2230897"/>
            <a:ext cx="7429762" cy="257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D3C6515F-6C9D-4CCC-AFF6-14F29F0C0EAE}"/>
              </a:ext>
            </a:extLst>
          </p:cNvPr>
          <p:cNvGrpSpPr/>
          <p:nvPr/>
        </p:nvGrpSpPr>
        <p:grpSpPr>
          <a:xfrm>
            <a:off x="4619915" y="5063294"/>
            <a:ext cx="6988931" cy="400110"/>
            <a:chOff x="4618029" y="5154791"/>
            <a:chExt cx="6791301" cy="400110"/>
          </a:xfrm>
        </p:grpSpPr>
        <p:sp>
          <p:nvSpPr>
            <p:cNvPr id="68" name="Freeform 26"/>
            <p:cNvSpPr>
              <a:spLocks/>
            </p:cNvSpPr>
            <p:nvPr/>
          </p:nvSpPr>
          <p:spPr bwMode="auto">
            <a:xfrm>
              <a:off x="4635879" y="5173496"/>
              <a:ext cx="213461" cy="221379"/>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grpSp>
          <p:nvGrpSpPr>
            <p:cNvPr id="95" name="Group 94"/>
            <p:cNvGrpSpPr/>
            <p:nvPr/>
          </p:nvGrpSpPr>
          <p:grpSpPr>
            <a:xfrm>
              <a:off x="4618029" y="5154791"/>
              <a:ext cx="6791301" cy="400110"/>
              <a:chOff x="4596765" y="5927422"/>
              <a:chExt cx="6791301" cy="400110"/>
            </a:xfrm>
          </p:grpSpPr>
          <p:sp>
            <p:nvSpPr>
              <p:cNvPr id="66" name="Rectangle 65"/>
              <p:cNvSpPr/>
              <p:nvPr/>
            </p:nvSpPr>
            <p:spPr>
              <a:xfrm>
                <a:off x="5003581" y="5927422"/>
                <a:ext cx="6384485" cy="400110"/>
              </a:xfrm>
              <a:prstGeom prst="rect">
                <a:avLst/>
              </a:prstGeom>
              <a:noFill/>
            </p:spPr>
            <p:txBody>
              <a:bodyPr wrap="square">
                <a:spAutoFit/>
              </a:bodyPr>
              <a:lstStyle/>
              <a:p>
                <a:r>
                  <a:rPr lang="ms-MY" sz="2000">
                    <a:solidFill>
                      <a:schemeClr val="bg1"/>
                    </a:solidFill>
                  </a:rPr>
                  <a:t>Potential better resale value</a:t>
                </a:r>
              </a:p>
            </p:txBody>
          </p:sp>
          <p:grpSp>
            <p:nvGrpSpPr>
              <p:cNvPr id="69" name="Group 68"/>
              <p:cNvGrpSpPr/>
              <p:nvPr/>
            </p:nvGrpSpPr>
            <p:grpSpPr>
              <a:xfrm>
                <a:off x="4596765" y="5966268"/>
                <a:ext cx="357496" cy="356616"/>
                <a:chOff x="3366974" y="1599821"/>
                <a:chExt cx="370114" cy="407494"/>
              </a:xfrm>
            </p:grpSpPr>
            <p:sp>
              <p:nvSpPr>
                <p:cNvPr id="70" name="Oval 69"/>
                <p:cNvSpPr/>
                <p:nvPr/>
              </p:nvSpPr>
              <p:spPr>
                <a:xfrm>
                  <a:off x="3366974" y="1599821"/>
                  <a:ext cx="370114" cy="407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1" name="Freeform 26"/>
                <p:cNvSpPr>
                  <a:spLocks/>
                </p:cNvSpPr>
                <p:nvPr/>
              </p:nvSpPr>
              <p:spPr bwMode="auto">
                <a:xfrm>
                  <a:off x="3468130" y="1701214"/>
                  <a:ext cx="160096" cy="166034"/>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grpSp>
        </p:grpSp>
      </p:grpSp>
      <p:grpSp>
        <p:nvGrpSpPr>
          <p:cNvPr id="91" name="Group 90"/>
          <p:cNvGrpSpPr/>
          <p:nvPr/>
        </p:nvGrpSpPr>
        <p:grpSpPr>
          <a:xfrm>
            <a:off x="4596765" y="3121459"/>
            <a:ext cx="7355633" cy="408110"/>
            <a:chOff x="4596765" y="3408417"/>
            <a:chExt cx="7355633" cy="408110"/>
          </a:xfrm>
        </p:grpSpPr>
        <p:sp>
          <p:nvSpPr>
            <p:cNvPr id="52" name="Rectangle 51"/>
            <p:cNvSpPr/>
            <p:nvPr/>
          </p:nvSpPr>
          <p:spPr>
            <a:xfrm>
              <a:off x="4983874" y="3408417"/>
              <a:ext cx="6968524" cy="400110"/>
            </a:xfrm>
            <a:prstGeom prst="rect">
              <a:avLst/>
            </a:prstGeom>
            <a:noFill/>
          </p:spPr>
          <p:txBody>
            <a:bodyPr wrap="square">
              <a:spAutoFit/>
            </a:bodyPr>
            <a:lstStyle/>
            <a:p>
              <a:r>
                <a:rPr lang="ms-MY" sz="2000" dirty="0">
                  <a:solidFill>
                    <a:schemeClr val="bg1"/>
                  </a:solidFill>
                </a:rPr>
                <a:t>Better thermal comfort</a:t>
              </a:r>
            </a:p>
          </p:txBody>
        </p:sp>
        <p:grpSp>
          <p:nvGrpSpPr>
            <p:cNvPr id="75" name="Group 74"/>
            <p:cNvGrpSpPr/>
            <p:nvPr/>
          </p:nvGrpSpPr>
          <p:grpSpPr>
            <a:xfrm>
              <a:off x="4596765" y="3459911"/>
              <a:ext cx="357496" cy="356616"/>
              <a:chOff x="3366974" y="1400413"/>
              <a:chExt cx="370114" cy="407494"/>
            </a:xfrm>
          </p:grpSpPr>
          <p:sp>
            <p:nvSpPr>
              <p:cNvPr id="76" name="Oval 75"/>
              <p:cNvSpPr/>
              <p:nvPr/>
            </p:nvSpPr>
            <p:spPr>
              <a:xfrm>
                <a:off x="3366974" y="1400413"/>
                <a:ext cx="370114" cy="407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7" name="Freeform 26"/>
              <p:cNvSpPr>
                <a:spLocks/>
              </p:cNvSpPr>
              <p:nvPr/>
            </p:nvSpPr>
            <p:spPr bwMode="auto">
              <a:xfrm>
                <a:off x="3473694" y="1517928"/>
                <a:ext cx="160096" cy="166034"/>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grpSp>
      </p:grpSp>
      <p:grpSp>
        <p:nvGrpSpPr>
          <p:cNvPr id="7" name="Group 6">
            <a:extLst>
              <a:ext uri="{FF2B5EF4-FFF2-40B4-BE49-F238E27FC236}">
                <a16:creationId xmlns:a16="http://schemas.microsoft.com/office/drawing/2014/main" id="{31CA3CF3-8DD6-481C-A4A7-6E4A4BE0D8FD}"/>
              </a:ext>
            </a:extLst>
          </p:cNvPr>
          <p:cNvGrpSpPr/>
          <p:nvPr/>
        </p:nvGrpSpPr>
        <p:grpSpPr>
          <a:xfrm>
            <a:off x="4596765" y="3696800"/>
            <a:ext cx="7390041" cy="700052"/>
            <a:chOff x="4614615" y="3794489"/>
            <a:chExt cx="7390041" cy="700052"/>
          </a:xfrm>
        </p:grpSpPr>
        <p:sp>
          <p:nvSpPr>
            <p:cNvPr id="54" name="Freeform 26"/>
            <p:cNvSpPr>
              <a:spLocks/>
            </p:cNvSpPr>
            <p:nvPr/>
          </p:nvSpPr>
          <p:spPr bwMode="auto">
            <a:xfrm>
              <a:off x="4614615" y="3794489"/>
              <a:ext cx="213461" cy="221379"/>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57" name="Freeform 26"/>
            <p:cNvSpPr>
              <a:spLocks/>
            </p:cNvSpPr>
            <p:nvPr/>
          </p:nvSpPr>
          <p:spPr bwMode="auto">
            <a:xfrm>
              <a:off x="4614615" y="4194909"/>
              <a:ext cx="213461" cy="221379"/>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96" name="Rectangle 95"/>
            <p:cNvSpPr/>
            <p:nvPr/>
          </p:nvSpPr>
          <p:spPr>
            <a:xfrm>
              <a:off x="5033269" y="3888641"/>
              <a:ext cx="6971387" cy="400110"/>
            </a:xfrm>
            <a:prstGeom prst="rect">
              <a:avLst/>
            </a:prstGeom>
            <a:noFill/>
          </p:spPr>
          <p:txBody>
            <a:bodyPr wrap="square">
              <a:spAutoFit/>
            </a:bodyPr>
            <a:lstStyle/>
            <a:p>
              <a:r>
                <a:rPr lang="ms-MY" sz="2000" dirty="0">
                  <a:solidFill>
                    <a:schemeClr val="bg1"/>
                  </a:solidFill>
                </a:rPr>
                <a:t>Pride in green achievement</a:t>
              </a:r>
            </a:p>
          </p:txBody>
        </p:sp>
        <p:sp>
          <p:nvSpPr>
            <p:cNvPr id="97" name="Oval 96"/>
            <p:cNvSpPr/>
            <p:nvPr/>
          </p:nvSpPr>
          <p:spPr>
            <a:xfrm>
              <a:off x="4617524" y="3932135"/>
              <a:ext cx="357496" cy="3566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8" name="Freeform 26"/>
            <p:cNvSpPr>
              <a:spLocks/>
            </p:cNvSpPr>
            <p:nvPr/>
          </p:nvSpPr>
          <p:spPr bwMode="auto">
            <a:xfrm>
              <a:off x="4750757" y="4349237"/>
              <a:ext cx="154638" cy="145304"/>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58" name="Freeform 26">
              <a:extLst>
                <a:ext uri="{FF2B5EF4-FFF2-40B4-BE49-F238E27FC236}">
                  <a16:creationId xmlns:a16="http://schemas.microsoft.com/office/drawing/2014/main" id="{0216BC19-F057-4D5B-9E9C-802F8F0163F8}"/>
                </a:ext>
              </a:extLst>
            </p:cNvPr>
            <p:cNvSpPr>
              <a:spLocks/>
            </p:cNvSpPr>
            <p:nvPr/>
          </p:nvSpPr>
          <p:spPr bwMode="auto">
            <a:xfrm>
              <a:off x="4720052" y="4042988"/>
              <a:ext cx="154638" cy="145304"/>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grpSp>
      <p:sp>
        <p:nvSpPr>
          <p:cNvPr id="64" name="TextBox 63">
            <a:extLst>
              <a:ext uri="{FF2B5EF4-FFF2-40B4-BE49-F238E27FC236}">
                <a16:creationId xmlns:a16="http://schemas.microsoft.com/office/drawing/2014/main" id="{80895EC2-2E8E-411E-A4EF-C2D6FB077625}"/>
              </a:ext>
            </a:extLst>
          </p:cNvPr>
          <p:cNvSpPr txBox="1"/>
          <p:nvPr/>
        </p:nvSpPr>
        <p:spPr>
          <a:xfrm>
            <a:off x="399955" y="285345"/>
            <a:ext cx="11790294" cy="954107"/>
          </a:xfrm>
          <a:prstGeom prst="rect">
            <a:avLst/>
          </a:prstGeom>
          <a:noFill/>
        </p:spPr>
        <p:txBody>
          <a:bodyPr wrap="square" rtlCol="0">
            <a:spAutoFit/>
          </a:bodyPr>
          <a:lstStyle/>
          <a:p>
            <a:pPr algn="ctr"/>
            <a:r>
              <a:rPr lang="en-US" sz="2800" dirty="0">
                <a:solidFill>
                  <a:schemeClr val="bg1">
                    <a:lumMod val="50000"/>
                  </a:schemeClr>
                </a:solidFill>
              </a:rPr>
              <a:t>WHY EDGE: SUPPORTING </a:t>
            </a:r>
            <a:r>
              <a:rPr lang="en-US" sz="2800" b="1" dirty="0">
                <a:solidFill>
                  <a:schemeClr val="bg1">
                    <a:lumMod val="50000"/>
                  </a:schemeClr>
                </a:solidFill>
              </a:rPr>
              <a:t>A BETTER QUALITY OF LIFE</a:t>
            </a:r>
            <a:r>
              <a:rPr lang="en-US" sz="2800" dirty="0">
                <a:solidFill>
                  <a:schemeClr val="bg1">
                    <a:lumMod val="50000"/>
                  </a:schemeClr>
                </a:solidFill>
              </a:rPr>
              <a:t> FOR CUSTOMERS</a:t>
            </a:r>
          </a:p>
          <a:p>
            <a:pPr algn="ctr"/>
            <a:r>
              <a:rPr lang="en-US" sz="2800" dirty="0">
                <a:solidFill>
                  <a:schemeClr val="bg1">
                    <a:lumMod val="50000"/>
                  </a:schemeClr>
                </a:solidFill>
              </a:rPr>
              <a:t>________</a:t>
            </a:r>
          </a:p>
        </p:txBody>
      </p:sp>
      <p:grpSp>
        <p:nvGrpSpPr>
          <p:cNvPr id="55" name="Group 54">
            <a:extLst>
              <a:ext uri="{FF2B5EF4-FFF2-40B4-BE49-F238E27FC236}">
                <a16:creationId xmlns:a16="http://schemas.microsoft.com/office/drawing/2014/main" id="{2CC429F5-98BC-413B-B15C-9657C4713C27}"/>
              </a:ext>
            </a:extLst>
          </p:cNvPr>
          <p:cNvGrpSpPr/>
          <p:nvPr/>
        </p:nvGrpSpPr>
        <p:grpSpPr>
          <a:xfrm>
            <a:off x="4607760" y="4452838"/>
            <a:ext cx="6988931" cy="400110"/>
            <a:chOff x="4618029" y="5154791"/>
            <a:chExt cx="6791301" cy="400110"/>
          </a:xfrm>
        </p:grpSpPr>
        <p:sp>
          <p:nvSpPr>
            <p:cNvPr id="56" name="Freeform 26">
              <a:extLst>
                <a:ext uri="{FF2B5EF4-FFF2-40B4-BE49-F238E27FC236}">
                  <a16:creationId xmlns:a16="http://schemas.microsoft.com/office/drawing/2014/main" id="{76B63015-D963-4352-AD58-90CB0AD963DD}"/>
                </a:ext>
              </a:extLst>
            </p:cNvPr>
            <p:cNvSpPr>
              <a:spLocks/>
            </p:cNvSpPr>
            <p:nvPr/>
          </p:nvSpPr>
          <p:spPr bwMode="auto">
            <a:xfrm>
              <a:off x="4635879" y="5173496"/>
              <a:ext cx="213461" cy="221379"/>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grpSp>
          <p:nvGrpSpPr>
            <p:cNvPr id="59" name="Group 58">
              <a:extLst>
                <a:ext uri="{FF2B5EF4-FFF2-40B4-BE49-F238E27FC236}">
                  <a16:creationId xmlns:a16="http://schemas.microsoft.com/office/drawing/2014/main" id="{9045D2C8-9809-4CD4-B39A-5F93B9304643}"/>
                </a:ext>
              </a:extLst>
            </p:cNvPr>
            <p:cNvGrpSpPr/>
            <p:nvPr/>
          </p:nvGrpSpPr>
          <p:grpSpPr>
            <a:xfrm>
              <a:off x="4618029" y="5154791"/>
              <a:ext cx="6791301" cy="400110"/>
              <a:chOff x="4596765" y="5927422"/>
              <a:chExt cx="6791301" cy="400110"/>
            </a:xfrm>
          </p:grpSpPr>
          <p:sp>
            <p:nvSpPr>
              <p:cNvPr id="60" name="Rectangle 59">
                <a:extLst>
                  <a:ext uri="{FF2B5EF4-FFF2-40B4-BE49-F238E27FC236}">
                    <a16:creationId xmlns:a16="http://schemas.microsoft.com/office/drawing/2014/main" id="{2B2E6CD8-8986-4E18-AF0F-3BD02BFE1E51}"/>
                  </a:ext>
                </a:extLst>
              </p:cNvPr>
              <p:cNvSpPr/>
              <p:nvPr/>
            </p:nvSpPr>
            <p:spPr>
              <a:xfrm>
                <a:off x="5003581" y="5927422"/>
                <a:ext cx="6384485" cy="400110"/>
              </a:xfrm>
              <a:prstGeom prst="rect">
                <a:avLst/>
              </a:prstGeom>
              <a:noFill/>
            </p:spPr>
            <p:txBody>
              <a:bodyPr wrap="square">
                <a:spAutoFit/>
              </a:bodyPr>
              <a:lstStyle/>
              <a:p>
                <a:r>
                  <a:rPr lang="ms-MY" sz="2000" dirty="0">
                    <a:solidFill>
                      <a:schemeClr val="bg1"/>
                    </a:solidFill>
                  </a:rPr>
                  <a:t>Less chance of late payments or loan default</a:t>
                </a:r>
              </a:p>
            </p:txBody>
          </p:sp>
          <p:grpSp>
            <p:nvGrpSpPr>
              <p:cNvPr id="61" name="Group 60">
                <a:extLst>
                  <a:ext uri="{FF2B5EF4-FFF2-40B4-BE49-F238E27FC236}">
                    <a16:creationId xmlns:a16="http://schemas.microsoft.com/office/drawing/2014/main" id="{437764A1-CBEA-4E00-B215-B3CEDEE61FC0}"/>
                  </a:ext>
                </a:extLst>
              </p:cNvPr>
              <p:cNvGrpSpPr/>
              <p:nvPr/>
            </p:nvGrpSpPr>
            <p:grpSpPr>
              <a:xfrm>
                <a:off x="4596765" y="5966268"/>
                <a:ext cx="357496" cy="356616"/>
                <a:chOff x="3366974" y="1599821"/>
                <a:chExt cx="370114" cy="407494"/>
              </a:xfrm>
            </p:grpSpPr>
            <p:sp>
              <p:nvSpPr>
                <p:cNvPr id="65" name="Oval 64">
                  <a:extLst>
                    <a:ext uri="{FF2B5EF4-FFF2-40B4-BE49-F238E27FC236}">
                      <a16:creationId xmlns:a16="http://schemas.microsoft.com/office/drawing/2014/main" id="{6D88380C-0822-46E2-8649-45782C08C204}"/>
                    </a:ext>
                  </a:extLst>
                </p:cNvPr>
                <p:cNvSpPr/>
                <p:nvPr/>
              </p:nvSpPr>
              <p:spPr>
                <a:xfrm>
                  <a:off x="3366974" y="1599821"/>
                  <a:ext cx="370114" cy="4074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7" name="Freeform 26">
                  <a:extLst>
                    <a:ext uri="{FF2B5EF4-FFF2-40B4-BE49-F238E27FC236}">
                      <a16:creationId xmlns:a16="http://schemas.microsoft.com/office/drawing/2014/main" id="{B9941535-3600-41E5-B8A5-2038A42F8378}"/>
                    </a:ext>
                  </a:extLst>
                </p:cNvPr>
                <p:cNvSpPr>
                  <a:spLocks/>
                </p:cNvSpPr>
                <p:nvPr/>
              </p:nvSpPr>
              <p:spPr bwMode="auto">
                <a:xfrm>
                  <a:off x="3468130" y="1701214"/>
                  <a:ext cx="160096" cy="166034"/>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rgbClr val="389FDF"/>
                </a:solidFill>
                <a:ln>
                  <a:noFill/>
                </a:ln>
              </p:spPr>
              <p:txBody>
                <a:bodyPr vert="horz" wrap="square" lIns="121920" tIns="60960" rIns="121920" bIns="60960" numCol="1" anchor="t" anchorCtr="0" compatLnSpc="1">
                  <a:prstTxWarp prst="textNoShape">
                    <a:avLst/>
                  </a:prstTxWarp>
                </a:bodyPr>
                <a:lstStyle/>
                <a:p>
                  <a:endParaRPr lang="en-US" sz="2400"/>
                </a:p>
              </p:txBody>
            </p:sp>
          </p:grpSp>
        </p:grpSp>
      </p:grpSp>
      <p:pic>
        <p:nvPicPr>
          <p:cNvPr id="48" name="Picture 47">
            <a:extLst>
              <a:ext uri="{FF2B5EF4-FFF2-40B4-BE49-F238E27FC236}">
                <a16:creationId xmlns:a16="http://schemas.microsoft.com/office/drawing/2014/main" id="{BF7221B4-60BD-41E6-BFD7-2051FEDD79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pic>
        <p:nvPicPr>
          <p:cNvPr id="49" name="Picture 48">
            <a:extLst>
              <a:ext uri="{FF2B5EF4-FFF2-40B4-BE49-F238E27FC236}">
                <a16:creationId xmlns:a16="http://schemas.microsoft.com/office/drawing/2014/main" id="{6786462E-E4EA-4539-BEE0-D491F1DD80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955" y="1545792"/>
            <a:ext cx="1747482" cy="1747482"/>
          </a:xfrm>
          <a:prstGeom prst="rect">
            <a:avLst/>
          </a:prstGeom>
        </p:spPr>
      </p:pic>
    </p:spTree>
    <p:extLst>
      <p:ext uri="{BB962C8B-B14F-4D97-AF65-F5344CB8AC3E}">
        <p14:creationId xmlns:p14="http://schemas.microsoft.com/office/powerpoint/2010/main" val="2487759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Related image">
            <a:extLst>
              <a:ext uri="{FF2B5EF4-FFF2-40B4-BE49-F238E27FC236}">
                <a16:creationId xmlns:a16="http://schemas.microsoft.com/office/drawing/2014/main" id="{35F3EBB8-87ED-4CFF-BE5E-7F03F791F5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793808"/>
            <a:ext cx="6403879" cy="4135858"/>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CEDB0DB9-9B91-4798-B845-0AB39BF47B99}"/>
              </a:ext>
            </a:extLst>
          </p:cNvPr>
          <p:cNvSpPr txBox="1">
            <a:spLocks/>
          </p:cNvSpPr>
          <p:nvPr/>
        </p:nvSpPr>
        <p:spPr bwMode="auto">
          <a:xfrm>
            <a:off x="1876174" y="224460"/>
            <a:ext cx="8439652" cy="1031875"/>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100000"/>
              </a:lnSpc>
              <a:spcBef>
                <a:spcPts val="0"/>
              </a:spcBef>
              <a:spcAft>
                <a:spcPct val="0"/>
              </a:spcAft>
              <a:buFont typeface="Arial"/>
              <a:buNone/>
              <a:defRPr sz="2200" b="0" i="0" cap="none" baseline="0">
                <a:solidFill>
                  <a:srgbClr val="021F43"/>
                </a:solidFill>
                <a:latin typeface="+mn-lt"/>
                <a:ea typeface="+mj-ea"/>
                <a:cs typeface="Andes ExtraLight"/>
              </a:defRPr>
            </a:lvl1pPr>
            <a:lvl2pPr algn="ctr" rtl="0" eaLnBrk="1" fontAlgn="base" hangingPunct="1">
              <a:spcBef>
                <a:spcPct val="0"/>
              </a:spcBef>
              <a:spcAft>
                <a:spcPct val="0"/>
              </a:spcAft>
              <a:defRPr sz="2600" b="1">
                <a:solidFill>
                  <a:srgbClr val="014C6D"/>
                </a:solidFill>
                <a:latin typeface="Trebuchet MS" pitchFamily="34" charset="0"/>
              </a:defRPr>
            </a:lvl2pPr>
            <a:lvl3pPr algn="ctr" rtl="0" eaLnBrk="1" fontAlgn="base" hangingPunct="1">
              <a:spcBef>
                <a:spcPct val="0"/>
              </a:spcBef>
              <a:spcAft>
                <a:spcPct val="0"/>
              </a:spcAft>
              <a:defRPr sz="2600" b="1">
                <a:solidFill>
                  <a:srgbClr val="014C6D"/>
                </a:solidFill>
                <a:latin typeface="Trebuchet MS" pitchFamily="34" charset="0"/>
              </a:defRPr>
            </a:lvl3pPr>
            <a:lvl4pPr algn="ctr" rtl="0" eaLnBrk="1" fontAlgn="base" hangingPunct="1">
              <a:spcBef>
                <a:spcPct val="0"/>
              </a:spcBef>
              <a:spcAft>
                <a:spcPct val="0"/>
              </a:spcAft>
              <a:defRPr sz="2600" b="1">
                <a:solidFill>
                  <a:srgbClr val="014C6D"/>
                </a:solidFill>
                <a:latin typeface="Trebuchet MS" pitchFamily="34" charset="0"/>
              </a:defRPr>
            </a:lvl4pPr>
            <a:lvl5pPr algn="ctr" rtl="0" eaLnBrk="1" fontAlgn="base" hangingPunct="1">
              <a:spcBef>
                <a:spcPct val="0"/>
              </a:spcBef>
              <a:spcAft>
                <a:spcPct val="0"/>
              </a:spcAft>
              <a:defRPr sz="2600" b="1">
                <a:solidFill>
                  <a:srgbClr val="014C6D"/>
                </a:solidFill>
                <a:latin typeface="Trebuchet MS" pitchFamily="34" charset="0"/>
              </a:defRPr>
            </a:lvl5pPr>
            <a:lvl6pPr marL="457200" algn="ctr" rtl="0" eaLnBrk="1" fontAlgn="base" hangingPunct="1">
              <a:spcBef>
                <a:spcPct val="0"/>
              </a:spcBef>
              <a:spcAft>
                <a:spcPct val="0"/>
              </a:spcAft>
              <a:defRPr sz="2600" b="1">
                <a:solidFill>
                  <a:srgbClr val="014C6D"/>
                </a:solidFill>
                <a:latin typeface="Trebuchet MS" pitchFamily="34" charset="0"/>
              </a:defRPr>
            </a:lvl6pPr>
            <a:lvl7pPr marL="914400" algn="ctr" rtl="0" eaLnBrk="1" fontAlgn="base" hangingPunct="1">
              <a:spcBef>
                <a:spcPct val="0"/>
              </a:spcBef>
              <a:spcAft>
                <a:spcPct val="0"/>
              </a:spcAft>
              <a:defRPr sz="2600" b="1">
                <a:solidFill>
                  <a:srgbClr val="014C6D"/>
                </a:solidFill>
                <a:latin typeface="Trebuchet MS" pitchFamily="34" charset="0"/>
              </a:defRPr>
            </a:lvl7pPr>
            <a:lvl8pPr marL="1371600" algn="ctr" rtl="0" eaLnBrk="1" fontAlgn="base" hangingPunct="1">
              <a:spcBef>
                <a:spcPct val="0"/>
              </a:spcBef>
              <a:spcAft>
                <a:spcPct val="0"/>
              </a:spcAft>
              <a:defRPr sz="2600" b="1">
                <a:solidFill>
                  <a:srgbClr val="014C6D"/>
                </a:solidFill>
                <a:latin typeface="Trebuchet MS" pitchFamily="34" charset="0"/>
              </a:defRPr>
            </a:lvl8pPr>
            <a:lvl9pPr marL="1828800" algn="ctr" rtl="0" eaLnBrk="1" fontAlgn="base" hangingPunct="1">
              <a:spcBef>
                <a:spcPct val="0"/>
              </a:spcBef>
              <a:spcAft>
                <a:spcPct val="0"/>
              </a:spcAft>
              <a:defRPr sz="2600" b="1">
                <a:solidFill>
                  <a:srgbClr val="014C6D"/>
                </a:solidFill>
                <a:latin typeface="Trebuchet MS" pitchFamily="34" charset="0"/>
              </a:defRPr>
            </a:lvl9pPr>
          </a:lstStyle>
          <a:p>
            <a:pPr algn="ctr">
              <a:defRPr/>
            </a:pPr>
            <a:r>
              <a:rPr lang="en-US" sz="2800" kern="0" cap="all" dirty="0">
                <a:solidFill>
                  <a:schemeClr val="bg1">
                    <a:lumMod val="50000"/>
                  </a:schemeClr>
                </a:solidFill>
              </a:rPr>
              <a:t>THE </a:t>
            </a:r>
            <a:r>
              <a:rPr lang="en-US" sz="2800" b="1" kern="0" cap="all" dirty="0">
                <a:solidFill>
                  <a:schemeClr val="bg1">
                    <a:lumMod val="50000"/>
                  </a:schemeClr>
                </a:solidFill>
              </a:rPr>
              <a:t>INVESTMENT OPPORTUNITY</a:t>
            </a:r>
            <a:r>
              <a:rPr lang="en-US" sz="2800" kern="0" cap="all" dirty="0">
                <a:solidFill>
                  <a:schemeClr val="bg1">
                    <a:lumMod val="50000"/>
                  </a:schemeClr>
                </a:solidFill>
              </a:rPr>
              <a:t> FOR CERTIFIED</a:t>
            </a:r>
          </a:p>
          <a:p>
            <a:pPr algn="ctr">
              <a:defRPr/>
            </a:pPr>
            <a:r>
              <a:rPr lang="en-US" sz="2800" kern="0" cap="all" dirty="0">
                <a:solidFill>
                  <a:schemeClr val="bg1">
                    <a:lumMod val="50000"/>
                  </a:schemeClr>
                </a:solidFill>
              </a:rPr>
              <a:t>GREEN BUILDINGS IN MEXICO </a:t>
            </a:r>
          </a:p>
          <a:p>
            <a:pPr algn="ctr">
              <a:defRPr/>
            </a:pPr>
            <a:r>
              <a:rPr lang="en-US" sz="2800" cap="all" dirty="0">
                <a:solidFill>
                  <a:schemeClr val="bg1">
                    <a:lumMod val="50000"/>
                  </a:schemeClr>
                </a:solidFill>
              </a:rPr>
              <a:t>________</a:t>
            </a:r>
          </a:p>
          <a:p>
            <a:pPr algn="ctr">
              <a:defRPr/>
            </a:pPr>
            <a:endParaRPr lang="en-US" sz="2600" kern="0" cap="all" dirty="0">
              <a:solidFill>
                <a:schemeClr val="tx1">
                  <a:lumMod val="65000"/>
                  <a:lumOff val="35000"/>
                </a:schemeClr>
              </a:solidFill>
            </a:endParaRPr>
          </a:p>
        </p:txBody>
      </p:sp>
      <p:sp>
        <p:nvSpPr>
          <p:cNvPr id="13" name="Rounded Rectangle 65">
            <a:extLst>
              <a:ext uri="{FF2B5EF4-FFF2-40B4-BE49-F238E27FC236}">
                <a16:creationId xmlns:a16="http://schemas.microsoft.com/office/drawing/2014/main" id="{FC12D586-5BEF-4C86-9261-A38001000AE7}"/>
              </a:ext>
            </a:extLst>
          </p:cNvPr>
          <p:cNvSpPr/>
          <p:nvPr/>
        </p:nvSpPr>
        <p:spPr bwMode="gray">
          <a:xfrm>
            <a:off x="7402443" y="1713334"/>
            <a:ext cx="4415184" cy="1377240"/>
          </a:xfrm>
          <a:prstGeom prst="roundRect">
            <a:avLst/>
          </a:prstGeom>
          <a:solidFill>
            <a:srgbClr val="92BA5D"/>
          </a:solidFill>
          <a:ln w="6350" cap="flat" cmpd="sng">
            <a:noFill/>
            <a:prstDash val="solid"/>
            <a:round/>
            <a:headEnd type="none" w="med" len="med"/>
            <a:tailEnd type="none" w="med" len="med"/>
          </a:ln>
          <a:effectLst/>
        </p:spPr>
        <p:txBody>
          <a:bodyPr rtlCol="0" anchor="ctr"/>
          <a:lstStyle/>
          <a:p>
            <a:pPr algn="ctr"/>
            <a:endParaRPr lang="en-US" sz="2400"/>
          </a:p>
        </p:txBody>
      </p:sp>
      <p:grpSp>
        <p:nvGrpSpPr>
          <p:cNvPr id="14" name="Group 13">
            <a:extLst>
              <a:ext uri="{FF2B5EF4-FFF2-40B4-BE49-F238E27FC236}">
                <a16:creationId xmlns:a16="http://schemas.microsoft.com/office/drawing/2014/main" id="{68E67F21-B7E6-4376-BCEC-AF715D36CE09}"/>
              </a:ext>
            </a:extLst>
          </p:cNvPr>
          <p:cNvGrpSpPr/>
          <p:nvPr/>
        </p:nvGrpSpPr>
        <p:grpSpPr>
          <a:xfrm>
            <a:off x="7392502" y="3193660"/>
            <a:ext cx="4472878" cy="1338689"/>
            <a:chOff x="7392502" y="3322761"/>
            <a:chExt cx="4472878" cy="1338689"/>
          </a:xfrm>
          <a:solidFill>
            <a:srgbClr val="00A1DE"/>
          </a:solidFill>
        </p:grpSpPr>
        <p:sp>
          <p:nvSpPr>
            <p:cNvPr id="16" name="Rounded Rectangle 66">
              <a:extLst>
                <a:ext uri="{FF2B5EF4-FFF2-40B4-BE49-F238E27FC236}">
                  <a16:creationId xmlns:a16="http://schemas.microsoft.com/office/drawing/2014/main" id="{748E5C49-89CE-41B5-8ABB-A8F2929F09E7}"/>
                </a:ext>
              </a:extLst>
            </p:cNvPr>
            <p:cNvSpPr/>
            <p:nvPr/>
          </p:nvSpPr>
          <p:spPr bwMode="gray">
            <a:xfrm>
              <a:off x="7392502" y="3322761"/>
              <a:ext cx="4472878" cy="1338689"/>
            </a:xfrm>
            <a:prstGeom prst="roundRect">
              <a:avLst/>
            </a:prstGeom>
            <a:grpFill/>
            <a:ln w="6350" cap="flat" cmpd="sng">
              <a:noFill/>
              <a:prstDash val="solid"/>
              <a:round/>
              <a:headEnd type="none" w="med" len="med"/>
              <a:tailEnd type="none" w="med" len="med"/>
            </a:ln>
            <a:effectLst/>
          </p:spPr>
          <p:txBody>
            <a:bodyPr rtlCol="0" anchor="ctr"/>
            <a:lstStyle/>
            <a:p>
              <a:pPr algn="ctr"/>
              <a:endParaRPr lang="en-US" sz="2400"/>
            </a:p>
          </p:txBody>
        </p:sp>
        <p:sp>
          <p:nvSpPr>
            <p:cNvPr id="17" name="Rectangle 16">
              <a:extLst>
                <a:ext uri="{FF2B5EF4-FFF2-40B4-BE49-F238E27FC236}">
                  <a16:creationId xmlns:a16="http://schemas.microsoft.com/office/drawing/2014/main" id="{BF277E7A-9186-4AE6-9D55-54DA6174DEEF}"/>
                </a:ext>
              </a:extLst>
            </p:cNvPr>
            <p:cNvSpPr/>
            <p:nvPr/>
          </p:nvSpPr>
          <p:spPr>
            <a:xfrm>
              <a:off x="7704563" y="3387659"/>
              <a:ext cx="3848755" cy="1095775"/>
            </a:xfrm>
            <a:prstGeom prst="rect">
              <a:avLst/>
            </a:prstGeom>
            <a:grpFill/>
            <a:ln w="6350" cap="flat" cmpd="sng">
              <a:noFill/>
              <a:prstDash val="solid"/>
              <a:round/>
              <a:headEnd type="none" w="med" len="med"/>
              <a:tailEnd type="none" w="med" len="med"/>
            </a:ln>
            <a:effectLst/>
          </p:spPr>
          <p:txBody>
            <a:bodyPr rtlCol="0" anchor="ctr"/>
            <a:lstStyle/>
            <a:p>
              <a:endParaRPr lang="ms-MY" sz="1600">
                <a:solidFill>
                  <a:schemeClr val="bg1"/>
                </a:solidFill>
              </a:endParaRPr>
            </a:p>
          </p:txBody>
        </p:sp>
      </p:grpSp>
      <p:grpSp>
        <p:nvGrpSpPr>
          <p:cNvPr id="18" name="Group 17">
            <a:extLst>
              <a:ext uri="{FF2B5EF4-FFF2-40B4-BE49-F238E27FC236}">
                <a16:creationId xmlns:a16="http://schemas.microsoft.com/office/drawing/2014/main" id="{D46047FA-0B4B-49B1-9A0C-3F55F69181B4}"/>
              </a:ext>
            </a:extLst>
          </p:cNvPr>
          <p:cNvGrpSpPr/>
          <p:nvPr/>
        </p:nvGrpSpPr>
        <p:grpSpPr>
          <a:xfrm>
            <a:off x="7402443" y="4626842"/>
            <a:ext cx="4530113" cy="1407953"/>
            <a:chOff x="7402443" y="4769824"/>
            <a:chExt cx="4530113" cy="1187080"/>
          </a:xfrm>
        </p:grpSpPr>
        <p:sp>
          <p:nvSpPr>
            <p:cNvPr id="19" name="Rounded Rectangle 67">
              <a:extLst>
                <a:ext uri="{FF2B5EF4-FFF2-40B4-BE49-F238E27FC236}">
                  <a16:creationId xmlns:a16="http://schemas.microsoft.com/office/drawing/2014/main" id="{1204787F-5D02-4013-B689-EE738D6318E3}"/>
                </a:ext>
              </a:extLst>
            </p:cNvPr>
            <p:cNvSpPr/>
            <p:nvPr/>
          </p:nvSpPr>
          <p:spPr bwMode="gray">
            <a:xfrm>
              <a:off x="7402443" y="4769824"/>
              <a:ext cx="4472878" cy="1187080"/>
            </a:xfrm>
            <a:prstGeom prst="roundRect">
              <a:avLst/>
            </a:prstGeom>
            <a:solidFill>
              <a:srgbClr val="F9461C">
                <a:alpha val="80000"/>
              </a:srgbClr>
            </a:solidFill>
            <a:ln w="6350" cap="flat" cmpd="sng">
              <a:noFill/>
              <a:prstDash val="solid"/>
              <a:round/>
              <a:headEnd type="none" w="med" len="med"/>
              <a:tailEnd type="none" w="med" len="med"/>
            </a:ln>
            <a:effectLst/>
          </p:spPr>
          <p:txBody>
            <a:bodyPr rtlCol="0" anchor="ctr"/>
            <a:lstStyle/>
            <a:p>
              <a:pPr algn="ctr"/>
              <a:endParaRPr lang="en-US" sz="2400"/>
            </a:p>
          </p:txBody>
        </p:sp>
        <p:sp>
          <p:nvSpPr>
            <p:cNvPr id="20" name="Rectangle 19">
              <a:extLst>
                <a:ext uri="{FF2B5EF4-FFF2-40B4-BE49-F238E27FC236}">
                  <a16:creationId xmlns:a16="http://schemas.microsoft.com/office/drawing/2014/main" id="{62C4353D-16F9-4A35-9E2C-D10740D44513}"/>
                </a:ext>
              </a:extLst>
            </p:cNvPr>
            <p:cNvSpPr/>
            <p:nvPr/>
          </p:nvSpPr>
          <p:spPr>
            <a:xfrm>
              <a:off x="7714504" y="4791049"/>
              <a:ext cx="4218052" cy="1077218"/>
            </a:xfrm>
            <a:prstGeom prst="rect">
              <a:avLst/>
            </a:prstGeom>
            <a:noFill/>
            <a:ln w="6350" cap="flat" cmpd="sng">
              <a:noFill/>
              <a:prstDash val="solid"/>
              <a:round/>
              <a:headEnd type="none" w="med" len="med"/>
              <a:tailEnd type="none" w="med" len="med"/>
            </a:ln>
            <a:effectLst/>
          </p:spPr>
          <p:txBody>
            <a:bodyPr rtlCol="0" anchor="ctr"/>
            <a:lstStyle/>
            <a:p>
              <a:endParaRPr lang="ms-MY" sz="1600">
                <a:solidFill>
                  <a:schemeClr val="bg1"/>
                </a:solidFill>
                <a:latin typeface="Source Sans Pro Light" pitchFamily="34" charset="0"/>
              </a:endParaRPr>
            </a:p>
          </p:txBody>
        </p:sp>
      </p:grpSp>
      <p:sp>
        <p:nvSpPr>
          <p:cNvPr id="25" name="Rectangle 24">
            <a:extLst>
              <a:ext uri="{FF2B5EF4-FFF2-40B4-BE49-F238E27FC236}">
                <a16:creationId xmlns:a16="http://schemas.microsoft.com/office/drawing/2014/main" id="{CA1608AA-6133-4CD0-A0AC-CDE5518D4580}"/>
              </a:ext>
            </a:extLst>
          </p:cNvPr>
          <p:cNvSpPr/>
          <p:nvPr/>
        </p:nvSpPr>
        <p:spPr>
          <a:xfrm>
            <a:off x="7633089" y="1806292"/>
            <a:ext cx="4184538" cy="1200329"/>
          </a:xfrm>
          <a:prstGeom prst="rect">
            <a:avLst/>
          </a:prstGeom>
        </p:spPr>
        <p:txBody>
          <a:bodyPr wrap="square">
            <a:spAutoFit/>
          </a:bodyPr>
          <a:lstStyle/>
          <a:p>
            <a:pPr marL="285750" lvl="1" indent="-285750">
              <a:buFont typeface="Arial" panose="020B0604020202020204" pitchFamily="34" charset="0"/>
              <a:buChar char="•"/>
            </a:pPr>
            <a:r>
              <a:rPr lang="en-US" dirty="0">
                <a:solidFill>
                  <a:schemeClr val="bg1"/>
                </a:solidFill>
                <a:latin typeface="Calibri" panose="020F0502020204030204" pitchFamily="34" charset="0"/>
              </a:rPr>
              <a:t>1,100 LEED projects either registered or certified</a:t>
            </a:r>
          </a:p>
          <a:p>
            <a:pPr marL="285750" lvl="1" indent="-285750">
              <a:buFont typeface="Arial" panose="020B0604020202020204" pitchFamily="34" charset="0"/>
              <a:buChar char="•"/>
            </a:pPr>
            <a:r>
              <a:rPr lang="en-US">
                <a:solidFill>
                  <a:schemeClr val="bg1"/>
                </a:solidFill>
                <a:latin typeface="Calibri" panose="020F0502020204030204" pitchFamily="34" charset="0"/>
              </a:rPr>
              <a:t>Eighth </a:t>
            </a:r>
            <a:r>
              <a:rPr lang="en-US" dirty="0">
                <a:solidFill>
                  <a:schemeClr val="bg1"/>
                </a:solidFill>
                <a:latin typeface="Calibri" panose="020F0502020204030204" pitchFamily="34" charset="0"/>
              </a:rPr>
              <a:t>worldwide in project count </a:t>
            </a:r>
          </a:p>
          <a:p>
            <a:pPr marL="285750" lvl="1" indent="-285750">
              <a:buFont typeface="Arial" panose="020B0604020202020204" pitchFamily="34" charset="0"/>
              <a:buChar char="•"/>
            </a:pPr>
            <a:r>
              <a:rPr lang="en-US" dirty="0">
                <a:solidFill>
                  <a:schemeClr val="bg1"/>
                </a:solidFill>
                <a:latin typeface="Calibri" panose="020F0502020204030204" pitchFamily="34" charset="0"/>
              </a:rPr>
              <a:t>16 million square meters certified</a:t>
            </a:r>
          </a:p>
        </p:txBody>
      </p:sp>
      <p:cxnSp>
        <p:nvCxnSpPr>
          <p:cNvPr id="27" name="Straight Connector 26">
            <a:extLst>
              <a:ext uri="{FF2B5EF4-FFF2-40B4-BE49-F238E27FC236}">
                <a16:creationId xmlns:a16="http://schemas.microsoft.com/office/drawing/2014/main" id="{6A97F90B-F2E1-4987-A6A2-586C4A3E1EFF}"/>
              </a:ext>
            </a:extLst>
          </p:cNvPr>
          <p:cNvCxnSpPr/>
          <p:nvPr/>
        </p:nvCxnSpPr>
        <p:spPr>
          <a:xfrm rot="10800000">
            <a:off x="2212898" y="2349951"/>
            <a:ext cx="2743200" cy="2117"/>
          </a:xfrm>
          <a:prstGeom prst="line">
            <a:avLst/>
          </a:prstGeom>
          <a:ln w="3175">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9BF070-C6C3-464C-BAD6-4C68F49182A0}"/>
              </a:ext>
            </a:extLst>
          </p:cNvPr>
          <p:cNvCxnSpPr>
            <a:cxnSpLocks/>
          </p:cNvCxnSpPr>
          <p:nvPr/>
        </p:nvCxnSpPr>
        <p:spPr>
          <a:xfrm flipH="1" flipV="1">
            <a:off x="2814320" y="3795980"/>
            <a:ext cx="2141778" cy="1"/>
          </a:xfrm>
          <a:prstGeom prst="line">
            <a:avLst/>
          </a:prstGeom>
          <a:ln w="3175">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DFD4126-7968-4106-92DC-16D1B50A9883}"/>
              </a:ext>
            </a:extLst>
          </p:cNvPr>
          <p:cNvCxnSpPr>
            <a:cxnSpLocks/>
          </p:cNvCxnSpPr>
          <p:nvPr/>
        </p:nvCxnSpPr>
        <p:spPr>
          <a:xfrm flipH="1" flipV="1">
            <a:off x="4033520" y="5295037"/>
            <a:ext cx="922578" cy="1"/>
          </a:xfrm>
          <a:prstGeom prst="line">
            <a:avLst/>
          </a:prstGeom>
          <a:ln w="3175">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2DB27302-7FD9-41F6-AA57-FC3D429575BB}"/>
              </a:ext>
            </a:extLst>
          </p:cNvPr>
          <p:cNvSpPr/>
          <p:nvPr/>
        </p:nvSpPr>
        <p:spPr>
          <a:xfrm>
            <a:off x="4680145" y="5078582"/>
            <a:ext cx="2952943" cy="466655"/>
          </a:xfrm>
          <a:custGeom>
            <a:avLst/>
            <a:gdLst>
              <a:gd name="connsiteX0" fmla="*/ 0 w 2831857"/>
              <a:gd name="connsiteY0" fmla="*/ 77777 h 466655"/>
              <a:gd name="connsiteX1" fmla="*/ 77777 w 2831857"/>
              <a:gd name="connsiteY1" fmla="*/ 0 h 466655"/>
              <a:gd name="connsiteX2" fmla="*/ 2754080 w 2831857"/>
              <a:gd name="connsiteY2" fmla="*/ 0 h 466655"/>
              <a:gd name="connsiteX3" fmla="*/ 2831857 w 2831857"/>
              <a:gd name="connsiteY3" fmla="*/ 77777 h 466655"/>
              <a:gd name="connsiteX4" fmla="*/ 2831857 w 2831857"/>
              <a:gd name="connsiteY4" fmla="*/ 388878 h 466655"/>
              <a:gd name="connsiteX5" fmla="*/ 2754080 w 2831857"/>
              <a:gd name="connsiteY5" fmla="*/ 466655 h 466655"/>
              <a:gd name="connsiteX6" fmla="*/ 77777 w 2831857"/>
              <a:gd name="connsiteY6" fmla="*/ 466655 h 466655"/>
              <a:gd name="connsiteX7" fmla="*/ 0 w 2831857"/>
              <a:gd name="connsiteY7" fmla="*/ 388878 h 466655"/>
              <a:gd name="connsiteX8" fmla="*/ 0 w 2831857"/>
              <a:gd name="connsiteY8" fmla="*/ 77777 h 46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1857" h="466655">
                <a:moveTo>
                  <a:pt x="0" y="77777"/>
                </a:moveTo>
                <a:cubicBezTo>
                  <a:pt x="0" y="34822"/>
                  <a:pt x="34822" y="0"/>
                  <a:pt x="77777" y="0"/>
                </a:cubicBezTo>
                <a:lnTo>
                  <a:pt x="2754080" y="0"/>
                </a:lnTo>
                <a:cubicBezTo>
                  <a:pt x="2797035" y="0"/>
                  <a:pt x="2831857" y="34822"/>
                  <a:pt x="2831857" y="77777"/>
                </a:cubicBezTo>
                <a:lnTo>
                  <a:pt x="2831857" y="388878"/>
                </a:lnTo>
                <a:cubicBezTo>
                  <a:pt x="2831857" y="431833"/>
                  <a:pt x="2797035" y="466655"/>
                  <a:pt x="2754080" y="466655"/>
                </a:cubicBezTo>
                <a:lnTo>
                  <a:pt x="77777" y="466655"/>
                </a:lnTo>
                <a:cubicBezTo>
                  <a:pt x="34822" y="466655"/>
                  <a:pt x="0" y="431833"/>
                  <a:pt x="0" y="388878"/>
                </a:cubicBezTo>
                <a:lnTo>
                  <a:pt x="0" y="77777"/>
                </a:lnTo>
                <a:close/>
              </a:path>
            </a:pathLst>
          </a:custGeom>
          <a:solidFill>
            <a:srgbClr val="F9461C">
              <a:alpha val="90000"/>
            </a:srgbClr>
          </a:solidFill>
          <a:ln>
            <a:solidFill>
              <a:schemeClr val="bg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8500" tIns="68500" rIns="68500" bIns="68500" numCol="1" spcCol="1270" anchor="ctr" anchorCtr="0">
            <a:noAutofit/>
          </a:bodyPr>
          <a:lstStyle/>
          <a:p>
            <a:pPr algn="ctr" defTabSz="533400">
              <a:lnSpc>
                <a:spcPct val="90000"/>
              </a:lnSpc>
              <a:spcBef>
                <a:spcPct val="0"/>
              </a:spcBef>
              <a:spcAft>
                <a:spcPct val="35000"/>
              </a:spcAft>
            </a:pPr>
            <a:r>
              <a:rPr lang="en-US" sz="1600" b="1">
                <a:solidFill>
                  <a:schemeClr val="bg1"/>
                </a:solidFill>
                <a:latin typeface="Source Sans Pro" pitchFamily="34" charset="0"/>
              </a:rPr>
              <a:t>LARGE OPPORTUNITY</a:t>
            </a:r>
          </a:p>
        </p:txBody>
      </p:sp>
      <p:sp>
        <p:nvSpPr>
          <p:cNvPr id="22" name="Freeform: Shape 21">
            <a:extLst>
              <a:ext uri="{FF2B5EF4-FFF2-40B4-BE49-F238E27FC236}">
                <a16:creationId xmlns:a16="http://schemas.microsoft.com/office/drawing/2014/main" id="{8786C371-0E2D-4982-838D-D4FE20E1F573}"/>
              </a:ext>
            </a:extLst>
          </p:cNvPr>
          <p:cNvSpPr/>
          <p:nvPr/>
        </p:nvSpPr>
        <p:spPr>
          <a:xfrm>
            <a:off x="4680145" y="3579505"/>
            <a:ext cx="2952943" cy="466655"/>
          </a:xfrm>
          <a:custGeom>
            <a:avLst/>
            <a:gdLst>
              <a:gd name="connsiteX0" fmla="*/ 0 w 2831857"/>
              <a:gd name="connsiteY0" fmla="*/ 77777 h 466655"/>
              <a:gd name="connsiteX1" fmla="*/ 77777 w 2831857"/>
              <a:gd name="connsiteY1" fmla="*/ 0 h 466655"/>
              <a:gd name="connsiteX2" fmla="*/ 2754080 w 2831857"/>
              <a:gd name="connsiteY2" fmla="*/ 0 h 466655"/>
              <a:gd name="connsiteX3" fmla="*/ 2831857 w 2831857"/>
              <a:gd name="connsiteY3" fmla="*/ 77777 h 466655"/>
              <a:gd name="connsiteX4" fmla="*/ 2831857 w 2831857"/>
              <a:gd name="connsiteY4" fmla="*/ 388878 h 466655"/>
              <a:gd name="connsiteX5" fmla="*/ 2754080 w 2831857"/>
              <a:gd name="connsiteY5" fmla="*/ 466655 h 466655"/>
              <a:gd name="connsiteX6" fmla="*/ 77777 w 2831857"/>
              <a:gd name="connsiteY6" fmla="*/ 466655 h 466655"/>
              <a:gd name="connsiteX7" fmla="*/ 0 w 2831857"/>
              <a:gd name="connsiteY7" fmla="*/ 388878 h 466655"/>
              <a:gd name="connsiteX8" fmla="*/ 0 w 2831857"/>
              <a:gd name="connsiteY8" fmla="*/ 77777 h 46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1857" h="466655">
                <a:moveTo>
                  <a:pt x="0" y="77777"/>
                </a:moveTo>
                <a:cubicBezTo>
                  <a:pt x="0" y="34822"/>
                  <a:pt x="34822" y="0"/>
                  <a:pt x="77777" y="0"/>
                </a:cubicBezTo>
                <a:lnTo>
                  <a:pt x="2754080" y="0"/>
                </a:lnTo>
                <a:cubicBezTo>
                  <a:pt x="2797035" y="0"/>
                  <a:pt x="2831857" y="34822"/>
                  <a:pt x="2831857" y="77777"/>
                </a:cubicBezTo>
                <a:lnTo>
                  <a:pt x="2831857" y="388878"/>
                </a:lnTo>
                <a:cubicBezTo>
                  <a:pt x="2831857" y="431833"/>
                  <a:pt x="2797035" y="466655"/>
                  <a:pt x="2754080" y="466655"/>
                </a:cubicBezTo>
                <a:lnTo>
                  <a:pt x="77777" y="466655"/>
                </a:lnTo>
                <a:cubicBezTo>
                  <a:pt x="34822" y="466655"/>
                  <a:pt x="0" y="431833"/>
                  <a:pt x="0" y="388878"/>
                </a:cubicBezTo>
                <a:lnTo>
                  <a:pt x="0" y="77777"/>
                </a:lnTo>
                <a:close/>
              </a:path>
            </a:pathLst>
          </a:custGeom>
          <a:solidFill>
            <a:srgbClr val="00A1DE">
              <a:alpha val="90000"/>
            </a:srgbClr>
          </a:solidFill>
          <a:ln>
            <a:solidFill>
              <a:schemeClr val="bg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8500" tIns="68500" rIns="68500" bIns="68500" numCol="1" spcCol="1270" anchor="ctr" anchorCtr="0">
            <a:noAutofit/>
          </a:bodyPr>
          <a:lstStyle/>
          <a:p>
            <a:pPr marL="0" lvl="0" indent="0" algn="ctr" defTabSz="533400">
              <a:lnSpc>
                <a:spcPct val="90000"/>
              </a:lnSpc>
              <a:spcBef>
                <a:spcPct val="0"/>
              </a:spcBef>
              <a:spcAft>
                <a:spcPct val="35000"/>
              </a:spcAft>
              <a:buNone/>
            </a:pPr>
            <a:r>
              <a:rPr lang="en-US" sz="1600" b="1">
                <a:solidFill>
                  <a:schemeClr val="bg1"/>
                </a:solidFill>
                <a:latin typeface="Source Sans Pro" pitchFamily="34" charset="0"/>
              </a:rPr>
              <a:t>LOCAL PROGRAMS</a:t>
            </a:r>
            <a:endParaRPr lang="en-US" sz="1600" b="1" kern="1200">
              <a:solidFill>
                <a:schemeClr val="bg1"/>
              </a:solidFill>
              <a:latin typeface="Source Sans Pro" pitchFamily="34" charset="0"/>
            </a:endParaRPr>
          </a:p>
        </p:txBody>
      </p:sp>
      <p:sp>
        <p:nvSpPr>
          <p:cNvPr id="23" name="Freeform: Shape 22">
            <a:extLst>
              <a:ext uri="{FF2B5EF4-FFF2-40B4-BE49-F238E27FC236}">
                <a16:creationId xmlns:a16="http://schemas.microsoft.com/office/drawing/2014/main" id="{2915FC16-5D7A-4C7F-9F48-C274155A053B}"/>
              </a:ext>
            </a:extLst>
          </p:cNvPr>
          <p:cNvSpPr/>
          <p:nvPr/>
        </p:nvSpPr>
        <p:spPr>
          <a:xfrm>
            <a:off x="4680145" y="2140763"/>
            <a:ext cx="2952943" cy="466655"/>
          </a:xfrm>
          <a:custGeom>
            <a:avLst/>
            <a:gdLst>
              <a:gd name="connsiteX0" fmla="*/ 0 w 2831857"/>
              <a:gd name="connsiteY0" fmla="*/ 77777 h 466655"/>
              <a:gd name="connsiteX1" fmla="*/ 77777 w 2831857"/>
              <a:gd name="connsiteY1" fmla="*/ 0 h 466655"/>
              <a:gd name="connsiteX2" fmla="*/ 2754080 w 2831857"/>
              <a:gd name="connsiteY2" fmla="*/ 0 h 466655"/>
              <a:gd name="connsiteX3" fmla="*/ 2831857 w 2831857"/>
              <a:gd name="connsiteY3" fmla="*/ 77777 h 466655"/>
              <a:gd name="connsiteX4" fmla="*/ 2831857 w 2831857"/>
              <a:gd name="connsiteY4" fmla="*/ 388878 h 466655"/>
              <a:gd name="connsiteX5" fmla="*/ 2754080 w 2831857"/>
              <a:gd name="connsiteY5" fmla="*/ 466655 h 466655"/>
              <a:gd name="connsiteX6" fmla="*/ 77777 w 2831857"/>
              <a:gd name="connsiteY6" fmla="*/ 466655 h 466655"/>
              <a:gd name="connsiteX7" fmla="*/ 0 w 2831857"/>
              <a:gd name="connsiteY7" fmla="*/ 388878 h 466655"/>
              <a:gd name="connsiteX8" fmla="*/ 0 w 2831857"/>
              <a:gd name="connsiteY8" fmla="*/ 77777 h 46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1857" h="466655">
                <a:moveTo>
                  <a:pt x="0" y="77777"/>
                </a:moveTo>
                <a:cubicBezTo>
                  <a:pt x="0" y="34822"/>
                  <a:pt x="34822" y="0"/>
                  <a:pt x="77777" y="0"/>
                </a:cubicBezTo>
                <a:lnTo>
                  <a:pt x="2754080" y="0"/>
                </a:lnTo>
                <a:cubicBezTo>
                  <a:pt x="2797035" y="0"/>
                  <a:pt x="2831857" y="34822"/>
                  <a:pt x="2831857" y="77777"/>
                </a:cubicBezTo>
                <a:lnTo>
                  <a:pt x="2831857" y="388878"/>
                </a:lnTo>
                <a:cubicBezTo>
                  <a:pt x="2831857" y="431833"/>
                  <a:pt x="2797035" y="466655"/>
                  <a:pt x="2754080" y="466655"/>
                </a:cubicBezTo>
                <a:lnTo>
                  <a:pt x="77777" y="466655"/>
                </a:lnTo>
                <a:cubicBezTo>
                  <a:pt x="34822" y="466655"/>
                  <a:pt x="0" y="431833"/>
                  <a:pt x="0" y="388878"/>
                </a:cubicBezTo>
                <a:lnTo>
                  <a:pt x="0" y="77777"/>
                </a:lnTo>
                <a:close/>
              </a:path>
            </a:pathLst>
          </a:custGeom>
          <a:solidFill>
            <a:srgbClr val="92BA5D">
              <a:alpha val="89804"/>
            </a:srgbClr>
          </a:solidFill>
          <a:ln>
            <a:solidFill>
              <a:schemeClr val="bg1"/>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8500" tIns="68500" rIns="68500" bIns="68500" numCol="1" spcCol="1270" anchor="ctr" anchorCtr="0">
            <a:noAutofit/>
          </a:bodyPr>
          <a:lstStyle/>
          <a:p>
            <a:pPr marL="0" lvl="0" indent="0" algn="ctr" defTabSz="533400">
              <a:lnSpc>
                <a:spcPct val="90000"/>
              </a:lnSpc>
              <a:spcBef>
                <a:spcPct val="0"/>
              </a:spcBef>
              <a:spcAft>
                <a:spcPct val="35000"/>
              </a:spcAft>
              <a:buNone/>
            </a:pPr>
            <a:r>
              <a:rPr lang="en-US" sz="1600" b="1" cap="all">
                <a:solidFill>
                  <a:schemeClr val="bg1"/>
                </a:solidFill>
                <a:latin typeface="Source Sans Pro" pitchFamily="34" charset="0"/>
              </a:rPr>
              <a:t>GREEN LEADER</a:t>
            </a:r>
            <a:endParaRPr lang="en-US" sz="1600" b="1" kern="1200" cap="all">
              <a:solidFill>
                <a:schemeClr val="bg1"/>
              </a:solidFill>
              <a:latin typeface="Source Sans Pro" pitchFamily="34" charset="0"/>
            </a:endParaRPr>
          </a:p>
        </p:txBody>
      </p:sp>
      <p:sp>
        <p:nvSpPr>
          <p:cNvPr id="30" name="Rectangle 29">
            <a:extLst>
              <a:ext uri="{FF2B5EF4-FFF2-40B4-BE49-F238E27FC236}">
                <a16:creationId xmlns:a16="http://schemas.microsoft.com/office/drawing/2014/main" id="{AEC4C84D-3EE2-4177-B733-DCB13163EF60}"/>
              </a:ext>
            </a:extLst>
          </p:cNvPr>
          <p:cNvSpPr/>
          <p:nvPr/>
        </p:nvSpPr>
        <p:spPr>
          <a:xfrm>
            <a:off x="7633089" y="3382466"/>
            <a:ext cx="4184538" cy="923330"/>
          </a:xfrm>
          <a:prstGeom prst="rect">
            <a:avLst/>
          </a:prstGeom>
        </p:spPr>
        <p:txBody>
          <a:bodyPr wrap="square">
            <a:spAutoFit/>
          </a:bodyPr>
          <a:lstStyle/>
          <a:p>
            <a:pPr marL="285750" lvl="1" indent="-285750">
              <a:buFont typeface="Arial" panose="020B0604020202020204" pitchFamily="34" charset="0"/>
              <a:buChar char="•"/>
            </a:pPr>
            <a:r>
              <a:rPr lang="en-US">
                <a:solidFill>
                  <a:schemeClr val="bg1"/>
                </a:solidFill>
                <a:latin typeface="Calibri" panose="020F0502020204030204" pitchFamily="34" charset="0"/>
              </a:rPr>
              <a:t>SUMe – Mexico’s green building council</a:t>
            </a:r>
          </a:p>
          <a:p>
            <a:pPr marL="285750" lvl="1" indent="-285750">
              <a:buFont typeface="Arial" panose="020B0604020202020204" pitchFamily="34" charset="0"/>
              <a:buChar char="•"/>
            </a:pPr>
            <a:r>
              <a:rPr lang="en-US">
                <a:solidFill>
                  <a:schemeClr val="bg1"/>
                </a:solidFill>
                <a:latin typeface="Calibri" panose="020F0502020204030204" pitchFamily="34" charset="0"/>
              </a:rPr>
              <a:t>Government initiatives </a:t>
            </a:r>
          </a:p>
          <a:p>
            <a:pPr marL="285750" lvl="1" indent="-285750">
              <a:buFont typeface="Arial" panose="020B0604020202020204" pitchFamily="34" charset="0"/>
              <a:buChar char="•"/>
            </a:pPr>
            <a:r>
              <a:rPr lang="en-US">
                <a:solidFill>
                  <a:schemeClr val="bg1"/>
                </a:solidFill>
                <a:latin typeface="Calibri" panose="020F0502020204030204" pitchFamily="34" charset="0"/>
              </a:rPr>
              <a:t>EcoCasa and Infonavit</a:t>
            </a:r>
          </a:p>
        </p:txBody>
      </p:sp>
      <p:sp>
        <p:nvSpPr>
          <p:cNvPr id="31" name="Rectangle 30">
            <a:extLst>
              <a:ext uri="{FF2B5EF4-FFF2-40B4-BE49-F238E27FC236}">
                <a16:creationId xmlns:a16="http://schemas.microsoft.com/office/drawing/2014/main" id="{8D7525AE-FDCB-4717-B9B8-96FB1930A7E8}"/>
              </a:ext>
            </a:extLst>
          </p:cNvPr>
          <p:cNvSpPr/>
          <p:nvPr/>
        </p:nvSpPr>
        <p:spPr>
          <a:xfrm>
            <a:off x="7633089" y="4734827"/>
            <a:ext cx="4184538" cy="1200329"/>
          </a:xfrm>
          <a:prstGeom prst="rect">
            <a:avLst/>
          </a:prstGeom>
        </p:spPr>
        <p:txBody>
          <a:bodyPr wrap="square">
            <a:spAutoFit/>
          </a:bodyPr>
          <a:lstStyle/>
          <a:p>
            <a:pPr marL="285750" lvl="1" indent="-285750">
              <a:buFont typeface="Arial" panose="020B0604020202020204" pitchFamily="34" charset="0"/>
              <a:buChar char="•"/>
            </a:pPr>
            <a:r>
              <a:rPr lang="en-US">
                <a:solidFill>
                  <a:schemeClr val="bg1"/>
                </a:solidFill>
                <a:latin typeface="Calibri" panose="020F0502020204030204" pitchFamily="34" charset="0"/>
              </a:rPr>
              <a:t>IFC projects a $30 billion investment opportunity through 2030</a:t>
            </a:r>
          </a:p>
          <a:p>
            <a:pPr marL="285750" lvl="1" indent="-285750">
              <a:buFont typeface="Arial" panose="020B0604020202020204" pitchFamily="34" charset="0"/>
              <a:buChar char="•"/>
            </a:pPr>
            <a:r>
              <a:rPr lang="en-US">
                <a:solidFill>
                  <a:schemeClr val="bg1"/>
                </a:solidFill>
                <a:latin typeface="Calibri" panose="020F0502020204030204" pitchFamily="34" charset="0"/>
              </a:rPr>
              <a:t>Potential for 170,000 green residential units through 2030</a:t>
            </a:r>
          </a:p>
        </p:txBody>
      </p:sp>
      <p:pic>
        <p:nvPicPr>
          <p:cNvPr id="32" name="Picture 31">
            <a:extLst>
              <a:ext uri="{FF2B5EF4-FFF2-40B4-BE49-F238E27FC236}">
                <a16:creationId xmlns:a16="http://schemas.microsoft.com/office/drawing/2014/main" id="{900E8042-8B88-4C9A-9625-4C72C02D30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7353" y="6257593"/>
            <a:ext cx="1843706" cy="468759"/>
          </a:xfrm>
          <a:prstGeom prst="rect">
            <a:avLst/>
          </a:prstGeom>
        </p:spPr>
      </p:pic>
      <p:sp>
        <p:nvSpPr>
          <p:cNvPr id="33" name="TextBox 32">
            <a:extLst>
              <a:ext uri="{FF2B5EF4-FFF2-40B4-BE49-F238E27FC236}">
                <a16:creationId xmlns:a16="http://schemas.microsoft.com/office/drawing/2014/main" id="{618356EE-F647-474F-B504-E6BDDCE5F636}"/>
              </a:ext>
            </a:extLst>
          </p:cNvPr>
          <p:cNvSpPr txBox="1"/>
          <p:nvPr/>
        </p:nvSpPr>
        <p:spPr>
          <a:xfrm>
            <a:off x="0" y="6611779"/>
            <a:ext cx="3513221" cy="246221"/>
          </a:xfrm>
          <a:prstGeom prst="rect">
            <a:avLst/>
          </a:prstGeom>
          <a:noFill/>
        </p:spPr>
        <p:txBody>
          <a:bodyPr wrap="square" rtlCol="0">
            <a:spAutoFit/>
          </a:bodyPr>
          <a:lstStyle/>
          <a:p>
            <a:r>
              <a:rPr lang="en-US" sz="1000">
                <a:solidFill>
                  <a:schemeClr val="bg1">
                    <a:lumMod val="50000"/>
                  </a:schemeClr>
                </a:solidFill>
              </a:rPr>
              <a:t>Source: IFC’s EDGE </a:t>
            </a:r>
            <a:r>
              <a:rPr lang="en-US" sz="1000">
                <a:solidFill>
                  <a:schemeClr val="bg1">
                    <a:lumMod val="50000"/>
                  </a:schemeClr>
                </a:solidFill>
                <a:hlinkClick r:id="rId5"/>
              </a:rPr>
              <a:t>Green Building Market Intelligence</a:t>
            </a:r>
            <a:endParaRPr lang="en-US" sz="1000">
              <a:solidFill>
                <a:schemeClr val="bg1">
                  <a:lumMod val="50000"/>
                </a:schemeClr>
              </a:solidFill>
            </a:endParaRPr>
          </a:p>
        </p:txBody>
      </p:sp>
    </p:spTree>
    <p:extLst>
      <p:ext uri="{BB962C8B-B14F-4D97-AF65-F5344CB8AC3E}">
        <p14:creationId xmlns:p14="http://schemas.microsoft.com/office/powerpoint/2010/main" val="2583316311"/>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00A1DE"/>
      </a:accent1>
      <a:accent2>
        <a:srgbClr val="92BA5D"/>
      </a:accent2>
      <a:accent3>
        <a:srgbClr val="A5A5A5"/>
      </a:accent3>
      <a:accent4>
        <a:srgbClr val="F9461C"/>
      </a:accent4>
      <a:accent5>
        <a:srgbClr val="FFB612"/>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C51884E193993478F121FAE3BAB06B8" ma:contentTypeVersion="12" ma:contentTypeDescription="Create a new document." ma:contentTypeScope="" ma:versionID="0e92604c66076eeaaae31eb5e2e0ba29">
  <xsd:schema xmlns:xsd="http://www.w3.org/2001/XMLSchema" xmlns:xs="http://www.w3.org/2001/XMLSchema" xmlns:p="http://schemas.microsoft.com/office/2006/metadata/properties" xmlns:ns2="c538fed7-3ab0-4192-ae38-9799137ead1b" xmlns:ns3="a4e79b70-0aef-410d-a70f-d52f396520e2" targetNamespace="http://schemas.microsoft.com/office/2006/metadata/properties" ma:root="true" ma:fieldsID="016ac35f05a9aa636783c0d5856b8663" ns2:_="" ns3:_="">
    <xsd:import namespace="c538fed7-3ab0-4192-ae38-9799137ead1b"/>
    <xsd:import namespace="a4e79b70-0aef-410d-a70f-d52f396520e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8fed7-3ab0-4192-ae38-9799137ead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4e79b70-0aef-410d-a70f-d52f396520e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574A68-1BBD-499E-BC58-B25B0A461BB7}">
  <ds:schemaRefs>
    <ds:schemaRef ds:uri="http://schemas.microsoft.com/office/infopath/2007/PartnerControls"/>
    <ds:schemaRef ds:uri="http://www.w3.org/XML/1998/namespace"/>
    <ds:schemaRef ds:uri="http://purl.org/dc/elements/1.1/"/>
    <ds:schemaRef ds:uri="http://purl.org/dc/terms/"/>
    <ds:schemaRef ds:uri="http://purl.org/dc/dcmitype/"/>
    <ds:schemaRef ds:uri="http://schemas.microsoft.com/office/2006/metadata/properties"/>
    <ds:schemaRef ds:uri="http://schemas.microsoft.com/office/2006/documentManagement/types"/>
    <ds:schemaRef ds:uri="a4e79b70-0aef-410d-a70f-d52f396520e2"/>
    <ds:schemaRef ds:uri="http://schemas.openxmlformats.org/package/2006/metadata/core-properties"/>
    <ds:schemaRef ds:uri="c538fed7-3ab0-4192-ae38-9799137ead1b"/>
  </ds:schemaRefs>
</ds:datastoreItem>
</file>

<file path=customXml/itemProps2.xml><?xml version="1.0" encoding="utf-8"?>
<ds:datastoreItem xmlns:ds="http://schemas.openxmlformats.org/officeDocument/2006/customXml" ds:itemID="{D2D310C3-08F2-40B0-A2C4-BEAC2986A408}">
  <ds:schemaRefs>
    <ds:schemaRef ds:uri="http://schemas.microsoft.com/sharepoint/v3/contenttype/forms"/>
  </ds:schemaRefs>
</ds:datastoreItem>
</file>

<file path=customXml/itemProps3.xml><?xml version="1.0" encoding="utf-8"?>
<ds:datastoreItem xmlns:ds="http://schemas.openxmlformats.org/officeDocument/2006/customXml" ds:itemID="{A6F8021B-F864-4693-B067-A01B98AD4C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38fed7-3ab0-4192-ae38-9799137ead1b"/>
    <ds:schemaRef ds:uri="a4e79b70-0aef-410d-a70f-d52f396520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577</TotalTime>
  <Words>5524</Words>
  <Application>Microsoft Office PowerPoint</Application>
  <PresentationFormat>Widescreen</PresentationFormat>
  <Paragraphs>556</Paragraphs>
  <Slides>33</Slides>
  <Notes>33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ＭＳ Ｐゴシック</vt:lpstr>
      <vt:lpstr>Andes ExtraLight</vt:lpstr>
      <vt:lpstr>Arial</vt:lpstr>
      <vt:lpstr>Arial Bold</vt:lpstr>
      <vt:lpstr>Calibri</vt:lpstr>
      <vt:lpstr>Calibri Light</vt:lpstr>
      <vt:lpstr>Source Sans Pro</vt:lpstr>
      <vt:lpstr>Source Sans Pro Light</vt:lpstr>
      <vt:lpstr>Times New Roman</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there are three ways to certify. Reach at least 20% savings in water and materials, then choose Your energy savings. ________</vt:lpstr>
      <vt:lpstr>PowerPoint Presentation</vt:lpstr>
      <vt:lpstr>PowerPoint Presentation</vt:lpstr>
      <vt:lpstr>HOW EDGE IS DIFFERENT THAN OTHER CERTIFICATION SYSTEMS ________</vt:lpstr>
      <vt:lpstr>Edge demonstration ________</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EDGE acknowledgments ________</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Ann Menes</dc:creator>
  <cp:lastModifiedBy>Hayley Rae Samu</cp:lastModifiedBy>
  <cp:revision>21</cp:revision>
  <dcterms:created xsi:type="dcterms:W3CDTF">2015-11-01T01:21:05Z</dcterms:created>
  <dcterms:modified xsi:type="dcterms:W3CDTF">2019-08-22T14:41:31Z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0x010100AC51884E193993478F121FAE3BAB06B8</vt:lpwstr>
  </property>
  <property fmtid="{D5CDD505-2E9C-101B-9397-08002B2CF9AE}" pid="3" name="AuthorIds_UIVersion_12288">
    <vt:lpwstr>14</vt:lpwstr>
  </property>
</Properties>
</file>