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4"/>
  </p:sldMasterIdLst>
  <p:notesMasterIdLst>
    <p:notesMasterId r:id="rId38"/>
  </p:notesMasterIdLst>
  <p:handoutMasterIdLst>
    <p:handoutMasterId r:id="rId39"/>
  </p:handoutMasterIdLst>
  <p:sldIdLst>
    <p:sldId id="257" r:id="rId5"/>
    <p:sldId id="608" r:id="rId6"/>
    <p:sldId id="337" r:id="rId7"/>
    <p:sldId id="285" r:id="rId8"/>
    <p:sldId id="529" r:id="rId9"/>
    <p:sldId id="288" r:id="rId10"/>
    <p:sldId id="616" r:id="rId11"/>
    <p:sldId id="293" r:id="rId12"/>
    <p:sldId id="619" r:id="rId13"/>
    <p:sldId id="629" r:id="rId14"/>
    <p:sldId id="310" r:id="rId15"/>
    <p:sldId id="312" r:id="rId16"/>
    <p:sldId id="314" r:id="rId17"/>
    <p:sldId id="630" r:id="rId18"/>
    <p:sldId id="618" r:id="rId19"/>
    <p:sldId id="631" r:id="rId20"/>
    <p:sldId id="327" r:id="rId21"/>
    <p:sldId id="609" r:id="rId22"/>
    <p:sldId id="603" r:id="rId23"/>
    <p:sldId id="620" r:id="rId24"/>
    <p:sldId id="328" r:id="rId25"/>
    <p:sldId id="544" r:id="rId26"/>
    <p:sldId id="606" r:id="rId27"/>
    <p:sldId id="545" r:id="rId28"/>
    <p:sldId id="547" r:id="rId29"/>
    <p:sldId id="611" r:id="rId30"/>
    <p:sldId id="605" r:id="rId31"/>
    <p:sldId id="610" r:id="rId32"/>
    <p:sldId id="542" r:id="rId33"/>
    <p:sldId id="615" r:id="rId34"/>
    <p:sldId id="614" r:id="rId35"/>
    <p:sldId id="499" r:id="rId36"/>
    <p:sldId id="284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E3"/>
    <a:srgbClr val="72C166"/>
    <a:srgbClr val="F15930"/>
    <a:srgbClr val="FDB433"/>
    <a:srgbClr val="A4D48A"/>
    <a:srgbClr val="8CC979"/>
    <a:srgbClr val="F7966B"/>
    <a:srgbClr val="F4794D"/>
    <a:srgbClr val="16C2F4"/>
    <a:srgbClr val="00AE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200DD1-E096-46EE-8D8A-CE46C716B6D1}" v="140" dt="2019-09-03T20:04:41.9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27" autoAdjust="0"/>
  </p:normalViewPr>
  <p:slideViewPr>
    <p:cSldViewPr snapToGrid="0">
      <p:cViewPr varScale="1">
        <p:scale>
          <a:sx n="53" d="100"/>
          <a:sy n="53" d="100"/>
        </p:scale>
        <p:origin x="1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1565" y="3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yley Rae Samu" userId="620e52b2-99e4-4aef-ac51-4557b66e0b76" providerId="ADAL" clId="{83200DD1-E096-46EE-8D8A-CE46C716B6D1}"/>
    <pc:docChg chg="undo custSel addSld delSld modSld sldOrd">
      <pc:chgData name="Hayley Rae Samu" userId="620e52b2-99e4-4aef-ac51-4557b66e0b76" providerId="ADAL" clId="{83200DD1-E096-46EE-8D8A-CE46C716B6D1}" dt="2019-09-03T20:04:41.928" v="139" actId="2696"/>
      <pc:docMkLst>
        <pc:docMk/>
      </pc:docMkLst>
      <pc:sldChg chg="addSp delSp modSp">
        <pc:chgData name="Hayley Rae Samu" userId="620e52b2-99e4-4aef-ac51-4557b66e0b76" providerId="ADAL" clId="{83200DD1-E096-46EE-8D8A-CE46C716B6D1}" dt="2019-08-22T14:22:27.902" v="17" actId="207"/>
        <pc:sldMkLst>
          <pc:docMk/>
          <pc:sldMk cId="3622123293" sldId="285"/>
        </pc:sldMkLst>
        <pc:spChg chg="del mod">
          <ac:chgData name="Hayley Rae Samu" userId="620e52b2-99e4-4aef-ac51-4557b66e0b76" providerId="ADAL" clId="{83200DD1-E096-46EE-8D8A-CE46C716B6D1}" dt="2019-08-22T14:22:10.058" v="11"/>
          <ac:spMkLst>
            <pc:docMk/>
            <pc:sldMk cId="3622123293" sldId="285"/>
            <ac:spMk id="2" creationId="{4662D930-48AE-4EA7-8FA9-12BC828C5CEE}"/>
          </ac:spMkLst>
        </pc:spChg>
        <pc:spChg chg="mod">
          <ac:chgData name="Hayley Rae Samu" userId="620e52b2-99e4-4aef-ac51-4557b66e0b76" providerId="ADAL" clId="{83200DD1-E096-46EE-8D8A-CE46C716B6D1}" dt="2019-08-22T14:21:58.877" v="9"/>
          <ac:spMkLst>
            <pc:docMk/>
            <pc:sldMk cId="3622123293" sldId="285"/>
            <ac:spMk id="3" creationId="{325A206B-0409-426C-800C-E48E0348BCFD}"/>
          </ac:spMkLst>
        </pc:spChg>
        <pc:spChg chg="add mod">
          <ac:chgData name="Hayley Rae Samu" userId="620e52b2-99e4-4aef-ac51-4557b66e0b76" providerId="ADAL" clId="{83200DD1-E096-46EE-8D8A-CE46C716B6D1}" dt="2019-08-22T14:22:27.902" v="17" actId="207"/>
          <ac:spMkLst>
            <pc:docMk/>
            <pc:sldMk cId="3622123293" sldId="285"/>
            <ac:spMk id="36" creationId="{54ACEA1E-0372-4018-B6A1-6106B7FB428D}"/>
          </ac:spMkLst>
        </pc:spChg>
      </pc:sldChg>
      <pc:sldChg chg="addSp delSp modSp">
        <pc:chgData name="Hayley Rae Samu" userId="620e52b2-99e4-4aef-ac51-4557b66e0b76" providerId="ADAL" clId="{83200DD1-E096-46EE-8D8A-CE46C716B6D1}" dt="2019-08-20T19:32:28.278" v="4" actId="1076"/>
        <pc:sldMkLst>
          <pc:docMk/>
          <pc:sldMk cId="382365474" sldId="314"/>
        </pc:sldMkLst>
        <pc:picChg chg="add mod">
          <ac:chgData name="Hayley Rae Samu" userId="620e52b2-99e4-4aef-ac51-4557b66e0b76" providerId="ADAL" clId="{83200DD1-E096-46EE-8D8A-CE46C716B6D1}" dt="2019-08-20T19:32:28.278" v="4" actId="1076"/>
          <ac:picMkLst>
            <pc:docMk/>
            <pc:sldMk cId="382365474" sldId="314"/>
            <ac:picMk id="3" creationId="{EE309A85-F652-46F8-ADF0-9C8C52204D63}"/>
          </ac:picMkLst>
        </pc:picChg>
        <pc:picChg chg="del">
          <ac:chgData name="Hayley Rae Samu" userId="620e52b2-99e4-4aef-ac51-4557b66e0b76" providerId="ADAL" clId="{83200DD1-E096-46EE-8D8A-CE46C716B6D1}" dt="2019-08-20T19:32:23.485" v="1" actId="478"/>
          <ac:picMkLst>
            <pc:docMk/>
            <pc:sldMk cId="382365474" sldId="314"/>
            <ac:picMk id="6" creationId="{5B2F7410-D29F-4734-BDA2-B148EA51F7CF}"/>
          </ac:picMkLst>
        </pc:picChg>
      </pc:sldChg>
      <pc:sldChg chg="ord">
        <pc:chgData name="Hayley Rae Samu" userId="620e52b2-99e4-4aef-ac51-4557b66e0b76" providerId="ADAL" clId="{83200DD1-E096-46EE-8D8A-CE46C716B6D1}" dt="2019-08-22T14:43:19.639" v="134"/>
        <pc:sldMkLst>
          <pc:docMk/>
          <pc:sldMk cId="3680339022" sldId="542"/>
        </pc:sldMkLst>
      </pc:sldChg>
      <pc:sldChg chg="ord">
        <pc:chgData name="Hayley Rae Samu" userId="620e52b2-99e4-4aef-ac51-4557b66e0b76" providerId="ADAL" clId="{83200DD1-E096-46EE-8D8A-CE46C716B6D1}" dt="2019-08-22T14:43:16.771" v="132"/>
        <pc:sldMkLst>
          <pc:docMk/>
          <pc:sldMk cId="3924981845" sldId="605"/>
        </pc:sldMkLst>
      </pc:sldChg>
      <pc:sldChg chg="ord">
        <pc:chgData name="Hayley Rae Samu" userId="620e52b2-99e4-4aef-ac51-4557b66e0b76" providerId="ADAL" clId="{83200DD1-E096-46EE-8D8A-CE46C716B6D1}" dt="2019-08-22T14:26:48.137" v="106"/>
        <pc:sldMkLst>
          <pc:docMk/>
          <pc:sldMk cId="3004379633" sldId="606"/>
        </pc:sldMkLst>
      </pc:sldChg>
      <pc:sldChg chg="addSp modSp ord">
        <pc:chgData name="Hayley Rae Samu" userId="620e52b2-99e4-4aef-ac51-4557b66e0b76" providerId="ADAL" clId="{83200DD1-E096-46EE-8D8A-CE46C716B6D1}" dt="2019-08-22T14:43:18.261" v="133"/>
        <pc:sldMkLst>
          <pc:docMk/>
          <pc:sldMk cId="917170591" sldId="610"/>
        </pc:sldMkLst>
        <pc:spChg chg="mod">
          <ac:chgData name="Hayley Rae Samu" userId="620e52b2-99e4-4aef-ac51-4557b66e0b76" providerId="ADAL" clId="{83200DD1-E096-46EE-8D8A-CE46C716B6D1}" dt="2019-08-22T14:29:37.764" v="120" actId="1076"/>
          <ac:spMkLst>
            <pc:docMk/>
            <pc:sldMk cId="917170591" sldId="610"/>
            <ac:spMk id="2" creationId="{4C253594-CEDD-4E92-B7D0-788F987F0774}"/>
          </ac:spMkLst>
        </pc:spChg>
        <pc:spChg chg="mod">
          <ac:chgData name="Hayley Rae Samu" userId="620e52b2-99e4-4aef-ac51-4557b66e0b76" providerId="ADAL" clId="{83200DD1-E096-46EE-8D8A-CE46C716B6D1}" dt="2019-08-22T14:29:40.604" v="121" actId="1076"/>
          <ac:spMkLst>
            <pc:docMk/>
            <pc:sldMk cId="917170591" sldId="610"/>
            <ac:spMk id="6" creationId="{E504442D-1BB0-4196-86DE-1893687E268E}"/>
          </ac:spMkLst>
        </pc:spChg>
        <pc:spChg chg="mod">
          <ac:chgData name="Hayley Rae Samu" userId="620e52b2-99e4-4aef-ac51-4557b66e0b76" providerId="ADAL" clId="{83200DD1-E096-46EE-8D8A-CE46C716B6D1}" dt="2019-08-22T14:29:33.828" v="119" actId="1076"/>
          <ac:spMkLst>
            <pc:docMk/>
            <pc:sldMk cId="917170591" sldId="610"/>
            <ac:spMk id="7" creationId="{CDC9169E-824A-40BF-809E-FA7FAE4114C0}"/>
          </ac:spMkLst>
        </pc:spChg>
        <pc:spChg chg="mod">
          <ac:chgData name="Hayley Rae Samu" userId="620e52b2-99e4-4aef-ac51-4557b66e0b76" providerId="ADAL" clId="{83200DD1-E096-46EE-8D8A-CE46C716B6D1}" dt="2019-08-22T14:29:27.013" v="116" actId="1076"/>
          <ac:spMkLst>
            <pc:docMk/>
            <pc:sldMk cId="917170591" sldId="610"/>
            <ac:spMk id="9" creationId="{2B16CA2A-3264-4629-BAF1-A62D3DB8CDCB}"/>
          </ac:spMkLst>
        </pc:spChg>
        <pc:spChg chg="mod">
          <ac:chgData name="Hayley Rae Samu" userId="620e52b2-99e4-4aef-ac51-4557b66e0b76" providerId="ADAL" clId="{83200DD1-E096-46EE-8D8A-CE46C716B6D1}" dt="2019-08-22T14:29:27.013" v="116" actId="1076"/>
          <ac:spMkLst>
            <pc:docMk/>
            <pc:sldMk cId="917170591" sldId="610"/>
            <ac:spMk id="10" creationId="{458CD772-0766-4B08-8419-E7115ECAE080}"/>
          </ac:spMkLst>
        </pc:spChg>
        <pc:spChg chg="mod">
          <ac:chgData name="Hayley Rae Samu" userId="620e52b2-99e4-4aef-ac51-4557b66e0b76" providerId="ADAL" clId="{83200DD1-E096-46EE-8D8A-CE46C716B6D1}" dt="2019-08-22T14:29:27.013" v="116" actId="1076"/>
          <ac:spMkLst>
            <pc:docMk/>
            <pc:sldMk cId="917170591" sldId="610"/>
            <ac:spMk id="11" creationId="{9C3C40C2-5CA1-45B6-B8C0-72A1DE758D4B}"/>
          </ac:spMkLst>
        </pc:spChg>
        <pc:spChg chg="mod">
          <ac:chgData name="Hayley Rae Samu" userId="620e52b2-99e4-4aef-ac51-4557b66e0b76" providerId="ADAL" clId="{83200DD1-E096-46EE-8D8A-CE46C716B6D1}" dt="2019-08-22T14:29:27.013" v="116" actId="1076"/>
          <ac:spMkLst>
            <pc:docMk/>
            <pc:sldMk cId="917170591" sldId="610"/>
            <ac:spMk id="12" creationId="{835EC3CF-6174-4A76-92CF-CF12829A5549}"/>
          </ac:spMkLst>
        </pc:spChg>
        <pc:spChg chg="mod">
          <ac:chgData name="Hayley Rae Samu" userId="620e52b2-99e4-4aef-ac51-4557b66e0b76" providerId="ADAL" clId="{83200DD1-E096-46EE-8D8A-CE46C716B6D1}" dt="2019-08-22T14:30:02.077" v="126" actId="1076"/>
          <ac:spMkLst>
            <pc:docMk/>
            <pc:sldMk cId="917170591" sldId="610"/>
            <ac:spMk id="13" creationId="{CFBCE88C-DD86-4EEB-B5F9-575648C2A5FC}"/>
          </ac:spMkLst>
        </pc:spChg>
        <pc:spChg chg="mod">
          <ac:chgData name="Hayley Rae Samu" userId="620e52b2-99e4-4aef-ac51-4557b66e0b76" providerId="ADAL" clId="{83200DD1-E096-46EE-8D8A-CE46C716B6D1}" dt="2019-08-22T14:29:27.013" v="116" actId="1076"/>
          <ac:spMkLst>
            <pc:docMk/>
            <pc:sldMk cId="917170591" sldId="610"/>
            <ac:spMk id="14" creationId="{6B04BD25-8308-42AF-AE07-DDC380F9F4AC}"/>
          </ac:spMkLst>
        </pc:spChg>
        <pc:spChg chg="mod">
          <ac:chgData name="Hayley Rae Samu" userId="620e52b2-99e4-4aef-ac51-4557b66e0b76" providerId="ADAL" clId="{83200DD1-E096-46EE-8D8A-CE46C716B6D1}" dt="2019-08-22T14:29:27.013" v="116" actId="1076"/>
          <ac:spMkLst>
            <pc:docMk/>
            <pc:sldMk cId="917170591" sldId="610"/>
            <ac:spMk id="15" creationId="{0FB7E033-227A-46A0-A89B-6AF2699AC344}"/>
          </ac:spMkLst>
        </pc:spChg>
        <pc:spChg chg="mod">
          <ac:chgData name="Hayley Rae Samu" userId="620e52b2-99e4-4aef-ac51-4557b66e0b76" providerId="ADAL" clId="{83200DD1-E096-46EE-8D8A-CE46C716B6D1}" dt="2019-08-22T14:29:27.013" v="116" actId="1076"/>
          <ac:spMkLst>
            <pc:docMk/>
            <pc:sldMk cId="917170591" sldId="610"/>
            <ac:spMk id="16" creationId="{491708F0-C66F-4588-9A59-FDC497490B28}"/>
          </ac:spMkLst>
        </pc:spChg>
        <pc:spChg chg="mod">
          <ac:chgData name="Hayley Rae Samu" userId="620e52b2-99e4-4aef-ac51-4557b66e0b76" providerId="ADAL" clId="{83200DD1-E096-46EE-8D8A-CE46C716B6D1}" dt="2019-08-22T14:29:27.013" v="116" actId="1076"/>
          <ac:spMkLst>
            <pc:docMk/>
            <pc:sldMk cId="917170591" sldId="610"/>
            <ac:spMk id="17" creationId="{C3073FF7-37AE-4776-877A-4E123B890BF6}"/>
          </ac:spMkLst>
        </pc:spChg>
        <pc:spChg chg="mod">
          <ac:chgData name="Hayley Rae Samu" userId="620e52b2-99e4-4aef-ac51-4557b66e0b76" providerId="ADAL" clId="{83200DD1-E096-46EE-8D8A-CE46C716B6D1}" dt="2019-08-22T14:30:04.114" v="127" actId="1076"/>
          <ac:spMkLst>
            <pc:docMk/>
            <pc:sldMk cId="917170591" sldId="610"/>
            <ac:spMk id="18" creationId="{6725B2E7-E432-408D-9701-96C2D45734C7}"/>
          </ac:spMkLst>
        </pc:spChg>
        <pc:spChg chg="add mod">
          <ac:chgData name="Hayley Rae Samu" userId="620e52b2-99e4-4aef-ac51-4557b66e0b76" providerId="ADAL" clId="{83200DD1-E096-46EE-8D8A-CE46C716B6D1}" dt="2019-08-22T14:30:17.883" v="129" actId="207"/>
          <ac:spMkLst>
            <pc:docMk/>
            <pc:sldMk cId="917170591" sldId="610"/>
            <ac:spMk id="19" creationId="{59CE3640-0E6E-4259-93DA-13BE0EC8A547}"/>
          </ac:spMkLst>
        </pc:spChg>
        <pc:picChg chg="mod">
          <ac:chgData name="Hayley Rae Samu" userId="620e52b2-99e4-4aef-ac51-4557b66e0b76" providerId="ADAL" clId="{83200DD1-E096-46EE-8D8A-CE46C716B6D1}" dt="2019-08-22T14:29:27.013" v="116" actId="1076"/>
          <ac:picMkLst>
            <pc:docMk/>
            <pc:sldMk cId="917170591" sldId="610"/>
            <ac:picMk id="3" creationId="{848CDF34-B448-434E-88C3-4F383C6037D4}"/>
          </ac:picMkLst>
        </pc:picChg>
      </pc:sldChg>
      <pc:sldChg chg="ord">
        <pc:chgData name="Hayley Rae Samu" userId="620e52b2-99e4-4aef-ac51-4557b66e0b76" providerId="ADAL" clId="{83200DD1-E096-46EE-8D8A-CE46C716B6D1}" dt="2019-08-22T14:43:13.028" v="131"/>
        <pc:sldMkLst>
          <pc:docMk/>
          <pc:sldMk cId="3093537411" sldId="611"/>
        </pc:sldMkLst>
      </pc:sldChg>
      <pc:sldChg chg="ord">
        <pc:chgData name="Hayley Rae Samu" userId="620e52b2-99e4-4aef-ac51-4557b66e0b76" providerId="ADAL" clId="{83200DD1-E096-46EE-8D8A-CE46C716B6D1}" dt="2019-08-22T14:28:41.906" v="110"/>
        <pc:sldMkLst>
          <pc:docMk/>
          <pc:sldMk cId="321000937" sldId="614"/>
        </pc:sldMkLst>
      </pc:sldChg>
      <pc:sldChg chg="ord">
        <pc:chgData name="Hayley Rae Samu" userId="620e52b2-99e4-4aef-ac51-4557b66e0b76" providerId="ADAL" clId="{83200DD1-E096-46EE-8D8A-CE46C716B6D1}" dt="2019-08-22T14:43:21.699" v="135"/>
        <pc:sldMkLst>
          <pc:docMk/>
          <pc:sldMk cId="1906116792" sldId="615"/>
        </pc:sldMkLst>
      </pc:sldChg>
      <pc:sldChg chg="modNotesTx">
        <pc:chgData name="Hayley Rae Samu" userId="620e52b2-99e4-4aef-ac51-4557b66e0b76" providerId="ADAL" clId="{83200DD1-E096-46EE-8D8A-CE46C716B6D1}" dt="2019-08-15T17:37:21.723" v="0" actId="20577"/>
        <pc:sldMkLst>
          <pc:docMk/>
          <pc:sldMk cId="3806204981" sldId="616"/>
        </pc:sldMkLst>
      </pc:sldChg>
      <pc:sldChg chg="addSp modSp">
        <pc:chgData name="Hayley Rae Samu" userId="620e52b2-99e4-4aef-ac51-4557b66e0b76" providerId="ADAL" clId="{83200DD1-E096-46EE-8D8A-CE46C716B6D1}" dt="2019-08-22T14:25:17.022" v="102" actId="1038"/>
        <pc:sldMkLst>
          <pc:docMk/>
          <pc:sldMk cId="2938493019" sldId="619"/>
        </pc:sldMkLst>
        <pc:spChg chg="mod">
          <ac:chgData name="Hayley Rae Samu" userId="620e52b2-99e4-4aef-ac51-4557b66e0b76" providerId="ADAL" clId="{83200DD1-E096-46EE-8D8A-CE46C716B6D1}" dt="2019-08-22T14:23:21.385" v="65" actId="1037"/>
          <ac:spMkLst>
            <pc:docMk/>
            <pc:sldMk cId="2938493019" sldId="619"/>
            <ac:spMk id="35" creationId="{1DF4F804-BDA5-437A-8A6F-D0A82FF7B63D}"/>
          </ac:spMkLst>
        </pc:spChg>
        <pc:spChg chg="mod">
          <ac:chgData name="Hayley Rae Samu" userId="620e52b2-99e4-4aef-ac51-4557b66e0b76" providerId="ADAL" clId="{83200DD1-E096-46EE-8D8A-CE46C716B6D1}" dt="2019-08-22T14:25:17.022" v="102" actId="1038"/>
          <ac:spMkLst>
            <pc:docMk/>
            <pc:sldMk cId="2938493019" sldId="619"/>
            <ac:spMk id="43" creationId="{45197B29-C4FE-4A31-A3B4-F59F07B5001B}"/>
          </ac:spMkLst>
        </pc:spChg>
        <pc:spChg chg="mod">
          <ac:chgData name="Hayley Rae Samu" userId="620e52b2-99e4-4aef-ac51-4557b66e0b76" providerId="ADAL" clId="{83200DD1-E096-46EE-8D8A-CE46C716B6D1}" dt="2019-08-22T14:25:01.552" v="90" actId="1038"/>
          <ac:spMkLst>
            <pc:docMk/>
            <pc:sldMk cId="2938493019" sldId="619"/>
            <ac:spMk id="44" creationId="{626E5FFA-885A-476C-8B1A-A97F4938B869}"/>
          </ac:spMkLst>
        </pc:spChg>
        <pc:spChg chg="mod">
          <ac:chgData name="Hayley Rae Samu" userId="620e52b2-99e4-4aef-ac51-4557b66e0b76" providerId="ADAL" clId="{83200DD1-E096-46EE-8D8A-CE46C716B6D1}" dt="2019-08-22T14:25:14.615" v="100" actId="1038"/>
          <ac:spMkLst>
            <pc:docMk/>
            <pc:sldMk cId="2938493019" sldId="619"/>
            <ac:spMk id="45" creationId="{BB68C6C4-EC41-489D-88FF-BCAE1C9D4726}"/>
          </ac:spMkLst>
        </pc:spChg>
        <pc:spChg chg="mod">
          <ac:chgData name="Hayley Rae Samu" userId="620e52b2-99e4-4aef-ac51-4557b66e0b76" providerId="ADAL" clId="{83200DD1-E096-46EE-8D8A-CE46C716B6D1}" dt="2019-08-22T14:25:12.045" v="98" actId="1038"/>
          <ac:spMkLst>
            <pc:docMk/>
            <pc:sldMk cId="2938493019" sldId="619"/>
            <ac:spMk id="46" creationId="{5E314F85-5965-484C-8C74-5B745D4CF6A0}"/>
          </ac:spMkLst>
        </pc:spChg>
        <pc:spChg chg="mod">
          <ac:chgData name="Hayley Rae Samu" userId="620e52b2-99e4-4aef-ac51-4557b66e0b76" providerId="ADAL" clId="{83200DD1-E096-46EE-8D8A-CE46C716B6D1}" dt="2019-08-22T14:24:30.172" v="87" actId="1076"/>
          <ac:spMkLst>
            <pc:docMk/>
            <pc:sldMk cId="2938493019" sldId="619"/>
            <ac:spMk id="47" creationId="{76008540-A6A7-43E0-BB1A-1D3787A262ED}"/>
          </ac:spMkLst>
        </pc:spChg>
        <pc:spChg chg="mod">
          <ac:chgData name="Hayley Rae Samu" userId="620e52b2-99e4-4aef-ac51-4557b66e0b76" providerId="ADAL" clId="{83200DD1-E096-46EE-8D8A-CE46C716B6D1}" dt="2019-08-22T14:25:06.223" v="96" actId="1038"/>
          <ac:spMkLst>
            <pc:docMk/>
            <pc:sldMk cId="2938493019" sldId="619"/>
            <ac:spMk id="48" creationId="{559F1B9F-F667-49BD-8744-BC1AA3FD64F8}"/>
          </ac:spMkLst>
        </pc:spChg>
        <pc:spChg chg="mod">
          <ac:chgData name="Hayley Rae Samu" userId="620e52b2-99e4-4aef-ac51-4557b66e0b76" providerId="ADAL" clId="{83200DD1-E096-46EE-8D8A-CE46C716B6D1}" dt="2019-08-22T14:25:04.072" v="93" actId="1038"/>
          <ac:spMkLst>
            <pc:docMk/>
            <pc:sldMk cId="2938493019" sldId="619"/>
            <ac:spMk id="49" creationId="{1284CF1F-118A-4B78-A4DC-C194EEB1FD18}"/>
          </ac:spMkLst>
        </pc:spChg>
        <pc:grpChg chg="mod">
          <ac:chgData name="Hayley Rae Samu" userId="620e52b2-99e4-4aef-ac51-4557b66e0b76" providerId="ADAL" clId="{83200DD1-E096-46EE-8D8A-CE46C716B6D1}" dt="2019-08-22T14:23:21.385" v="65" actId="1037"/>
          <ac:grpSpMkLst>
            <pc:docMk/>
            <pc:sldMk cId="2938493019" sldId="619"/>
            <ac:grpSpMk id="36" creationId="{38654B98-8840-4D78-928C-342F255F4432}"/>
          </ac:grpSpMkLst>
        </pc:grpChg>
        <pc:grpChg chg="mod">
          <ac:chgData name="Hayley Rae Samu" userId="620e52b2-99e4-4aef-ac51-4557b66e0b76" providerId="ADAL" clId="{83200DD1-E096-46EE-8D8A-CE46C716B6D1}" dt="2019-08-22T14:23:21.385" v="65" actId="1037"/>
          <ac:grpSpMkLst>
            <pc:docMk/>
            <pc:sldMk cId="2938493019" sldId="619"/>
            <ac:grpSpMk id="40" creationId="{A8179135-9D5B-45ED-966C-15FF5541CA17}"/>
          </ac:grpSpMkLst>
        </pc:grpChg>
        <pc:picChg chg="mod">
          <ac:chgData name="Hayley Rae Samu" userId="620e52b2-99e4-4aef-ac51-4557b66e0b76" providerId="ADAL" clId="{83200DD1-E096-46EE-8D8A-CE46C716B6D1}" dt="2019-08-22T14:23:03.763" v="18" actId="1076"/>
          <ac:picMkLst>
            <pc:docMk/>
            <pc:sldMk cId="2938493019" sldId="619"/>
            <ac:picMk id="24" creationId="{918F59E3-DC72-4953-A08A-13EE2B280431}"/>
          </ac:picMkLst>
        </pc:picChg>
        <pc:picChg chg="add">
          <ac:chgData name="Hayley Rae Samu" userId="620e52b2-99e4-4aef-ac51-4557b66e0b76" providerId="ADAL" clId="{83200DD1-E096-46EE-8D8A-CE46C716B6D1}" dt="2019-08-22T14:24:26.770" v="86"/>
          <ac:picMkLst>
            <pc:docMk/>
            <pc:sldMk cId="2938493019" sldId="619"/>
            <ac:picMk id="25" creationId="{19595547-6242-4DBA-974B-57F48ED8CDF2}"/>
          </ac:picMkLst>
        </pc:picChg>
        <pc:cxnChg chg="mod">
          <ac:chgData name="Hayley Rae Samu" userId="620e52b2-99e4-4aef-ac51-4557b66e0b76" providerId="ADAL" clId="{83200DD1-E096-46EE-8D8A-CE46C716B6D1}" dt="2019-08-22T14:24:01.083" v="80" actId="14100"/>
          <ac:cxnSpMkLst>
            <pc:docMk/>
            <pc:sldMk cId="2938493019" sldId="619"/>
            <ac:cxnSpMk id="26" creationId="{AD395DFD-64E5-438E-A3FE-D3758E8D968C}"/>
          </ac:cxnSpMkLst>
        </pc:cxnChg>
        <pc:cxnChg chg="mod">
          <ac:chgData name="Hayley Rae Samu" userId="620e52b2-99e4-4aef-ac51-4557b66e0b76" providerId="ADAL" clId="{83200DD1-E096-46EE-8D8A-CE46C716B6D1}" dt="2019-08-22T14:23:50.772" v="75" actId="14100"/>
          <ac:cxnSpMkLst>
            <pc:docMk/>
            <pc:sldMk cId="2938493019" sldId="619"/>
            <ac:cxnSpMk id="34" creationId="{4C1447EA-6B9B-45A2-BFFC-CD8203164309}"/>
          </ac:cxnSpMkLst>
        </pc:cxnChg>
        <pc:cxnChg chg="mod">
          <ac:chgData name="Hayley Rae Samu" userId="620e52b2-99e4-4aef-ac51-4557b66e0b76" providerId="ADAL" clId="{83200DD1-E096-46EE-8D8A-CE46C716B6D1}" dt="2019-08-22T14:24:17.264" v="85" actId="1076"/>
          <ac:cxnSpMkLst>
            <pc:docMk/>
            <pc:sldMk cId="2938493019" sldId="619"/>
            <ac:cxnSpMk id="39" creationId="{78F859E2-B531-47A1-A15D-37689D7A5E1B}"/>
          </ac:cxnSpMkLst>
        </pc:cxnChg>
      </pc:sldChg>
      <pc:sldChg chg="add del ord">
        <pc:chgData name="Hayley Rae Samu" userId="620e52b2-99e4-4aef-ac51-4557b66e0b76" providerId="ADAL" clId="{83200DD1-E096-46EE-8D8A-CE46C716B6D1}" dt="2019-09-03T20:04:34.941" v="137" actId="2696"/>
        <pc:sldMkLst>
          <pc:docMk/>
          <pc:sldMk cId="3634409398" sldId="623"/>
        </pc:sldMkLst>
      </pc:sldChg>
      <pc:sldChg chg="add del">
        <pc:chgData name="Hayley Rae Samu" userId="620e52b2-99e4-4aef-ac51-4557b66e0b76" providerId="ADAL" clId="{83200DD1-E096-46EE-8D8A-CE46C716B6D1}" dt="2019-09-03T20:04:41.928" v="139" actId="2696"/>
        <pc:sldMkLst>
          <pc:docMk/>
          <pc:sldMk cId="281938006" sldId="624"/>
        </pc:sldMkLst>
      </pc:sldChg>
      <pc:sldChg chg="add">
        <pc:chgData name="Hayley Rae Samu" userId="620e52b2-99e4-4aef-ac51-4557b66e0b76" providerId="ADAL" clId="{83200DD1-E096-46EE-8D8A-CE46C716B6D1}" dt="2019-08-22T14:26:11.498" v="103"/>
        <pc:sldMkLst>
          <pc:docMk/>
          <pc:sldMk cId="683383157" sldId="629"/>
        </pc:sldMkLst>
      </pc:sldChg>
      <pc:sldChg chg="add">
        <pc:chgData name="Hayley Rae Samu" userId="620e52b2-99e4-4aef-ac51-4557b66e0b76" providerId="ADAL" clId="{83200DD1-E096-46EE-8D8A-CE46C716B6D1}" dt="2019-09-03T20:04:33.690" v="136"/>
        <pc:sldMkLst>
          <pc:docMk/>
          <pc:sldMk cId="2794828918" sldId="630"/>
        </pc:sldMkLst>
      </pc:sldChg>
      <pc:sldChg chg="add">
        <pc:chgData name="Hayley Rae Samu" userId="620e52b2-99e4-4aef-ac51-4557b66e0b76" providerId="ADAL" clId="{83200DD1-E096-46EE-8D8A-CE46C716B6D1}" dt="2019-09-03T20:04:40.181" v="138"/>
        <pc:sldMkLst>
          <pc:docMk/>
          <pc:sldMk cId="3603142305" sldId="63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75FD18-3646-4182-A521-4B2C2E08AE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28516-7613-49BE-9811-DFD19548E4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5B9D6-BC6D-4EAA-B6C8-24ED16847CB2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8385E-82D3-4687-BD6C-06C83F3632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FA0EF-4B75-44AA-9E08-A5926B2ACA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0D9EE-4ABD-4583-97E9-32836D57C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39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6E489-3BDA-4606-885D-8FCC4681453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E7A5B-928F-4156-9997-87F27600D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28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Bienvenidos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TALLER DE DESCUBRIMIENTO DE EDGE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financieras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Gracias por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acompañarnos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hoy.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Soy…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E7A5B-928F-4156-9997-87F27600DD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32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impulso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México.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FINSA y Grupo Posadas,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546 000 metros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cuadrados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1500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cargados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EDGE, lo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consideraríamos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buscando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E7A5B-928F-4156-9997-87F27600DD3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84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reconocerán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sabrán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diseñar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¿Y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finales,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arrendatarios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comerciales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reconocerán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valor de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Antes, era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forma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fácil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costarían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números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averiguarlos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permitiera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común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alto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rendimiento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antes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construirlo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desafíos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afrontan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terceros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trasladen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consumidores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modo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creíble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inversionistas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responsables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E7A5B-928F-4156-9997-87F27600DD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97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EDGE,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Diseño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Eficiencias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componentes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Primero, el software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gratuito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rentables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 software 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gratuito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acceder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sitio web hoy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Segundo, EDGE es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factible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alcanzar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criterios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20 %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eficiencia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tercero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EDGE es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verificar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recompensar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etiqueta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3C735-603E-480E-8E83-72BE28CD684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87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EDGE es el primer software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complejidad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oculta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detrás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interfaz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 que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fácilmente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intensivo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diseños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3C735-603E-480E-8E83-72BE28CD684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90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kern="1200" dirty="0">
                <a:solidFill>
                  <a:srgbClr val="F9461C"/>
                </a:solidFill>
                <a:effectLst/>
                <a:latin typeface="+mn-lt"/>
                <a:ea typeface="+mn-ea"/>
                <a:cs typeface="+mn-cs"/>
              </a:rPr>
              <a:t>La certificación EDGE es posible para edificios tanto nuevos como existentes, y se adapta a varias tipologías.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kern="1200" dirty="0">
                <a:solidFill>
                  <a:srgbClr val="F9461C"/>
                </a:solidFill>
                <a:effectLst/>
                <a:latin typeface="+mn-lt"/>
                <a:ea typeface="+mn-ea"/>
                <a:cs typeface="+mn-cs"/>
              </a:rPr>
              <a:t>Se pueden certificar múltiples proyectos con un enfoque de cartera, para transformar el modelo comercial de una empresa y maximizar las ganancias.</a:t>
            </a:r>
            <a:endParaRPr lang="en-US" sz="1800" kern="1200" dirty="0">
              <a:solidFill>
                <a:srgbClr val="F9461C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3C735-603E-480E-8E83-72BE28CD684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95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alcanzar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EDGE,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debe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20 %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20 %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agua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un 20 %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incorporada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un punto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local.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cap="al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3C735-603E-480E-8E83-72BE28CD684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42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Todos los proyectos con certificación EDGE protegen los recursos naturales y ahorran en gastos operacionales.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EDGE Advanced and Zero Carbon are opportunities for builders to aspire to even higher levels of certification.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EDGE </a:t>
            </a:r>
            <a:r>
              <a:rPr lang="es-ES" dirty="0" err="1"/>
              <a:t>Advanced</a:t>
            </a:r>
            <a:r>
              <a:rPr lang="es-ES" dirty="0"/>
              <a:t> y Zero </a:t>
            </a:r>
            <a:r>
              <a:rPr lang="es-ES" dirty="0" err="1"/>
              <a:t>Carbon</a:t>
            </a:r>
            <a:r>
              <a:rPr lang="es-ES" dirty="0"/>
              <a:t> son oportunidades para que los constructores aspiren a alcanzar niveles de certificación aún más altos.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EDGE apoya las ambiciones de </a:t>
            </a:r>
            <a:r>
              <a:rPr lang="es-ES" dirty="0" err="1"/>
              <a:t>Architecture</a:t>
            </a:r>
            <a:r>
              <a:rPr lang="es-ES" dirty="0"/>
              <a:t> 2030 y el Consejo Mundial de Construcción Sostenible de lograr que los nuevos edificios tengan cero emisiones de carbono para el año 2030 y que todos los edificios tengan cero emisiones de carbono para el año 2050.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La iniciativa “</a:t>
            </a:r>
            <a:r>
              <a:rPr lang="es-ES" dirty="0" err="1"/>
              <a:t>Advancing</a:t>
            </a:r>
            <a:r>
              <a:rPr lang="es-ES" dirty="0"/>
              <a:t> Net Zero” del Consejo Mundial de Construcción Sostenible se alinea con el Acuerdo de París para mantener el aumento de la temperatura por debajo de 2 grados Celsius.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E7A5B-928F-4156-9997-87F27600DD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71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alcanza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tarifa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aprueba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rechaza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porcentajes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inversionistas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finales.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solicitud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sirve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idioma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común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simplifica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cumplimiento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necesita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nuevas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diligencia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reconocer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CADA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recibe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luego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hipotecas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disminuye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riesgos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verificable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 entre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cadena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valor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3C735-603E-480E-8E83-72BE28CD684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40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disponible para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diseñados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150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países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México.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sitio web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páginas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específicas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países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pertinente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E7A5B-928F-4156-9997-87F27600DD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317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EDGE 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software 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incremental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retorno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característica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simplifica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cumplimiento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parámetros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agua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funcionalidad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centralizada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diseño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agiliza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cumplimiento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mundiales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aseguran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que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cumplan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requisitos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proporciona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flexibilidad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suficiente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distintos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tramitación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préstamos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basarse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EDGE, con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sencilla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simplificada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financieras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para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garantiza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conectarse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flujos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mundiales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constituye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requisito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indispensable.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Rápido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rentable, 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sustenables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alcanzable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aportando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prestigio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internacional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asociación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Grupo del Banco Mundial,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brindando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 tanto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E7A5B-928F-4156-9997-87F27600DD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03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taller de hoy,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abarcaremos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Comprensión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comercial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suponen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México.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Análisis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forma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de IFC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sector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Demostración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software EDGE.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Análisis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invierten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Aprendizaje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prácticas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Antes de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comencemos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presentaré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IFC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describiré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IFC 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miembro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Grupo Banco Mundial.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empeño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sector privado,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respalden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E7A5B-928F-4156-9997-87F27600DD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06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pasaremos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demostración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vivo del software EDGE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hablaremos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acerca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3C735-603E-480E-8E83-72BE28CD684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1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Analicemos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detenidamente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EDGE.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reciben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preliminar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diseño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etapa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posterior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actualmente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omitir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preliminar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apuntar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 bien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emitida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que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sitio web de EDGE, y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cobertura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proporciona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EDGE.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logotipo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EDGE y las directrices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proporcionan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inversionistas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con fines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E7A5B-928F-4156-9997-87F27600DD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39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México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dos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comerciales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GBCI,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operacional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Sostenible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Unidos,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LEED,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escala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variable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requiere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auditor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tarifas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forma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consorcio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thinkstep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-SGS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tarifa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plana para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tipología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tarifas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auditoría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E7A5B-928F-4156-9997-87F27600DD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9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establecido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comercial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categorías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hipotecas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capital.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hincapié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naturalmente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Lo que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técnica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banco,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incentivar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adopción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prácticas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riesgo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no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convertirán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devaluados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incrementen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recompensar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adopción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ofreciéndoles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descuento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aunque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pequeña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analizaremos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hipotecas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cruzadas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desarrollador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acerquen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hipotecas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proporcionada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costosa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común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aumentar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coeficiente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préstamo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reúnan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requisitos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préstamo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de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facturas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disponibles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ajustar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capital,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bono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titulizarlos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proporciona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permitirá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titulización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arrendamiento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fideicomisos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raíces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E7A5B-928F-4156-9997-87F27600DD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48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prácticas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criterios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préstamo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convencional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comienzo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préstamo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exigir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plazo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específico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debe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proporcionaría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Este es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Bancolombia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analizaremos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detalle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breve.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demuestra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comprobado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sostenible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hipotecas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disminuye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préstamos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necesitan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comprobar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técnicas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IFC o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inversionistas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internacionales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tendrán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fácilmente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EDGE, tanto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individual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E7A5B-928F-4156-9997-87F27600DD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558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mencioné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recomendamos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estrecha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dedicados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asesores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técnicos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recibieron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acreditación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IFC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mundial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profesionales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muestra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práctica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ustedes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y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incorporen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dentro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proporcionan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garantizará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control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garantizan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cumplimiento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dentro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plazo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préstamo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asesoramiento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técnico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gratuitos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requieren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básicos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avanzados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IFC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proporcionar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banco.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acuerdo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asesoramiento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integral con IFC.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E7A5B-928F-4156-9997-87F27600DD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811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Analicemos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lanzaron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Primero,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Rumania,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sostenible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banco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Raffeisen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hipotecario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recibió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rendimiento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energético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azul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recibió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costosa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cubrir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características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incentivar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adopción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Raffeisen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ligeramente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preferencial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comprador de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banco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hipoteca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(592 euros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561 euros),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bajo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facturas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de 37 euros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(625 euros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662 euros). Es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beneficiosa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tanto para el banco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E7A5B-928F-4156-9997-87F27600DD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912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diapositiva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generalizada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escala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hipoteca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hipoteca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comprador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banco.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comerciales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(con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plazo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beneficia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un panorama total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bajo para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prestatario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altos para el banco.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E7A5B-928F-4156-9997-87F27600DD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737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hipotecas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Banco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Promerica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asoció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FMO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instalación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almacenamiento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incentivar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Costa Rica.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Promerica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impulsó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diseñar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luego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hipotecario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respaldados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bono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círculo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virtuoso,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que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respalda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Banco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Promerica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8,75 %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normal del 9,25 %, con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instalación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almacenamiento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banco multilateral.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E7A5B-928F-4156-9997-87F27600DD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53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Banco Pichincha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Ecuador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gratuita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primer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gratuita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desempeñan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asesores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técnicos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E7A5B-928F-4156-9997-87F27600DD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93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Mercado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asumir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liderazgo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nuevo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paradigma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que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financieras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Gobiernos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 sector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inmobiliario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consumidores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beneficiarse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punto de vista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incorporación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brecha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internacional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software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gratuito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rentables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diseñar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fin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potencial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era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respalda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encauzamiento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sector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inmobiliario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asesoramiento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Gobiernos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códigos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iniciativas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IFC ha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movilizado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USD 4500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cuenta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préstamos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consorcios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 ese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USD 876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el 20 %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movilizan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financieras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comercial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despiertan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E7A5B-928F-4156-9997-87F27600DD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264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Davivienda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Colombia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promocional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gratuita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 banco a fin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temprano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Bancolombia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E7A5B-928F-4156-9997-87F27600DD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269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el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Bancolombia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hipotecas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banco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primero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colombiano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bono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IFC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inversionista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reservados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bono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emitió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respaldo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IFC,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2,8 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superior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72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inversionistas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nacionales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Bancolombia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entre 10 a 12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mayor que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tamaño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original del bono.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Bancolombia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300 de 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promocionales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comercializó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banco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generosa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hasta un 2 %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convencional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65 puntos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básicos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hipotecas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7E03E-6A8F-4F0C-AB13-C4A028A00A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157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agradecemos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EDGE y de IFC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Gobiernos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la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software EDGE de forma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gratuita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concientización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promocionales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E7A5B-928F-4156-9997-87F27600DD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086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Gracias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nuevamente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acompañarnos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hoy.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Agradecemos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esperamos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acompañen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México.</a:t>
            </a:r>
          </a:p>
          <a:p>
            <a:endParaRPr lang="en-US" sz="18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3C735-603E-480E-8E83-72BE28CD684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61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asesoramiento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financieras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para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asesoramiento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conocimientos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técnicos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especializados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inteligencia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préstamos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capital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estructurado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capital.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Asimismo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ocasiones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concesionario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MAGC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Gobierno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base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campañas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concientización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locales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mundiales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sustentable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asesoría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técnica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incentivos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8E00-25F5-451E-8B47-44A878C3EC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39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Retrocedamos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referimos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“un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debe ser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20 %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eficiente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términos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comparable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debe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cumplir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internacional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según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tercero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fin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satisfacer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requisitos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cuantificados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agua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gases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invernadero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3C735-603E-480E-8E83-72BE28CD684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3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ventajas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 banco, 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EE. UU., se ha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demostrado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garantizan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riesgo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tanto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IFC pronto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desarrollará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pruebas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ustedes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oportunidad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convertirse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mayor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cruzadas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hipotecas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titularizar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fin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obtendrán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responsables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Bancolombia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pronto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recibió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reconocimiento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banco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sostenible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otorgado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Índice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Sostenibilidad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Dow Jones,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principalmente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Después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Acuerdo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Climático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celebrado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París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inversionistas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institucionales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buscando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11 000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inversionistas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oportunidad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diversificar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prestamistas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aprovechar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inversionistas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institucionales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nuevas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plataformas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disminuir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riesgo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protege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riesgos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afectar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de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Grupo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Divulgación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pidiendo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divulguen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climáticas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exposición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sostenibles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Ciudades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Nueva York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imponiendo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impuesto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carbono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convencionales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seguirán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elaborando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países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aumenten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climáticas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años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8E00-25F5-451E-8B47-44A878C3EC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acceder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posicionarse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precursores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impulso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comercialización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respaldado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IFC.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EDGE,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asocian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Grupo Banco Mundial.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ocasionar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altos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rápidas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abarrotado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aprovechar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línea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fácil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principio a fin.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respaldado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el software EDGE, que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forma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gratuita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incorporar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etapa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diseño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bajos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IFC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cumplir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 no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ningún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adicional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 similar a lo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ustedes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inversionistas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disminuye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riesgos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satisface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criterios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cumplimiento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inversionistas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verificable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8E00-25F5-451E-8B47-44A878C3EC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35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finales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disfrutar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inquilinos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hasta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minoristas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facturas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reutilizarse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alcanzar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áreas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general,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finales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térmico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propietarios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arrendatarios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inquilinos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orgullosos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proteger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medio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facturas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implican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posibilidades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atrasados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incumplimiento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préstamos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 que protege tanto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propietarios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potencial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mayor valor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reventa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8E00-25F5-451E-8B47-44A878C3EC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98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oportunidad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enorme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mundial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México,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sostenible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rápido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crecimiento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1100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comerciales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con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LEED. México es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mundial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clasificado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séptimo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país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cuenta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LEED, lo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ocupa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primer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lugar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país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metros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cuadrados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debe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sólidos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locales, con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sostenible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SUMe.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gubernamentales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progresistas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elaborar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hipotecas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innovador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INFONAVIT, que ha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bajos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miles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hogares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eficaces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incorporan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anualmente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EcoCasa de la Sociedad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Hipotecaria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Federal.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iniciativa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gran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oportunidad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IFC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oportunidad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USD 30 000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hasta 2030, con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potencial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170 000 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E7A5B-928F-4156-9997-87F27600DD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65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43A6-81BC-4012-BD39-4D15BA54AE2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BD5D-06F3-4B1B-81E2-C89EDDA8B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63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43A6-81BC-4012-BD39-4D15BA54AE2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BD5D-06F3-4B1B-81E2-C89EDDA8B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10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43A6-81BC-4012-BD39-4D15BA54AE2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BD5D-06F3-4B1B-81E2-C89EDDA8B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2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glis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/>
          <p:cNvSpPr/>
          <p:nvPr userDrawn="1"/>
        </p:nvSpPr>
        <p:spPr>
          <a:xfrm>
            <a:off x="0" y="2825280"/>
            <a:ext cx="12192000" cy="4032720"/>
          </a:xfrm>
          <a:prstGeom prst="rtTriangle">
            <a:avLst/>
          </a:prstGeom>
          <a:solidFill>
            <a:srgbClr val="5BAE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06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4649" y="278168"/>
            <a:ext cx="11282705" cy="4145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ct val="58333"/>
              <a:buNone/>
              <a:defRPr sz="2200" b="0" i="0" u="none" strike="noStrike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ct val="84848"/>
              <a:buNone/>
              <a:defRPr sz="165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ct val="84848"/>
              <a:buNone/>
              <a:defRPr sz="165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ct val="84848"/>
              <a:buNone/>
              <a:defRPr sz="165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ct val="84848"/>
              <a:buNone/>
              <a:defRPr sz="165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2900" marR="0" lvl="5" indent="0" algn="ctr" rtl="0">
              <a:spcBef>
                <a:spcPts val="0"/>
              </a:spcBef>
              <a:spcAft>
                <a:spcPts val="0"/>
              </a:spcAft>
              <a:buSzPct val="71794"/>
              <a:buNone/>
              <a:defRPr sz="1950" b="1" i="0" u="none" strike="noStrike" cap="none">
                <a:solidFill>
                  <a:srgbClr val="014C6D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685800" marR="0" lvl="6" indent="0" algn="ctr" rtl="0">
              <a:spcBef>
                <a:spcPts val="0"/>
              </a:spcBef>
              <a:spcAft>
                <a:spcPts val="0"/>
              </a:spcAft>
              <a:buSzPct val="71794"/>
              <a:buNone/>
              <a:defRPr sz="1950" b="1" i="0" u="none" strike="noStrike" cap="none">
                <a:solidFill>
                  <a:srgbClr val="014C6D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1028700" marR="0" lvl="7" indent="0" algn="ctr" rtl="0">
              <a:spcBef>
                <a:spcPts val="0"/>
              </a:spcBef>
              <a:spcAft>
                <a:spcPts val="0"/>
              </a:spcAft>
              <a:buSzPct val="71794"/>
              <a:buNone/>
              <a:defRPr sz="1950" b="1" i="0" u="none" strike="noStrike" cap="none">
                <a:solidFill>
                  <a:srgbClr val="014C6D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1371600" marR="0" lvl="8" indent="0" algn="ctr" rtl="0">
              <a:spcBef>
                <a:spcPts val="0"/>
              </a:spcBef>
              <a:spcAft>
                <a:spcPts val="0"/>
              </a:spcAft>
              <a:buSzPct val="71794"/>
              <a:buNone/>
              <a:defRPr sz="1950" b="1" i="0" u="none" strike="noStrike" cap="none">
                <a:solidFill>
                  <a:srgbClr val="014C6D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11455400" y="6388866"/>
            <a:ext cx="736600" cy="3587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buSzPct val="25000"/>
            </a:pPr>
            <a:fld id="{00000000-1234-1234-1234-123412341234}" type="slidenum">
              <a:rPr lang="en-US" smtClean="0"/>
              <a:pPr algn="ctr"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52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4649" y="278168"/>
            <a:ext cx="11282705" cy="414528"/>
          </a:xfrm>
        </p:spPr>
        <p:txBody>
          <a:bodyPr anchor="b">
            <a:noAutofit/>
          </a:bodyPr>
          <a:lstStyle>
            <a:lvl1pPr algn="ctr">
              <a:defRPr sz="2400" b="0" i="0" cap="all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11737353" y="6388866"/>
            <a:ext cx="454647" cy="35877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0C53EF0-E817-4E49-A366-6572B14DF07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5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53530"/>
            <a:ext cx="10515600" cy="855013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br>
              <a:rPr lang="en-US">
                <a:solidFill>
                  <a:schemeClr val="bg1">
                    <a:lumMod val="50000"/>
                  </a:schemeClr>
                </a:solidFill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43A6-81BC-4012-BD39-4D15BA54AE2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BD5D-06F3-4B1B-81E2-C89EDDA8B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99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43A6-81BC-4012-BD39-4D15BA54AE2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BD5D-06F3-4B1B-81E2-C89EDDA8B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10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43A6-81BC-4012-BD39-4D15BA54AE2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BD5D-06F3-4B1B-81E2-C89EDDA8B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97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43A6-81BC-4012-BD39-4D15BA54AE2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BD5D-06F3-4B1B-81E2-C89EDDA8B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4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43A6-81BC-4012-BD39-4D15BA54AE2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BD5D-06F3-4B1B-81E2-C89EDDA8B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73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43A6-81BC-4012-BD39-4D15BA54AE2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BD5D-06F3-4B1B-81E2-C89EDDA8B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43A6-81BC-4012-BD39-4D15BA54AE2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BD5D-06F3-4B1B-81E2-C89EDDA8B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07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43A6-81BC-4012-BD39-4D15BA54AE2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BD5D-06F3-4B1B-81E2-C89EDDA8B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8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725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5075"/>
            <a:ext cx="10515600" cy="4821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C43A6-81BC-4012-BD39-4D15BA54AE2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CBD5D-06F3-4B1B-81E2-C89EDDA8B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1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bg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dgebuildings.com/projects/fiesta-americana-mexico-satelite/" TargetMode="External"/><Relationship Id="rId13" Type="http://schemas.openxmlformats.org/officeDocument/2006/relationships/image" Target="../media/image20.jpeg"/><Relationship Id="rId18" Type="http://schemas.openxmlformats.org/officeDocument/2006/relationships/hyperlink" Target="https://www.edgebuildings.com/projects/inmobiliaria-vinte-real-granada/" TargetMode="External"/><Relationship Id="rId3" Type="http://schemas.openxmlformats.org/officeDocument/2006/relationships/hyperlink" Target="https://www.edgebuildings.com/projects/revolucion-757/" TargetMode="External"/><Relationship Id="rId21" Type="http://schemas.openxmlformats.org/officeDocument/2006/relationships/image" Target="../media/image24.png"/><Relationship Id="rId7" Type="http://schemas.openxmlformats.org/officeDocument/2006/relationships/image" Target="../media/image17.jpeg"/><Relationship Id="rId12" Type="http://schemas.openxmlformats.org/officeDocument/2006/relationships/hyperlink" Target="https://www.edgebuildings.com/projects/acalli/" TargetMode="External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www.edgebuildings.com/projects/cumbres-residencial/" TargetMode="External"/><Relationship Id="rId20" Type="http://schemas.openxmlformats.org/officeDocument/2006/relationships/hyperlink" Target="https://zivalam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dgebuildings.com/projects/ac-veracruz/" TargetMode="External"/><Relationship Id="rId11" Type="http://schemas.openxmlformats.org/officeDocument/2006/relationships/image" Target="../media/image19.png"/><Relationship Id="rId5" Type="http://schemas.openxmlformats.org/officeDocument/2006/relationships/image" Target="../media/image16.jpeg"/><Relationship Id="rId15" Type="http://schemas.openxmlformats.org/officeDocument/2006/relationships/image" Target="../media/image21.jpeg"/><Relationship Id="rId10" Type="http://schemas.openxmlformats.org/officeDocument/2006/relationships/hyperlink" Target="https://www.edgebuildings.com/projects/villas-del-fresno/" TargetMode="External"/><Relationship Id="rId19" Type="http://schemas.openxmlformats.org/officeDocument/2006/relationships/image" Target="../media/image23.png"/><Relationship Id="rId4" Type="http://schemas.openxmlformats.org/officeDocument/2006/relationships/image" Target="../media/image15.jpeg"/><Relationship Id="rId9" Type="http://schemas.openxmlformats.org/officeDocument/2006/relationships/image" Target="../media/image18.jpeg"/><Relationship Id="rId14" Type="http://schemas.openxmlformats.org/officeDocument/2006/relationships/hyperlink" Target="https://www.edgebuildings.com/projects/kaana/" TargetMode="External"/><Relationship Id="rId22" Type="http://schemas.openxmlformats.org/officeDocument/2006/relationships/hyperlink" Target="https://www.bloomtulum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hyperlink" Target="https://app.edgebuildings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dge.gbci.org/certification#selec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dgebuildings.com/marketing/edge/" TargetMode="Externa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hyperlink" Target="https://www.edgebuildings.com/green-building-market-intelligence-country-report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6486" y="5115121"/>
            <a:ext cx="6019614" cy="1023729"/>
          </a:xfrm>
          <a:prstGeom prst="rect">
            <a:avLst/>
          </a:prstGeom>
          <a:noFill/>
        </p:spPr>
        <p:txBody>
          <a:bodyPr wrap="square" tIns="0" rIns="0" bIns="0" rtlCol="0">
            <a:noAutofit/>
          </a:bodyPr>
          <a:lstStyle/>
          <a:p>
            <a:r>
              <a:rPr lang="es-ES" sz="2800" dirty="0">
                <a:solidFill>
                  <a:schemeClr val="bg1"/>
                </a:solidFill>
                <a:cs typeface="Arial"/>
              </a:rPr>
              <a:t>TALLER DE DESCUBRIMIENTO DE EDGE Para Instituciones Financieras</a:t>
            </a:r>
            <a:endParaRPr lang="en-US" sz="16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6646" y="6118530"/>
            <a:ext cx="4121117" cy="301800"/>
          </a:xfrm>
          <a:prstGeom prst="rect">
            <a:avLst/>
          </a:prstGeom>
          <a:noFill/>
        </p:spPr>
        <p:txBody>
          <a:bodyPr wrap="square" tIns="0" rIns="0" bIns="0" rtlCol="0">
            <a:noAutofit/>
          </a:bodyPr>
          <a:lstStyle/>
          <a:p>
            <a:r>
              <a:rPr lang="en-US">
                <a:solidFill>
                  <a:schemeClr val="bg1"/>
                </a:solidFill>
                <a:cs typeface="Arial"/>
              </a:rPr>
              <a:t>www.edgebuildings.com</a:t>
            </a:r>
            <a:endParaRPr lang="en-US" sz="1100" b="1">
              <a:solidFill>
                <a:schemeClr val="bg1"/>
              </a:solidFill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00" y="3016876"/>
            <a:ext cx="3498346" cy="153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25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0AFC30-951D-45F2-9291-501FD0B30C0C}"/>
              </a:ext>
            </a:extLst>
          </p:cNvPr>
          <p:cNvSpPr/>
          <p:nvPr/>
        </p:nvSpPr>
        <p:spPr>
          <a:xfrm>
            <a:off x="621955" y="3507021"/>
            <a:ext cx="1299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1400" dirty="0">
                <a:solidFill>
                  <a:srgbClr val="222222"/>
                </a:solidFill>
                <a:hlinkClick r:id="rId3"/>
              </a:rPr>
              <a:t>Revolucion 757</a:t>
            </a:r>
            <a:endParaRPr lang="en-US" sz="1400" dirty="0">
              <a:solidFill>
                <a:srgbClr val="222222"/>
              </a:solidFill>
            </a:endParaRPr>
          </a:p>
          <a:p>
            <a:pPr algn="ctr" fontAlgn="base"/>
            <a:r>
              <a:rPr lang="en-US" sz="1400" dirty="0">
                <a:solidFill>
                  <a:srgbClr val="222222"/>
                </a:solidFill>
              </a:rPr>
              <a:t>Por FICADE</a:t>
            </a:r>
          </a:p>
        </p:txBody>
      </p:sp>
      <p:pic>
        <p:nvPicPr>
          <p:cNvPr id="3" name="Picture 2" descr="https://www.edgebuildings.com/wp-content/uploads/2019/02/featured-Revolucion-757-495x400.jpg">
            <a:extLst>
              <a:ext uri="{FF2B5EF4-FFF2-40B4-BE49-F238E27FC236}">
                <a16:creationId xmlns:a16="http://schemas.microsoft.com/office/drawing/2014/main" id="{42894618-381E-49EF-9FE6-46388C61D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4" y="1551903"/>
            <a:ext cx="2286000" cy="184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ibra Hotel, which also manages AC Hotel by Marriott Veracruz, intends to fulfill its vision of promoting resource-saving practices in Mexico by EDGE-certifying its future hotel projects. AC Hotel by Marriott Veracruz has received a preliminary EDGE certificate from GBCI.">
            <a:extLst>
              <a:ext uri="{FF2B5EF4-FFF2-40B4-BE49-F238E27FC236}">
                <a16:creationId xmlns:a16="http://schemas.microsoft.com/office/drawing/2014/main" id="{C8664273-8AEC-446F-9654-C439AF641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64" y="1551903"/>
            <a:ext cx="2286000" cy="185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1E7488-6D28-4C1E-B414-A3C11CB2A2F4}"/>
              </a:ext>
            </a:extLst>
          </p:cNvPr>
          <p:cNvSpPr/>
          <p:nvPr/>
        </p:nvSpPr>
        <p:spPr>
          <a:xfrm>
            <a:off x="2572126" y="3507021"/>
            <a:ext cx="2283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1400" dirty="0">
                <a:solidFill>
                  <a:srgbClr val="222222"/>
                </a:solidFill>
                <a:hlinkClick r:id="rId6"/>
              </a:rPr>
              <a:t>AC Hotel by Marriott</a:t>
            </a:r>
            <a:endParaRPr lang="en-US" sz="1400" dirty="0">
              <a:solidFill>
                <a:srgbClr val="222222"/>
              </a:solidFill>
            </a:endParaRPr>
          </a:p>
          <a:p>
            <a:pPr algn="ctr" fontAlgn="base"/>
            <a:r>
              <a:rPr lang="en-US" sz="1400" dirty="0">
                <a:solidFill>
                  <a:srgbClr val="222222"/>
                </a:solidFill>
              </a:rPr>
              <a:t>Por Grupo Posadas and Fibra</a:t>
            </a:r>
          </a:p>
        </p:txBody>
      </p:sp>
      <p:pic>
        <p:nvPicPr>
          <p:cNvPr id="3074" name="Picture 2" descr="Fiesta Americana MÃ©xico SatÃ©lite, located in Tlelnetpanla, Mexico, has received a preliminary EDGE certificate.">
            <a:extLst>
              <a:ext uri="{FF2B5EF4-FFF2-40B4-BE49-F238E27FC236}">
                <a16:creationId xmlns:a16="http://schemas.microsoft.com/office/drawing/2014/main" id="{42C01DA2-0A7E-4121-A7FC-1D01E5FDD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984" y="1551903"/>
            <a:ext cx="2286000" cy="184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76C51E-1674-405B-BE35-8513C316CD73}"/>
              </a:ext>
            </a:extLst>
          </p:cNvPr>
          <p:cNvSpPr/>
          <p:nvPr/>
        </p:nvSpPr>
        <p:spPr>
          <a:xfrm>
            <a:off x="4914796" y="3507021"/>
            <a:ext cx="2411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400" dirty="0">
                <a:solidFill>
                  <a:srgbClr val="222222"/>
                </a:solidFill>
                <a:hlinkClick r:id="rId8"/>
              </a:rPr>
              <a:t>Fiesta Americana</a:t>
            </a:r>
            <a:endParaRPr lang="en-US" sz="1400" dirty="0">
              <a:solidFill>
                <a:srgbClr val="222222"/>
              </a:solidFill>
            </a:endParaRPr>
          </a:p>
          <a:p>
            <a:pPr algn="ctr" fontAlgn="base"/>
            <a:r>
              <a:rPr lang="en-US" sz="1400" dirty="0">
                <a:solidFill>
                  <a:srgbClr val="222222"/>
                </a:solidFill>
              </a:rPr>
              <a:t>Por Grupo Posadas and Fibra</a:t>
            </a:r>
          </a:p>
        </p:txBody>
      </p:sp>
      <p:pic>
        <p:nvPicPr>
          <p:cNvPr id="3076" name="Picture 4" descr="Villas del Fresno, located in Melchor Ocampo, Mexico, has received a preliminary EDGE certificate from GBCI.">
            <a:extLst>
              <a:ext uri="{FF2B5EF4-FFF2-40B4-BE49-F238E27FC236}">
                <a16:creationId xmlns:a16="http://schemas.microsoft.com/office/drawing/2014/main" id="{FF3FD431-FA41-4BEA-A368-EDFA9D427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204" y="1551903"/>
            <a:ext cx="2286000" cy="184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B36802-8E8A-4AAD-A183-89CA396D79E6}"/>
              </a:ext>
            </a:extLst>
          </p:cNvPr>
          <p:cNvSpPr/>
          <p:nvPr/>
        </p:nvSpPr>
        <p:spPr>
          <a:xfrm>
            <a:off x="7326172" y="3507021"/>
            <a:ext cx="2398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400" dirty="0">
                <a:solidFill>
                  <a:srgbClr val="222222"/>
                </a:solidFill>
                <a:hlinkClick r:id="rId10"/>
              </a:rPr>
              <a:t>Villas del Fresno</a:t>
            </a:r>
            <a:endParaRPr lang="en-US" sz="1400" dirty="0">
              <a:solidFill>
                <a:srgbClr val="222222"/>
              </a:solidFill>
            </a:endParaRPr>
          </a:p>
          <a:p>
            <a:pPr algn="ctr" fontAlgn="base"/>
            <a:r>
              <a:rPr lang="en-US" sz="1400" dirty="0">
                <a:solidFill>
                  <a:srgbClr val="222222"/>
                </a:solidFill>
              </a:rPr>
              <a:t>Por Paladin Realty/Casas Krea</a:t>
            </a:r>
          </a:p>
        </p:txBody>
      </p:sp>
      <p:pic>
        <p:nvPicPr>
          <p:cNvPr id="3078" name="Picture 6" descr="Acalli, an apartment complex developed by Promotora Vivela S.A. de C.V. in Mexico City, Mexico has received a preliminary EDGE certificate from GBCI.">
            <a:extLst>
              <a:ext uri="{FF2B5EF4-FFF2-40B4-BE49-F238E27FC236}">
                <a16:creationId xmlns:a16="http://schemas.microsoft.com/office/drawing/2014/main" id="{A66FDD11-CCBA-41CB-80AE-C760B406B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4" y="4168319"/>
            <a:ext cx="2286000" cy="184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1EA66B-21A6-4D0A-A82A-7D0E42F8AD5D}"/>
              </a:ext>
            </a:extLst>
          </p:cNvPr>
          <p:cNvSpPr/>
          <p:nvPr/>
        </p:nvSpPr>
        <p:spPr>
          <a:xfrm>
            <a:off x="140114" y="6081766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400" dirty="0">
                <a:solidFill>
                  <a:srgbClr val="222222"/>
                </a:solidFill>
                <a:hlinkClick r:id="rId12"/>
              </a:rPr>
              <a:t>Acalli</a:t>
            </a:r>
            <a:endParaRPr lang="en-US" sz="1400" dirty="0">
              <a:solidFill>
                <a:srgbClr val="222222"/>
              </a:solidFill>
            </a:endParaRPr>
          </a:p>
          <a:p>
            <a:pPr algn="ctr" fontAlgn="base"/>
            <a:r>
              <a:rPr lang="en-US" sz="1400" dirty="0">
                <a:solidFill>
                  <a:srgbClr val="222222"/>
                </a:solidFill>
              </a:rPr>
              <a:t>Por Promotora Vivela</a:t>
            </a:r>
          </a:p>
        </p:txBody>
      </p:sp>
      <p:pic>
        <p:nvPicPr>
          <p:cNvPr id="3080" name="Picture 8" descr="Kaana is a residential tower located in Cancun, Mexico that has received a preliminary EDGE certificate.">
            <a:extLst>
              <a:ext uri="{FF2B5EF4-FFF2-40B4-BE49-F238E27FC236}">
                <a16:creationId xmlns:a16="http://schemas.microsoft.com/office/drawing/2014/main" id="{53F27705-C3EB-4BD6-9B5E-648BEBABC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64" y="4168319"/>
            <a:ext cx="2286000" cy="184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6A5282-BC8B-41F9-80C2-24FA57957365}"/>
              </a:ext>
            </a:extLst>
          </p:cNvPr>
          <p:cNvSpPr/>
          <p:nvPr/>
        </p:nvSpPr>
        <p:spPr>
          <a:xfrm>
            <a:off x="2414684" y="6081766"/>
            <a:ext cx="2545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400" dirty="0">
                <a:solidFill>
                  <a:srgbClr val="222222"/>
                </a:solidFill>
                <a:hlinkClick r:id="rId14"/>
              </a:rPr>
              <a:t>KAANA</a:t>
            </a:r>
            <a:endParaRPr lang="en-US" sz="1400" dirty="0">
              <a:solidFill>
                <a:srgbClr val="222222"/>
              </a:solidFill>
            </a:endParaRPr>
          </a:p>
          <a:p>
            <a:pPr algn="ctr" fontAlgn="base"/>
            <a:r>
              <a:rPr lang="en-US" sz="1400" dirty="0">
                <a:solidFill>
                  <a:srgbClr val="222222"/>
                </a:solidFill>
              </a:rPr>
              <a:t>Por Metric Development Group</a:t>
            </a:r>
          </a:p>
        </p:txBody>
      </p:sp>
      <p:pic>
        <p:nvPicPr>
          <p:cNvPr id="3082" name="Picture 10" descr="Cumbres Residencial is an all inclusive condominium community located in Puebla, Mexico that has received a preliminary EDGE certificate.">
            <a:extLst>
              <a:ext uri="{FF2B5EF4-FFF2-40B4-BE49-F238E27FC236}">
                <a16:creationId xmlns:a16="http://schemas.microsoft.com/office/drawing/2014/main" id="{F2DAD433-7A3A-443A-A18A-BE84A5044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984" y="4168319"/>
            <a:ext cx="2286000" cy="184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B396D85-0437-486B-A854-6EDFC9AA4CEE}"/>
              </a:ext>
            </a:extLst>
          </p:cNvPr>
          <p:cNvSpPr/>
          <p:nvPr/>
        </p:nvSpPr>
        <p:spPr>
          <a:xfrm>
            <a:off x="4994101" y="6081766"/>
            <a:ext cx="2275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400" dirty="0">
                <a:solidFill>
                  <a:srgbClr val="222222"/>
                </a:solidFill>
                <a:hlinkClick r:id="rId16"/>
              </a:rPr>
              <a:t>Cumbres Residencial</a:t>
            </a:r>
            <a:endParaRPr lang="en-US" sz="1400" dirty="0">
              <a:solidFill>
                <a:srgbClr val="222222"/>
              </a:solidFill>
            </a:endParaRPr>
          </a:p>
          <a:p>
            <a:pPr algn="ctr" fontAlgn="base"/>
            <a:r>
              <a:rPr lang="en-US" sz="1400" dirty="0">
                <a:solidFill>
                  <a:srgbClr val="222222"/>
                </a:solidFill>
              </a:rPr>
              <a:t>Por Lares Desarrollos </a:t>
            </a:r>
          </a:p>
        </p:txBody>
      </p:sp>
      <p:pic>
        <p:nvPicPr>
          <p:cNvPr id="3084" name="Picture 12" descr="Inmobiliaria Vinteâs Real Granada is a an environmentally efficient housing development in Mexico that has received a final EDGE certificate.">
            <a:extLst>
              <a:ext uri="{FF2B5EF4-FFF2-40B4-BE49-F238E27FC236}">
                <a16:creationId xmlns:a16="http://schemas.microsoft.com/office/drawing/2014/main" id="{56DFEC82-8529-4493-9769-EB0DB93E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204" y="4157095"/>
            <a:ext cx="2286000" cy="184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31921D5-423A-4C47-BA1F-D1C1832227E9}"/>
              </a:ext>
            </a:extLst>
          </p:cNvPr>
          <p:cNvSpPr/>
          <p:nvPr/>
        </p:nvSpPr>
        <p:spPr>
          <a:xfrm>
            <a:off x="7397084" y="6081766"/>
            <a:ext cx="2275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400" dirty="0">
                <a:solidFill>
                  <a:srgbClr val="222222"/>
                </a:solidFill>
                <a:hlinkClick r:id="rId18"/>
              </a:rPr>
              <a:t>Real Granada</a:t>
            </a:r>
            <a:endParaRPr lang="en-US" sz="1400" dirty="0">
              <a:solidFill>
                <a:srgbClr val="222222"/>
              </a:solidFill>
            </a:endParaRPr>
          </a:p>
          <a:p>
            <a:pPr algn="ctr" fontAlgn="base"/>
            <a:r>
              <a:rPr lang="en-US" sz="1400" dirty="0">
                <a:solidFill>
                  <a:srgbClr val="222222"/>
                </a:solidFill>
              </a:rPr>
              <a:t>Por VINTE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7066DF8-7D68-4EDB-9F51-BE8CB575470D}"/>
              </a:ext>
            </a:extLst>
          </p:cNvPr>
          <p:cNvSpPr txBox="1">
            <a:spLocks/>
          </p:cNvSpPr>
          <p:nvPr/>
        </p:nvSpPr>
        <p:spPr bwMode="auto">
          <a:xfrm>
            <a:off x="831478" y="354242"/>
            <a:ext cx="10600938" cy="90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/>
              <a:buNone/>
              <a:defRPr sz="2200" b="0" i="0" cap="none" baseline="0">
                <a:solidFill>
                  <a:srgbClr val="021F43"/>
                </a:solidFill>
                <a:latin typeface="+mn-lt"/>
                <a:ea typeface="+mj-ea"/>
                <a:cs typeface="Andes ExtraLight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ES" sz="2800" b="1" kern="0" cap="all" dirty="0">
                <a:solidFill>
                  <a:schemeClr val="bg1">
                    <a:lumMod val="50000"/>
                  </a:schemeClr>
                </a:solidFill>
              </a:rPr>
              <a:t>SE ESTÁ GENERANDO UN IMPULSO </a:t>
            </a:r>
            <a:r>
              <a:rPr lang="es-ES" sz="2800" kern="0" cap="all" dirty="0">
                <a:solidFill>
                  <a:schemeClr val="bg1">
                    <a:lumMod val="50000"/>
                  </a:schemeClr>
                </a:solidFill>
              </a:rPr>
              <a:t>PARA LA CERTIFICACIÓN EDGE EN MÉXICO</a:t>
            </a:r>
            <a:endParaRPr lang="en-US" sz="2800" kern="0" cap="all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7286F82-B64B-45B6-887A-C9FA40EA0961}"/>
              </a:ext>
            </a:extLst>
          </p:cNvPr>
          <p:cNvCxnSpPr>
            <a:cxnSpLocks/>
          </p:cNvCxnSpPr>
          <p:nvPr/>
        </p:nvCxnSpPr>
        <p:spPr>
          <a:xfrm>
            <a:off x="9917012" y="2194368"/>
            <a:ext cx="1746901" cy="128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BE3C81E-3FCE-4162-A573-E69A89BE125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5043" r="19955"/>
          <a:stretch/>
        </p:blipFill>
        <p:spPr>
          <a:xfrm>
            <a:off x="9768422" y="1551903"/>
            <a:ext cx="2286000" cy="185299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E69D174-265A-4856-9206-96E7505B652E}"/>
              </a:ext>
            </a:extLst>
          </p:cNvPr>
          <p:cNvSpPr/>
          <p:nvPr/>
        </p:nvSpPr>
        <p:spPr>
          <a:xfrm>
            <a:off x="9768422" y="3507021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400" dirty="0">
                <a:solidFill>
                  <a:srgbClr val="222222"/>
                </a:solidFill>
                <a:hlinkClick r:id="rId20"/>
              </a:rPr>
              <a:t>Zivalam</a:t>
            </a:r>
            <a:endParaRPr lang="en-US" sz="1400" dirty="0">
              <a:solidFill>
                <a:srgbClr val="222222"/>
              </a:solidFill>
            </a:endParaRPr>
          </a:p>
          <a:p>
            <a:pPr algn="ctr" fontAlgn="base"/>
            <a:r>
              <a:rPr lang="en-US" sz="1400" dirty="0">
                <a:solidFill>
                  <a:srgbClr val="222222"/>
                </a:solidFill>
              </a:rPr>
              <a:t>Por Grupo IKON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C7DC2C-808D-4E9F-80F7-544BDE14C06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r="13832"/>
          <a:stretch/>
        </p:blipFill>
        <p:spPr>
          <a:xfrm>
            <a:off x="9768423" y="4132367"/>
            <a:ext cx="2286000" cy="184727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178B9FB-FF62-4472-A1E3-8923E08D808E}"/>
              </a:ext>
            </a:extLst>
          </p:cNvPr>
          <p:cNvSpPr/>
          <p:nvPr/>
        </p:nvSpPr>
        <p:spPr>
          <a:xfrm>
            <a:off x="9768422" y="6081766"/>
            <a:ext cx="2275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400" dirty="0">
                <a:solidFill>
                  <a:srgbClr val="222222"/>
                </a:solidFill>
                <a:hlinkClick r:id="rId22"/>
              </a:rPr>
              <a:t>Bloom Tulum</a:t>
            </a:r>
            <a:endParaRPr lang="en-US" sz="1400" dirty="0">
              <a:solidFill>
                <a:srgbClr val="222222"/>
              </a:solidFill>
            </a:endParaRPr>
          </a:p>
          <a:p>
            <a:pPr algn="ctr" fontAlgn="base"/>
            <a:r>
              <a:rPr lang="en-US" sz="1400" dirty="0">
                <a:solidFill>
                  <a:srgbClr val="222222"/>
                </a:solidFill>
              </a:rPr>
              <a:t>Por BCG</a:t>
            </a:r>
          </a:p>
        </p:txBody>
      </p:sp>
    </p:spTree>
    <p:extLst>
      <p:ext uri="{BB962C8B-B14F-4D97-AF65-F5344CB8AC3E}">
        <p14:creationId xmlns:p14="http://schemas.microsoft.com/office/powerpoint/2010/main" val="683383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59080" y="171451"/>
            <a:ext cx="11932919" cy="924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ts val="0"/>
              </a:spcBef>
              <a:buNone/>
            </a:pPr>
            <a:r>
              <a:rPr lang="es-ES" sz="2400" cap="all" dirty="0">
                <a:solidFill>
                  <a:schemeClr val="bg1">
                    <a:lumMod val="50000"/>
                  </a:schemeClr>
                </a:solidFill>
              </a:rPr>
              <a:t>¿DE QUÉ FORMA LOS DESARROLLADORES PUEDEN ELEGIR </a:t>
            </a:r>
            <a:r>
              <a:rPr lang="es-ES" sz="2400" b="1" cap="all" dirty="0">
                <a:solidFill>
                  <a:schemeClr val="bg1">
                    <a:lumMod val="50000"/>
                  </a:schemeClr>
                </a:solidFill>
              </a:rPr>
              <a:t>LAS OPCIONES MÁS RENTABLES</a:t>
            </a:r>
            <a:r>
              <a:rPr lang="es-ES" sz="2400" cap="all" dirty="0">
                <a:solidFill>
                  <a:schemeClr val="bg1">
                    <a:lumMod val="50000"/>
                  </a:schemeClr>
                </a:solidFill>
              </a:rPr>
              <a:t> PARA UN DISEÑO ECOLÓGICO? ¿Y DE QUÉ MANERA LOS CLIENTES </a:t>
            </a:r>
            <a:r>
              <a:rPr lang="es-ES" sz="2400" b="1" cap="all" dirty="0">
                <a:solidFill>
                  <a:schemeClr val="bg1">
                    <a:lumMod val="50000"/>
                  </a:schemeClr>
                </a:solidFill>
              </a:rPr>
              <a:t>RECONOCERÁN EL VALOR?</a:t>
            </a:r>
            <a:endParaRPr lang="en-US" sz="2400" b="1" cap="al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F40B56-22E5-4015-AE72-2CB9005DAF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2" b="8593"/>
          <a:stretch/>
        </p:blipFill>
        <p:spPr>
          <a:xfrm>
            <a:off x="0" y="1078747"/>
            <a:ext cx="12192000" cy="577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84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524000" y="194007"/>
            <a:ext cx="9144000" cy="2143210"/>
          </a:xfrm>
        </p:spPr>
        <p:txBody>
          <a:bodyPr>
            <a:normAutofit/>
          </a:bodyPr>
          <a:lstStyle/>
          <a:p>
            <a:pPr marL="0" indent="0" algn="ctr" fontAlgn="base">
              <a:spcBef>
                <a:spcPts val="0"/>
              </a:spcBef>
              <a:buNone/>
            </a:pPr>
            <a:r>
              <a:rPr lang="en-US" cap="all" dirty="0"/>
              <a:t>LA SOLUCIÓN ES </a:t>
            </a:r>
            <a:r>
              <a:rPr lang="en-US" b="1" cap="all" dirty="0"/>
              <a:t>EDGE</a:t>
            </a:r>
          </a:p>
          <a:p>
            <a:pPr marL="0" indent="0" algn="ctr" fontAlgn="base">
              <a:spcBef>
                <a:spcPts val="0"/>
              </a:spcBef>
              <a:buNone/>
            </a:pPr>
            <a:r>
              <a:rPr lang="en-US" cap="all" dirty="0"/>
              <a:t>________</a:t>
            </a:r>
            <a:endParaRPr lang="en-US" cap="all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E506A1-CDCC-4786-B3FD-987D3D2F4F3E}"/>
              </a:ext>
            </a:extLst>
          </p:cNvPr>
          <p:cNvGrpSpPr/>
          <p:nvPr/>
        </p:nvGrpSpPr>
        <p:grpSpPr>
          <a:xfrm>
            <a:off x="5293771" y="2834587"/>
            <a:ext cx="1676400" cy="1676400"/>
            <a:chOff x="3597442" y="3810000"/>
            <a:chExt cx="1676400" cy="16764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43DD921-FA1E-40DD-8586-C0B289670584}"/>
                </a:ext>
              </a:extLst>
            </p:cNvPr>
            <p:cNvSpPr/>
            <p:nvPr/>
          </p:nvSpPr>
          <p:spPr>
            <a:xfrm>
              <a:off x="3597442" y="3810000"/>
              <a:ext cx="1676400" cy="1676400"/>
            </a:xfrm>
            <a:prstGeom prst="ellipse">
              <a:avLst/>
            </a:prstGeom>
            <a:solidFill>
              <a:srgbClr val="92D050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9368E0E-7F8D-418B-AAB1-3F86D48E95D4}"/>
                </a:ext>
              </a:extLst>
            </p:cNvPr>
            <p:cNvSpPr txBox="1"/>
            <p:nvPr/>
          </p:nvSpPr>
          <p:spPr>
            <a:xfrm>
              <a:off x="3849214" y="4105781"/>
              <a:ext cx="13308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solidFill>
                    <a:schemeClr val="bg1"/>
                  </a:solidFill>
                </a:rPr>
                <a:t>20</a:t>
              </a:r>
              <a:r>
                <a:rPr lang="en-US" sz="4000" b="1">
                  <a:solidFill>
                    <a:schemeClr val="bg1"/>
                  </a:solidFill>
                </a:rPr>
                <a:t>%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07854A2-22A5-4ECC-A080-9D8F41531363}"/>
              </a:ext>
            </a:extLst>
          </p:cNvPr>
          <p:cNvSpPr/>
          <p:nvPr/>
        </p:nvSpPr>
        <p:spPr>
          <a:xfrm>
            <a:off x="4744538" y="2063499"/>
            <a:ext cx="2743200" cy="3200400"/>
          </a:xfrm>
          <a:prstGeom prst="rect">
            <a:avLst/>
          </a:prstGeom>
          <a:noFill/>
          <a:ln>
            <a:solidFill>
              <a:srgbClr val="389FD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6D7213-0A04-47E1-8ADC-A8C5908A911F}"/>
              </a:ext>
            </a:extLst>
          </p:cNvPr>
          <p:cNvSpPr/>
          <p:nvPr/>
        </p:nvSpPr>
        <p:spPr>
          <a:xfrm>
            <a:off x="7776656" y="2063499"/>
            <a:ext cx="2743200" cy="3200400"/>
          </a:xfrm>
          <a:prstGeom prst="rect">
            <a:avLst/>
          </a:prstGeom>
          <a:noFill/>
          <a:ln>
            <a:solidFill>
              <a:srgbClr val="389FD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571F96-FF22-417A-BF5E-AF88A0C51CF3}"/>
              </a:ext>
            </a:extLst>
          </p:cNvPr>
          <p:cNvSpPr/>
          <p:nvPr/>
        </p:nvSpPr>
        <p:spPr>
          <a:xfrm>
            <a:off x="1711712" y="2063498"/>
            <a:ext cx="2743200" cy="3200400"/>
          </a:xfrm>
          <a:prstGeom prst="rect">
            <a:avLst/>
          </a:prstGeom>
          <a:noFill/>
          <a:ln>
            <a:solidFill>
              <a:srgbClr val="389FD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3FB0D9E-CA23-4DA6-A66C-301907A7C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839" y="2343697"/>
            <a:ext cx="1868834" cy="2640001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726934-7CCC-4C20-B0FE-0F460C7F51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3" y="6257593"/>
            <a:ext cx="1843706" cy="4687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B341A2-8E04-4EED-9A56-F3ADB88AC8B5}"/>
              </a:ext>
            </a:extLst>
          </p:cNvPr>
          <p:cNvSpPr txBox="1"/>
          <p:nvPr/>
        </p:nvSpPr>
        <p:spPr>
          <a:xfrm>
            <a:off x="1728959" y="1437796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srgbClr val="00B0F0"/>
                </a:solidFill>
                <a:latin typeface="Calibri" panose="020F0502020204030204" pitchFamily="34" charset="0"/>
              </a:rPr>
              <a:t>①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SOFTWARE GRATUITO</a:t>
            </a:r>
            <a:endParaRPr lang="en-GB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655CF4-10CB-45A7-997D-560DFFAA3B24}"/>
              </a:ext>
            </a:extLst>
          </p:cNvPr>
          <p:cNvSpPr txBox="1"/>
          <p:nvPr/>
        </p:nvSpPr>
        <p:spPr>
          <a:xfrm>
            <a:off x="4743830" y="1410688"/>
            <a:ext cx="2630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srgbClr val="00B0F0"/>
                </a:solidFill>
                <a:latin typeface="Calibri" panose="020F0502020204030204" pitchFamily="34" charset="0"/>
              </a:rPr>
              <a:t>②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NORMA FACTIBLE DE ALCANZAR</a:t>
            </a:r>
            <a:endParaRPr lang="en-GB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E8681A-0E40-464C-A200-A19602B91AA1}"/>
              </a:ext>
            </a:extLst>
          </p:cNvPr>
          <p:cNvSpPr txBox="1"/>
          <p:nvPr/>
        </p:nvSpPr>
        <p:spPr>
          <a:xfrm>
            <a:off x="7805063" y="1443032"/>
            <a:ext cx="268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kern="0" cap="all" dirty="0">
                <a:solidFill>
                  <a:srgbClr val="00B0F0"/>
                </a:solidFill>
                <a:latin typeface="Calibri" panose="020F0502020204030204" pitchFamily="34" charset="0"/>
              </a:rPr>
              <a:t>③</a:t>
            </a:r>
            <a:r>
              <a:rPr lang="en-US" kern="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ETIQUETA VERDE VERIFICADA</a:t>
            </a:r>
            <a:endParaRPr lang="en-GB" kern="0" cap="al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535DE7-DAE5-4C94-833A-57134298D9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21" y="2746937"/>
            <a:ext cx="2658925" cy="185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61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55390" y="178956"/>
            <a:ext cx="9081220" cy="1544403"/>
          </a:xfrm>
        </p:spPr>
        <p:txBody>
          <a:bodyPr>
            <a:normAutofit/>
          </a:bodyPr>
          <a:lstStyle/>
          <a:p>
            <a:pPr marL="0" indent="0" algn="ctr" fontAlgn="base">
              <a:spcBef>
                <a:spcPts val="0"/>
              </a:spcBef>
              <a:buNone/>
            </a:pPr>
            <a:r>
              <a:rPr lang="es-ES" cap="all" dirty="0"/>
              <a:t>EL </a:t>
            </a:r>
            <a:r>
              <a:rPr lang="es-ES" b="1" cap="all" dirty="0"/>
              <a:t>SOFTWARE GRATUITO </a:t>
            </a:r>
            <a:r>
              <a:rPr lang="es-ES" cap="all" dirty="0"/>
              <a:t>MUESTRA CÓMO REDUCIR EL USO INTENSIVO DE RECURSOS EN EL DISEÑO DE UN EDIFICIO</a:t>
            </a:r>
          </a:p>
          <a:p>
            <a:pPr marL="0" indent="0" algn="ctr" fontAlgn="base">
              <a:spcBef>
                <a:spcPts val="0"/>
              </a:spcBef>
              <a:buNone/>
            </a:pPr>
            <a:r>
              <a:rPr lang="en-US" cap="all" dirty="0">
                <a:solidFill>
                  <a:schemeClr val="bg1">
                    <a:lumMod val="50000"/>
                  </a:schemeClr>
                </a:solidFill>
              </a:rPr>
              <a:t>________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5700B4-1F6C-4543-B649-89E8CB5DE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3" y="6257593"/>
            <a:ext cx="1843706" cy="4687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309A85-F652-46F8-ADF0-9C8C52204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68" y="1673222"/>
            <a:ext cx="6654863" cy="463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5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9657" y="211842"/>
            <a:ext cx="11871402" cy="1544403"/>
          </a:xfrm>
        </p:spPr>
        <p:txBody>
          <a:bodyPr>
            <a:normAutofit/>
          </a:bodyPr>
          <a:lstStyle/>
          <a:p>
            <a:pPr marL="0" indent="0" algn="ctr" fontAlgn="base">
              <a:spcBef>
                <a:spcPts val="0"/>
              </a:spcBef>
              <a:buNone/>
            </a:pPr>
            <a:r>
              <a:rPr lang="es-ES" cap="all" dirty="0"/>
              <a:t>EDGE ESTÁ DISPONIBLE EN </a:t>
            </a:r>
            <a:r>
              <a:rPr lang="es-ES" b="1" cap="all" dirty="0"/>
              <a:t>TODOS LOS SECTORES</a:t>
            </a:r>
            <a:r>
              <a:rPr lang="es-ES" cap="all" dirty="0"/>
              <a:t>, PARA LOS EDIFICIOS DE </a:t>
            </a:r>
            <a:r>
              <a:rPr lang="es-ES" b="1" cap="all" dirty="0"/>
              <a:t>TODAS LAS ÉPOCAS</a:t>
            </a:r>
          </a:p>
          <a:p>
            <a:pPr marL="0" indent="0" algn="ctr" fontAlgn="base">
              <a:spcBef>
                <a:spcPts val="0"/>
              </a:spcBef>
              <a:buNone/>
            </a:pPr>
            <a:r>
              <a:rPr lang="en-US" cap="all" dirty="0">
                <a:solidFill>
                  <a:schemeClr val="tx1"/>
                </a:solidFill>
              </a:rPr>
              <a:t>________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5700B4-1F6C-4543-B649-89E8CB5DE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3" y="6257593"/>
            <a:ext cx="1843706" cy="468759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A126BAFF-B543-4677-9F40-E16E8ECA9DE5}"/>
              </a:ext>
            </a:extLst>
          </p:cNvPr>
          <p:cNvSpPr/>
          <p:nvPr/>
        </p:nvSpPr>
        <p:spPr>
          <a:xfrm>
            <a:off x="0" y="3805596"/>
            <a:ext cx="12192000" cy="172355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549C17E-738F-4B6C-BAA1-9FBBE276B053}"/>
              </a:ext>
            </a:extLst>
          </p:cNvPr>
          <p:cNvSpPr/>
          <p:nvPr/>
        </p:nvSpPr>
        <p:spPr>
          <a:xfrm>
            <a:off x="451759" y="3762763"/>
            <a:ext cx="217712" cy="24190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5FC56DC-7CE3-4DEE-9C21-F127F1C50F5B}"/>
              </a:ext>
            </a:extLst>
          </p:cNvPr>
          <p:cNvSpPr/>
          <p:nvPr/>
        </p:nvSpPr>
        <p:spPr>
          <a:xfrm>
            <a:off x="2171484" y="3770822"/>
            <a:ext cx="217712" cy="24190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9334B0D-8F71-4F2C-98BF-E0B3F3D849E9}"/>
              </a:ext>
            </a:extLst>
          </p:cNvPr>
          <p:cNvSpPr/>
          <p:nvPr/>
        </p:nvSpPr>
        <p:spPr>
          <a:xfrm>
            <a:off x="5666670" y="3796528"/>
            <a:ext cx="217712" cy="24190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F604AC8-1D24-490A-BD44-0E7DDD2DF4E7}"/>
              </a:ext>
            </a:extLst>
          </p:cNvPr>
          <p:cNvSpPr/>
          <p:nvPr/>
        </p:nvSpPr>
        <p:spPr>
          <a:xfrm>
            <a:off x="7454104" y="3796528"/>
            <a:ext cx="217712" cy="241902"/>
          </a:xfrm>
          <a:prstGeom prst="ellipse">
            <a:avLst/>
          </a:prstGeom>
          <a:solidFill>
            <a:srgbClr val="A5A5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1631904-CFEA-4F47-9246-25CA65B774A6}"/>
              </a:ext>
            </a:extLst>
          </p:cNvPr>
          <p:cNvGrpSpPr/>
          <p:nvPr/>
        </p:nvGrpSpPr>
        <p:grpSpPr>
          <a:xfrm>
            <a:off x="1430076" y="1889374"/>
            <a:ext cx="2699658" cy="1283026"/>
            <a:chOff x="1600199" y="1276350"/>
            <a:chExt cx="2699658" cy="1154723"/>
          </a:xfrm>
        </p:grpSpPr>
        <p:sp>
          <p:nvSpPr>
            <p:cNvPr id="51" name="Rectangular Callout 15">
              <a:extLst>
                <a:ext uri="{FF2B5EF4-FFF2-40B4-BE49-F238E27FC236}">
                  <a16:creationId xmlns:a16="http://schemas.microsoft.com/office/drawing/2014/main" id="{1FD72D43-161E-4FCC-A0FC-4F877C60CD31}"/>
                </a:ext>
              </a:extLst>
            </p:cNvPr>
            <p:cNvSpPr/>
            <p:nvPr/>
          </p:nvSpPr>
          <p:spPr>
            <a:xfrm flipH="1">
              <a:off x="1600199" y="1276350"/>
              <a:ext cx="2699658" cy="1154723"/>
            </a:xfrm>
            <a:prstGeom prst="wedgeRectCallout">
              <a:avLst/>
            </a:prstGeom>
            <a:solidFill>
              <a:srgbClr val="00A1D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95F6295-A98D-4FC0-8A96-8BD730DA8AE6}"/>
                </a:ext>
              </a:extLst>
            </p:cNvPr>
            <p:cNvSpPr/>
            <p:nvPr/>
          </p:nvSpPr>
          <p:spPr>
            <a:xfrm>
              <a:off x="1646789" y="1535163"/>
              <a:ext cx="2514600" cy="7478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2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s-MY" sz="2400" b="1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EDIFICIOS NUEVOS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83F9F2F-C90D-4F69-B996-9E543693F2DB}"/>
              </a:ext>
            </a:extLst>
          </p:cNvPr>
          <p:cNvGrpSpPr/>
          <p:nvPr/>
        </p:nvGrpSpPr>
        <p:grpSpPr>
          <a:xfrm>
            <a:off x="92309" y="4367093"/>
            <a:ext cx="1554480" cy="436247"/>
            <a:chOff x="348341" y="3398226"/>
            <a:chExt cx="2699660" cy="440242"/>
          </a:xfrm>
          <a:solidFill>
            <a:schemeClr val="bg1">
              <a:lumMod val="65000"/>
            </a:schemeClr>
          </a:solidFill>
        </p:grpSpPr>
        <p:sp>
          <p:nvSpPr>
            <p:cNvPr id="54" name="Rectangular Callout 14">
              <a:extLst>
                <a:ext uri="{FF2B5EF4-FFF2-40B4-BE49-F238E27FC236}">
                  <a16:creationId xmlns:a16="http://schemas.microsoft.com/office/drawing/2014/main" id="{C60966E0-0F6D-48F2-B93C-6A5FA1C1E78F}"/>
                </a:ext>
              </a:extLst>
            </p:cNvPr>
            <p:cNvSpPr/>
            <p:nvPr/>
          </p:nvSpPr>
          <p:spPr>
            <a:xfrm rot="10800000" flipH="1">
              <a:off x="348341" y="3398226"/>
              <a:ext cx="2699660" cy="440242"/>
            </a:xfrm>
            <a:prstGeom prst="wedgeRectCallout">
              <a:avLst>
                <a:gd name="adj1" fmla="val -21645"/>
                <a:gd name="adj2" fmla="val 79269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8F02441-C6F5-48FD-957A-89FAE45A7659}"/>
                </a:ext>
              </a:extLst>
            </p:cNvPr>
            <p:cNvSpPr/>
            <p:nvPr/>
          </p:nvSpPr>
          <p:spPr>
            <a:xfrm>
              <a:off x="415721" y="3452888"/>
              <a:ext cx="2517979" cy="3416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s-MY" sz="1600" b="1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VIVIENDAS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05EAF5B-0DDE-4379-84A8-A040BEAE5174}"/>
              </a:ext>
            </a:extLst>
          </p:cNvPr>
          <p:cNvGrpSpPr/>
          <p:nvPr/>
        </p:nvGrpSpPr>
        <p:grpSpPr>
          <a:xfrm>
            <a:off x="1832103" y="4367093"/>
            <a:ext cx="1574143" cy="1415772"/>
            <a:chOff x="1726357" y="3757663"/>
            <a:chExt cx="1574143" cy="1415772"/>
          </a:xfrm>
          <a:solidFill>
            <a:schemeClr val="bg1">
              <a:lumMod val="65000"/>
            </a:schemeClr>
          </a:solidFill>
        </p:grpSpPr>
        <p:sp>
          <p:nvSpPr>
            <p:cNvPr id="57" name="Rectangular Callout 14">
              <a:extLst>
                <a:ext uri="{FF2B5EF4-FFF2-40B4-BE49-F238E27FC236}">
                  <a16:creationId xmlns:a16="http://schemas.microsoft.com/office/drawing/2014/main" id="{B6735480-C4F6-4251-8A70-7193B3919C5A}"/>
                </a:ext>
              </a:extLst>
            </p:cNvPr>
            <p:cNvSpPr/>
            <p:nvPr/>
          </p:nvSpPr>
          <p:spPr>
            <a:xfrm rot="10800000" flipH="1">
              <a:off x="1744324" y="3757663"/>
              <a:ext cx="1554480" cy="1031154"/>
            </a:xfrm>
            <a:prstGeom prst="wedgeRectCallout">
              <a:avLst>
                <a:gd name="adj1" fmla="val -23090"/>
                <a:gd name="adj2" fmla="val 64182"/>
              </a:avLst>
            </a:prstGeom>
            <a:grpFill/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7AF9342-5021-4AE7-9593-CAD4CD0D5643}"/>
                </a:ext>
              </a:extLst>
            </p:cNvPr>
            <p:cNvSpPr/>
            <p:nvPr/>
          </p:nvSpPr>
          <p:spPr>
            <a:xfrm>
              <a:off x="1726357" y="3757663"/>
              <a:ext cx="1574143" cy="141577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s-MY" sz="1600" b="1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Hospitality</a:t>
              </a:r>
            </a:p>
            <a:p>
              <a:pPr marL="60325" marR="0" lvl="0" indent="-60325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ms-MY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Hoteles</a:t>
              </a:r>
            </a:p>
            <a:p>
              <a:pPr marL="60325" lvl="0" indent="-60325" defTabSz="914400">
                <a:buFont typeface="Arial" panose="020B0604020202020204" pitchFamily="34" charset="0"/>
                <a:buChar char="•"/>
                <a:defRPr/>
              </a:pPr>
              <a:r>
                <a:rPr lang="ms-MY" sz="1400" kern="0" dirty="0">
                  <a:solidFill>
                    <a:prstClr val="white"/>
                  </a:solidFill>
                </a:rPr>
                <a:t>Apartamento de servicio</a:t>
              </a:r>
            </a:p>
            <a:p>
              <a:pPr marL="60325" lvl="0" indent="-60325" defTabSz="914400">
                <a:buFont typeface="Arial" panose="020B0604020202020204" pitchFamily="34" charset="0"/>
                <a:buChar char="•"/>
                <a:defRPr/>
              </a:pPr>
              <a:r>
                <a:rPr lang="ms-MY" sz="1400" kern="0" dirty="0">
                  <a:solidFill>
                    <a:schemeClr val="bg1"/>
                  </a:solidFill>
                </a:rPr>
                <a:t>Centros vacacionales</a:t>
              </a:r>
              <a:endParaRPr kumimoji="0" lang="ms-MY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0" name="Rectangular Callout 14">
            <a:extLst>
              <a:ext uri="{FF2B5EF4-FFF2-40B4-BE49-F238E27FC236}">
                <a16:creationId xmlns:a16="http://schemas.microsoft.com/office/drawing/2014/main" id="{38F75F9B-816C-4341-8AA9-EAF216E5F541}"/>
              </a:ext>
            </a:extLst>
          </p:cNvPr>
          <p:cNvSpPr/>
          <p:nvPr/>
        </p:nvSpPr>
        <p:spPr>
          <a:xfrm rot="10800000" flipH="1">
            <a:off x="3611224" y="4361423"/>
            <a:ext cx="1554480" cy="2284734"/>
          </a:xfrm>
          <a:prstGeom prst="wedgeRectCallout">
            <a:avLst>
              <a:gd name="adj1" fmla="val -23812"/>
              <a:gd name="adj2" fmla="val 61694"/>
            </a:avLst>
          </a:prstGeom>
          <a:solidFill>
            <a:srgbClr val="A5A5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E08687E-E9B4-46DE-AC92-61EEAAF74DB7}"/>
              </a:ext>
            </a:extLst>
          </p:cNvPr>
          <p:cNvSpPr/>
          <p:nvPr/>
        </p:nvSpPr>
        <p:spPr>
          <a:xfrm>
            <a:off x="3591560" y="4367093"/>
            <a:ext cx="1574143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6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comercio</a:t>
            </a:r>
          </a:p>
          <a:p>
            <a:pPr marL="60325" lvl="0" indent="-60325" defTabSz="914400">
              <a:buFont typeface="Arial" panose="020B0604020202020204" pitchFamily="34" charset="0"/>
              <a:buChar char="•"/>
              <a:defRPr/>
            </a:pPr>
            <a:r>
              <a:rPr lang="ms-MY" sz="1400" kern="0" dirty="0">
                <a:solidFill>
                  <a:schemeClr val="bg1"/>
                </a:solidFill>
              </a:rPr>
              <a:t>Tiendas de departamentos</a:t>
            </a:r>
          </a:p>
          <a:p>
            <a:pPr marL="60325" lvl="0" indent="-60325" defTabSz="914400">
              <a:buFont typeface="Arial" panose="020B0604020202020204" pitchFamily="34" charset="0"/>
              <a:buChar char="•"/>
              <a:defRPr/>
            </a:pPr>
            <a:r>
              <a:rPr lang="ms-MY" sz="1400" kern="0" dirty="0">
                <a:solidFill>
                  <a:prstClr val="white"/>
                </a:solidFill>
              </a:rPr>
              <a:t>Centro comercial</a:t>
            </a:r>
          </a:p>
          <a:p>
            <a:pPr marL="60325" lvl="0" indent="-60325" defTabSz="914400">
              <a:buFont typeface="Arial" panose="020B0604020202020204" pitchFamily="34" charset="0"/>
              <a:buChar char="•"/>
              <a:defRPr/>
            </a:pPr>
            <a:r>
              <a:rPr lang="ms-MY" sz="1400" kern="0" dirty="0">
                <a:solidFill>
                  <a:prstClr val="white"/>
                </a:solidFill>
              </a:rPr>
              <a:t>Supermercado</a:t>
            </a:r>
            <a:endParaRPr kumimoji="0" lang="ms-MY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60325" lvl="0" indent="-60325" defTabSz="914400">
              <a:buFont typeface="Arial" panose="020B0604020202020204" pitchFamily="34" charset="0"/>
              <a:buChar char="•"/>
              <a:defRPr/>
            </a:pPr>
            <a:r>
              <a:rPr lang="ms-MY" sz="1400" kern="0" dirty="0">
                <a:solidFill>
                  <a:schemeClr val="bg1"/>
                </a:solidFill>
              </a:rPr>
              <a:t>Grandes tiendas minoristas</a:t>
            </a:r>
          </a:p>
          <a:p>
            <a:pPr marL="60325" lvl="0" indent="-60325" defTabSz="914400">
              <a:buFont typeface="Arial" panose="020B0604020202020204" pitchFamily="34" charset="0"/>
              <a:buChar char="•"/>
              <a:defRPr/>
            </a:pPr>
            <a:r>
              <a:rPr lang="ms-MY" sz="1400" kern="0" dirty="0">
                <a:solidFill>
                  <a:schemeClr val="bg1"/>
                </a:solidFill>
              </a:rPr>
              <a:t>Tiendas de alimentos</a:t>
            </a:r>
          </a:p>
          <a:p>
            <a:pPr marL="60325" lvl="0" indent="-60325" defTabSz="914400">
              <a:buFont typeface="Arial" panose="020B0604020202020204" pitchFamily="34" charset="0"/>
              <a:buChar char="•"/>
              <a:defRPr/>
            </a:pPr>
            <a:r>
              <a:rPr kumimoji="0" lang="ms-MY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Aeropuerto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7EC35CE-7FC1-4159-BEFC-FF4C6EA9DBBA}"/>
              </a:ext>
            </a:extLst>
          </p:cNvPr>
          <p:cNvGrpSpPr/>
          <p:nvPr/>
        </p:nvGrpSpPr>
        <p:grpSpPr>
          <a:xfrm>
            <a:off x="5351017" y="4367093"/>
            <a:ext cx="1554480" cy="436247"/>
            <a:chOff x="348341" y="3398226"/>
            <a:chExt cx="2699660" cy="440242"/>
          </a:xfrm>
          <a:solidFill>
            <a:schemeClr val="bg1">
              <a:lumMod val="65000"/>
            </a:schemeClr>
          </a:solidFill>
        </p:grpSpPr>
        <p:sp>
          <p:nvSpPr>
            <p:cNvPr id="63" name="Rectangular Callout 14">
              <a:extLst>
                <a:ext uri="{FF2B5EF4-FFF2-40B4-BE49-F238E27FC236}">
                  <a16:creationId xmlns:a16="http://schemas.microsoft.com/office/drawing/2014/main" id="{7CE9E489-8176-48CB-8606-6F008577A97A}"/>
                </a:ext>
              </a:extLst>
            </p:cNvPr>
            <p:cNvSpPr/>
            <p:nvPr/>
          </p:nvSpPr>
          <p:spPr>
            <a:xfrm rot="10800000" flipH="1">
              <a:off x="348341" y="3398226"/>
              <a:ext cx="2699660" cy="440242"/>
            </a:xfrm>
            <a:prstGeom prst="wedgeRectCallout">
              <a:avLst>
                <a:gd name="adj1" fmla="val -21645"/>
                <a:gd name="adj2" fmla="val 9603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678B38D-B0E7-463F-822F-14984DBBAB77}"/>
                </a:ext>
              </a:extLst>
            </p:cNvPr>
            <p:cNvSpPr/>
            <p:nvPr/>
          </p:nvSpPr>
          <p:spPr>
            <a:xfrm>
              <a:off x="415721" y="3452888"/>
              <a:ext cx="2517979" cy="3416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s-MY" sz="1600" b="1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oficinas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8F7A840-E189-457D-B68C-7E62D078A16A}"/>
              </a:ext>
            </a:extLst>
          </p:cNvPr>
          <p:cNvGrpSpPr/>
          <p:nvPr/>
        </p:nvGrpSpPr>
        <p:grpSpPr>
          <a:xfrm>
            <a:off x="7090811" y="4367092"/>
            <a:ext cx="1612941" cy="1131384"/>
            <a:chOff x="348341" y="3398225"/>
            <a:chExt cx="2801189" cy="1141745"/>
          </a:xfrm>
        </p:grpSpPr>
        <p:sp>
          <p:nvSpPr>
            <p:cNvPr id="66" name="Rectangular Callout 14">
              <a:extLst>
                <a:ext uri="{FF2B5EF4-FFF2-40B4-BE49-F238E27FC236}">
                  <a16:creationId xmlns:a16="http://schemas.microsoft.com/office/drawing/2014/main" id="{415F6A7D-E08F-46F4-B442-EE8D90426436}"/>
                </a:ext>
              </a:extLst>
            </p:cNvPr>
            <p:cNvSpPr/>
            <p:nvPr/>
          </p:nvSpPr>
          <p:spPr>
            <a:xfrm rot="10800000" flipH="1">
              <a:off x="348341" y="3398225"/>
              <a:ext cx="2699660" cy="1141745"/>
            </a:xfrm>
            <a:prstGeom prst="wedgeRectCallout">
              <a:avLst>
                <a:gd name="adj1" fmla="val -20076"/>
                <a:gd name="adj2" fmla="val 63003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F7DCE89-4EE2-4C41-A323-69FCCC99C8CB}"/>
                </a:ext>
              </a:extLst>
            </p:cNvPr>
            <p:cNvSpPr/>
            <p:nvPr/>
          </p:nvSpPr>
          <p:spPr>
            <a:xfrm>
              <a:off x="415721" y="3452888"/>
              <a:ext cx="2733809" cy="9939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s-MY" sz="1600" b="1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Hospitales</a:t>
              </a:r>
            </a:p>
            <a:p>
              <a:pPr marL="60325" marR="0" lvl="0" indent="-60325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ms-MY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Hospitales</a:t>
              </a:r>
            </a:p>
            <a:p>
              <a:pPr marL="60325" lvl="0" indent="-60325" defTabSz="914400">
                <a:buFont typeface="Arial" panose="020B0604020202020204" pitchFamily="34" charset="0"/>
                <a:buChar char="•"/>
                <a:defRPr/>
              </a:pPr>
              <a:r>
                <a:rPr lang="ms-MY" sz="1400" kern="0" dirty="0">
                  <a:solidFill>
                    <a:prstClr val="white"/>
                  </a:solidFill>
                </a:rPr>
                <a:t>Clínica</a:t>
              </a:r>
            </a:p>
            <a:p>
              <a:pPr marL="60325" lvl="0" indent="-60325" defTabSz="914400">
                <a:buFont typeface="Arial" panose="020B0604020202020204" pitchFamily="34" charset="0"/>
                <a:buChar char="•"/>
                <a:defRPr/>
              </a:pPr>
              <a:r>
                <a:rPr lang="ms-MY" sz="1400" kern="0" dirty="0">
                  <a:solidFill>
                    <a:prstClr val="white"/>
                  </a:solidFill>
                </a:rPr>
                <a:t>Asilo de ancianos</a:t>
              </a:r>
              <a:endParaRPr kumimoji="0" lang="ms-MY" sz="1600" b="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D9CCE10-15B2-42A3-AF81-43BBD0396330}"/>
              </a:ext>
            </a:extLst>
          </p:cNvPr>
          <p:cNvGrpSpPr/>
          <p:nvPr/>
        </p:nvGrpSpPr>
        <p:grpSpPr>
          <a:xfrm>
            <a:off x="8830605" y="4367093"/>
            <a:ext cx="1554480" cy="1900826"/>
            <a:chOff x="348341" y="3398225"/>
            <a:chExt cx="2699660" cy="1918233"/>
          </a:xfrm>
          <a:solidFill>
            <a:schemeClr val="bg1">
              <a:lumMod val="65000"/>
            </a:schemeClr>
          </a:solidFill>
        </p:grpSpPr>
        <p:sp>
          <p:nvSpPr>
            <p:cNvPr id="69" name="Rectangular Callout 14">
              <a:extLst>
                <a:ext uri="{FF2B5EF4-FFF2-40B4-BE49-F238E27FC236}">
                  <a16:creationId xmlns:a16="http://schemas.microsoft.com/office/drawing/2014/main" id="{FA47D6D3-2266-4F3D-AEAA-D3795E35B976}"/>
                </a:ext>
              </a:extLst>
            </p:cNvPr>
            <p:cNvSpPr/>
            <p:nvPr/>
          </p:nvSpPr>
          <p:spPr>
            <a:xfrm rot="10800000" flipH="1">
              <a:off x="348341" y="3398225"/>
              <a:ext cx="2699660" cy="1490316"/>
            </a:xfrm>
            <a:prstGeom prst="wedgeRectCallout">
              <a:avLst>
                <a:gd name="adj1" fmla="val -21645"/>
                <a:gd name="adj2" fmla="val 6193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7375E6F-59FE-4206-9A5A-0A5049893381}"/>
                </a:ext>
              </a:extLst>
            </p:cNvPr>
            <p:cNvSpPr/>
            <p:nvPr/>
          </p:nvSpPr>
          <p:spPr>
            <a:xfrm>
              <a:off x="415720" y="3452888"/>
              <a:ext cx="2517979" cy="186357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s-MY" sz="1600" b="1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Education</a:t>
              </a:r>
            </a:p>
            <a:p>
              <a:pPr marL="60325" lvl="0" indent="-60325" defTabSz="914400">
                <a:buFont typeface="Arial" panose="020B0604020202020204" pitchFamily="34" charset="0"/>
                <a:buChar char="•"/>
                <a:defRPr/>
              </a:pPr>
              <a:r>
                <a:rPr lang="ms-MY" sz="1400" kern="0" dirty="0">
                  <a:solidFill>
                    <a:prstClr val="white"/>
                  </a:solidFill>
                </a:rPr>
                <a:t>Preescolar</a:t>
              </a:r>
            </a:p>
            <a:p>
              <a:pPr marL="60325" lvl="0" indent="-60325" defTabSz="914400">
                <a:buFont typeface="Arial" panose="020B0604020202020204" pitchFamily="34" charset="0"/>
                <a:buChar char="•"/>
                <a:defRPr/>
              </a:pPr>
              <a:r>
                <a:rPr lang="ms-MY" sz="1400" kern="0" dirty="0">
                  <a:solidFill>
                    <a:prstClr val="white"/>
                  </a:solidFill>
                </a:rPr>
                <a:t>Escuela</a:t>
              </a:r>
              <a:endParaRPr kumimoji="0" lang="ms-MY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  <a:p>
              <a:pPr marL="60325" marR="0" lvl="0" indent="-60325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ms-MY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Universidad</a:t>
              </a:r>
            </a:p>
            <a:p>
              <a:pPr marL="60325" lvl="0" indent="-60325" defTabSz="914400">
                <a:buFont typeface="Arial" panose="020B0604020202020204" pitchFamily="34" charset="0"/>
                <a:buChar char="•"/>
                <a:defRPr/>
              </a:pPr>
              <a:r>
                <a:rPr lang="ms-MY" sz="1400" kern="0" dirty="0">
                  <a:solidFill>
                    <a:schemeClr val="bg1"/>
                  </a:solidFill>
                </a:rPr>
                <a:t>Instalaciones deportivas</a:t>
              </a:r>
            </a:p>
            <a:p>
              <a:pPr marL="60325" lvl="0" indent="-60325" defTabSz="914400">
                <a:buFont typeface="Arial" panose="020B0604020202020204" pitchFamily="34" charset="0"/>
                <a:buChar char="•"/>
                <a:defRPr/>
              </a:pPr>
              <a:r>
                <a:rPr lang="ms-MY" sz="1400" kern="0" dirty="0">
                  <a:solidFill>
                    <a:schemeClr val="bg1"/>
                  </a:solidFill>
                </a:rPr>
                <a:t>Instituciones religiosas</a:t>
              </a:r>
              <a:endParaRPr kumimoji="0" lang="ms-MY" sz="160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2EFC4CA-00EF-44DA-93B7-909E90ADED02}"/>
              </a:ext>
            </a:extLst>
          </p:cNvPr>
          <p:cNvGrpSpPr/>
          <p:nvPr/>
        </p:nvGrpSpPr>
        <p:grpSpPr>
          <a:xfrm>
            <a:off x="10570399" y="4367093"/>
            <a:ext cx="1554481" cy="1285273"/>
            <a:chOff x="348339" y="3398225"/>
            <a:chExt cx="2699662" cy="1297043"/>
          </a:xfrm>
          <a:solidFill>
            <a:schemeClr val="bg1">
              <a:lumMod val="65000"/>
            </a:schemeClr>
          </a:solidFill>
        </p:grpSpPr>
        <p:sp>
          <p:nvSpPr>
            <p:cNvPr id="72" name="Rectangular Callout 14">
              <a:extLst>
                <a:ext uri="{FF2B5EF4-FFF2-40B4-BE49-F238E27FC236}">
                  <a16:creationId xmlns:a16="http://schemas.microsoft.com/office/drawing/2014/main" id="{900210EB-1371-49E1-8FBA-88FF9587A293}"/>
                </a:ext>
              </a:extLst>
            </p:cNvPr>
            <p:cNvSpPr/>
            <p:nvPr/>
          </p:nvSpPr>
          <p:spPr>
            <a:xfrm rot="10800000" flipH="1">
              <a:off x="348341" y="3398225"/>
              <a:ext cx="2699660" cy="862843"/>
            </a:xfrm>
            <a:prstGeom prst="wedgeRectCallout">
              <a:avLst>
                <a:gd name="adj1" fmla="val -21645"/>
                <a:gd name="adj2" fmla="val 72139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134B159-2D33-4B34-84BC-E235D2D7A9C1}"/>
                </a:ext>
              </a:extLst>
            </p:cNvPr>
            <p:cNvSpPr/>
            <p:nvPr/>
          </p:nvSpPr>
          <p:spPr>
            <a:xfrm>
              <a:off x="348339" y="3452888"/>
              <a:ext cx="2699662" cy="124238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s-MY" sz="1600" b="1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Industria</a:t>
              </a:r>
            </a:p>
            <a:p>
              <a:pPr marL="60325" lvl="0" indent="-60325" defTabSz="914400">
                <a:buFont typeface="Arial" panose="020B0604020202020204" pitchFamily="34" charset="0"/>
                <a:buChar char="•"/>
                <a:defRPr/>
              </a:pPr>
              <a:r>
                <a:rPr lang="ms-MY" sz="1400" kern="0" dirty="0">
                  <a:solidFill>
                    <a:prstClr val="white"/>
                  </a:solidFill>
                </a:rPr>
                <a:t>Almacén</a:t>
              </a:r>
              <a:endParaRPr kumimoji="0" lang="ms-MY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  <a:p>
              <a:pPr marL="60325" marR="0" lvl="0" indent="-60325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ms-MY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Industria Ligeira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s-MY" sz="14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s-MY" sz="16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D4E17706-7E54-4F72-BBA2-30A17B768D87}"/>
              </a:ext>
            </a:extLst>
          </p:cNvPr>
          <p:cNvSpPr/>
          <p:nvPr/>
        </p:nvSpPr>
        <p:spPr>
          <a:xfrm>
            <a:off x="3936276" y="3796528"/>
            <a:ext cx="217712" cy="241902"/>
          </a:xfrm>
          <a:prstGeom prst="ellipse">
            <a:avLst/>
          </a:prstGeom>
          <a:solidFill>
            <a:srgbClr val="A5A5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CF40D77-84DD-472E-92CB-1983CEF0221F}"/>
              </a:ext>
            </a:extLst>
          </p:cNvPr>
          <p:cNvSpPr/>
          <p:nvPr/>
        </p:nvSpPr>
        <p:spPr>
          <a:xfrm>
            <a:off x="9132682" y="3770822"/>
            <a:ext cx="217712" cy="24190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75DB032-60B9-46FC-AF55-BE7089BB94F8}"/>
              </a:ext>
            </a:extLst>
          </p:cNvPr>
          <p:cNvSpPr/>
          <p:nvPr/>
        </p:nvSpPr>
        <p:spPr>
          <a:xfrm>
            <a:off x="10897474" y="3770822"/>
            <a:ext cx="217712" cy="24190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F4D5001-E56C-4DF7-9C7E-61A897DFEE28}"/>
              </a:ext>
            </a:extLst>
          </p:cNvPr>
          <p:cNvGrpSpPr/>
          <p:nvPr/>
        </p:nvGrpSpPr>
        <p:grpSpPr>
          <a:xfrm>
            <a:off x="8275601" y="1889374"/>
            <a:ext cx="2699658" cy="1283026"/>
            <a:chOff x="6019799" y="1552279"/>
            <a:chExt cx="2699658" cy="1283026"/>
          </a:xfrm>
          <a:solidFill>
            <a:srgbClr val="00A1DE"/>
          </a:solidFill>
        </p:grpSpPr>
        <p:sp>
          <p:nvSpPr>
            <p:cNvPr id="78" name="Rectangular Callout 17">
              <a:extLst>
                <a:ext uri="{FF2B5EF4-FFF2-40B4-BE49-F238E27FC236}">
                  <a16:creationId xmlns:a16="http://schemas.microsoft.com/office/drawing/2014/main" id="{6F727240-E627-4D8F-BDC3-97CB841740FA}"/>
                </a:ext>
              </a:extLst>
            </p:cNvPr>
            <p:cNvSpPr/>
            <p:nvPr/>
          </p:nvSpPr>
          <p:spPr>
            <a:xfrm flipH="1">
              <a:off x="6019799" y="1552279"/>
              <a:ext cx="2699658" cy="1283026"/>
            </a:xfrm>
            <a:prstGeom prst="wedgeRectCallou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EFF7ECC-F838-4E9E-9642-0462F4CA2AE2}"/>
                </a:ext>
              </a:extLst>
            </p:cNvPr>
            <p:cNvSpPr/>
            <p:nvPr/>
          </p:nvSpPr>
          <p:spPr>
            <a:xfrm>
              <a:off x="6127899" y="1762176"/>
              <a:ext cx="2514600" cy="8309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algn="ctr" defTabSz="914400">
                <a:spcBef>
                  <a:spcPts val="215"/>
                </a:spcBef>
                <a:defRPr/>
              </a:pPr>
              <a:r>
                <a:rPr lang="ms-MY" sz="2400" b="1" kern="0" cap="all" dirty="0">
                  <a:solidFill>
                    <a:schemeClr val="bg1"/>
                  </a:solidFill>
                </a:rPr>
                <a:t>CERTIFICACIONES DE CARTERA</a:t>
              </a:r>
              <a:endParaRPr kumimoji="0" lang="ms-MY" sz="240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7F008A8-DF71-4493-A5F3-03DC1057550B}"/>
              </a:ext>
            </a:extLst>
          </p:cNvPr>
          <p:cNvGrpSpPr/>
          <p:nvPr/>
        </p:nvGrpSpPr>
        <p:grpSpPr>
          <a:xfrm>
            <a:off x="4852838" y="1889374"/>
            <a:ext cx="2699658" cy="1283026"/>
            <a:chOff x="6019799" y="1552279"/>
            <a:chExt cx="2699658" cy="1283026"/>
          </a:xfrm>
          <a:solidFill>
            <a:srgbClr val="00A1DE"/>
          </a:solidFill>
        </p:grpSpPr>
        <p:sp>
          <p:nvSpPr>
            <p:cNvPr id="81" name="Rectangular Callout 17">
              <a:extLst>
                <a:ext uri="{FF2B5EF4-FFF2-40B4-BE49-F238E27FC236}">
                  <a16:creationId xmlns:a16="http://schemas.microsoft.com/office/drawing/2014/main" id="{F04CA965-4304-4FD4-957F-DF135EEFEB42}"/>
                </a:ext>
              </a:extLst>
            </p:cNvPr>
            <p:cNvSpPr/>
            <p:nvPr/>
          </p:nvSpPr>
          <p:spPr>
            <a:xfrm flipH="1">
              <a:off x="6019799" y="1552279"/>
              <a:ext cx="2699658" cy="1283026"/>
            </a:xfrm>
            <a:prstGeom prst="wedgeRectCallou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06E16ED-D913-4F85-892E-7D85554AAEB9}"/>
                </a:ext>
              </a:extLst>
            </p:cNvPr>
            <p:cNvSpPr/>
            <p:nvPr/>
          </p:nvSpPr>
          <p:spPr>
            <a:xfrm>
              <a:off x="6096000" y="1592052"/>
              <a:ext cx="2514600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algn="ctr" defTabSz="914400">
                <a:spcBef>
                  <a:spcPts val="215"/>
                </a:spcBef>
                <a:defRPr/>
              </a:pPr>
              <a:r>
                <a:rPr lang="ms-MY" sz="2400" b="1" kern="0" cap="all" dirty="0">
                  <a:solidFill>
                    <a:prstClr val="white"/>
                  </a:solidFill>
                </a:rPr>
                <a:t>edificios existentes &amp; </a:t>
              </a:r>
              <a:r>
                <a:rPr lang="ms-MY" sz="2400" b="1" kern="0" cap="all" dirty="0">
                  <a:solidFill>
                    <a:schemeClr val="bg1"/>
                  </a:solidFill>
                </a:rPr>
                <a:t>REFORMAS</a:t>
              </a:r>
              <a:endParaRPr kumimoji="0" lang="ms-MY" sz="240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828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464570" y="291873"/>
            <a:ext cx="9143999" cy="1774872"/>
          </a:xfrm>
        </p:spPr>
        <p:txBody>
          <a:bodyPr>
            <a:normAutofit/>
          </a:bodyPr>
          <a:lstStyle/>
          <a:p>
            <a:pPr marL="0" indent="0" algn="ctr" fontAlgn="base">
              <a:spcBef>
                <a:spcPts val="0"/>
              </a:spcBef>
              <a:buNone/>
            </a:pPr>
            <a:r>
              <a:rPr lang="es-ES" cap="all" dirty="0"/>
              <a:t>LA NORMA EDGE SE CENTRA EN TRES CATEGORÍAS DE EMPLEO </a:t>
            </a:r>
            <a:r>
              <a:rPr lang="es-ES" b="1" cap="all" dirty="0"/>
              <a:t>EFICIENTE DE LOS RECURSOS</a:t>
            </a:r>
          </a:p>
          <a:p>
            <a:pPr marL="0" indent="0" algn="ctr" fontAlgn="base">
              <a:spcBef>
                <a:spcPts val="0"/>
              </a:spcBef>
              <a:buNone/>
            </a:pPr>
            <a:r>
              <a:rPr lang="en-US" cap="all" dirty="0">
                <a:solidFill>
                  <a:schemeClr val="bg1">
                    <a:lumMod val="50000"/>
                  </a:schemeClr>
                </a:solidFill>
              </a:rPr>
              <a:t>________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5002AE-CB28-429A-9916-5068178BC0A2}"/>
              </a:ext>
            </a:extLst>
          </p:cNvPr>
          <p:cNvGrpSpPr/>
          <p:nvPr/>
        </p:nvGrpSpPr>
        <p:grpSpPr>
          <a:xfrm>
            <a:off x="5212902" y="2552593"/>
            <a:ext cx="1704579" cy="1676400"/>
            <a:chOff x="6232872" y="4173435"/>
            <a:chExt cx="1704579" cy="16764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F20B36C-E47E-4906-8863-984CB9B2400F}"/>
                </a:ext>
              </a:extLst>
            </p:cNvPr>
            <p:cNvSpPr/>
            <p:nvPr/>
          </p:nvSpPr>
          <p:spPr>
            <a:xfrm>
              <a:off x="6232872" y="4173435"/>
              <a:ext cx="1676400" cy="1676400"/>
            </a:xfrm>
            <a:prstGeom prst="ellipse">
              <a:avLst/>
            </a:prstGeom>
            <a:solidFill>
              <a:srgbClr val="7F7F7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695750-81AE-4688-A614-70D0717D6245}"/>
                </a:ext>
              </a:extLst>
            </p:cNvPr>
            <p:cNvSpPr txBox="1"/>
            <p:nvPr/>
          </p:nvSpPr>
          <p:spPr>
            <a:xfrm>
              <a:off x="6357381" y="4244196"/>
              <a:ext cx="13308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solidFill>
                    <a:schemeClr val="bg1"/>
                  </a:solidFill>
                </a:rPr>
                <a:t>20</a:t>
              </a:r>
              <a:r>
                <a:rPr lang="en-US" sz="4000" b="1">
                  <a:solidFill>
                    <a:schemeClr val="bg1"/>
                  </a:solidFill>
                </a:rPr>
                <a:t>%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6035E64-3827-4050-8F98-AEC4F439EF52}"/>
                </a:ext>
              </a:extLst>
            </p:cNvPr>
            <p:cNvSpPr/>
            <p:nvPr/>
          </p:nvSpPr>
          <p:spPr>
            <a:xfrm>
              <a:off x="6342141" y="4943118"/>
              <a:ext cx="159531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MATERIALS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B34320E-4328-4995-AFD1-095E762E573F}"/>
              </a:ext>
            </a:extLst>
          </p:cNvPr>
          <p:cNvGrpSpPr/>
          <p:nvPr/>
        </p:nvGrpSpPr>
        <p:grpSpPr>
          <a:xfrm>
            <a:off x="5206736" y="2551710"/>
            <a:ext cx="1676400" cy="1676400"/>
            <a:chOff x="1163224" y="4325835"/>
            <a:chExt cx="1676400" cy="1676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4BFB379-FA8D-4454-923E-FB9D6B3E62FC}"/>
                </a:ext>
              </a:extLst>
            </p:cNvPr>
            <p:cNvSpPr/>
            <p:nvPr/>
          </p:nvSpPr>
          <p:spPr>
            <a:xfrm>
              <a:off x="1163224" y="4325835"/>
              <a:ext cx="1676400" cy="16764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63D13A1-EC5D-42D0-BC8A-29932D858272}"/>
                </a:ext>
              </a:extLst>
            </p:cNvPr>
            <p:cNvSpPr txBox="1"/>
            <p:nvPr/>
          </p:nvSpPr>
          <p:spPr>
            <a:xfrm>
              <a:off x="1414903" y="4419600"/>
              <a:ext cx="13308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solidFill>
                    <a:schemeClr val="bg1"/>
                  </a:solidFill>
                </a:rPr>
                <a:t>20</a:t>
              </a:r>
              <a:r>
                <a:rPr lang="en-US" sz="4000" b="1">
                  <a:solidFill>
                    <a:schemeClr val="bg1"/>
                  </a:solidFill>
                </a:rPr>
                <a:t>%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51F2DBE-CD7F-42D1-B094-AE648039A111}"/>
                </a:ext>
              </a:extLst>
            </p:cNvPr>
            <p:cNvSpPr/>
            <p:nvPr/>
          </p:nvSpPr>
          <p:spPr>
            <a:xfrm>
              <a:off x="1447304" y="5114569"/>
              <a:ext cx="118878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ENERGY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75C08A4-DD15-43A6-A733-E141F3F9F38E}"/>
              </a:ext>
            </a:extLst>
          </p:cNvPr>
          <p:cNvGrpSpPr/>
          <p:nvPr/>
        </p:nvGrpSpPr>
        <p:grpSpPr>
          <a:xfrm>
            <a:off x="5205636" y="2542691"/>
            <a:ext cx="1676400" cy="1676400"/>
            <a:chOff x="3674014" y="5144668"/>
            <a:chExt cx="1676400" cy="167640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032FD1F-4C25-4F1C-AE38-DB4903F5ABDE}"/>
                </a:ext>
              </a:extLst>
            </p:cNvPr>
            <p:cNvSpPr/>
            <p:nvPr/>
          </p:nvSpPr>
          <p:spPr>
            <a:xfrm>
              <a:off x="3674014" y="5144668"/>
              <a:ext cx="1676400" cy="1676400"/>
            </a:xfrm>
            <a:prstGeom prst="ellipse">
              <a:avLst/>
            </a:prstGeom>
            <a:solidFill>
              <a:srgbClr val="389FD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F97E84-69CF-406B-96D5-4D0018FCC3B1}"/>
                </a:ext>
              </a:extLst>
            </p:cNvPr>
            <p:cNvSpPr txBox="1"/>
            <p:nvPr/>
          </p:nvSpPr>
          <p:spPr>
            <a:xfrm>
              <a:off x="3891065" y="5223874"/>
              <a:ext cx="13308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</a:rPr>
                <a:t>20</a:t>
              </a:r>
              <a:r>
                <a:rPr lang="en-US" sz="4000" b="1" dirty="0">
                  <a:solidFill>
                    <a:schemeClr val="bg1"/>
                  </a:solidFill>
                </a:rPr>
                <a:t>%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3B3ADB0-2472-4D7C-8B00-3DE770F7F5C1}"/>
                </a:ext>
              </a:extLst>
            </p:cNvPr>
            <p:cNvSpPr/>
            <p:nvPr/>
          </p:nvSpPr>
          <p:spPr>
            <a:xfrm>
              <a:off x="3932385" y="5978845"/>
              <a:ext cx="106676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WATER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19859A25-D07A-4A23-B5F9-BEA159B765B9}"/>
              </a:ext>
            </a:extLst>
          </p:cNvPr>
          <p:cNvSpPr/>
          <p:nvPr/>
        </p:nvSpPr>
        <p:spPr>
          <a:xfrm>
            <a:off x="4968763" y="2307426"/>
            <a:ext cx="2152346" cy="2152346"/>
          </a:xfrm>
          <a:prstGeom prst="ellipse">
            <a:avLst/>
          </a:prstGeom>
          <a:gradFill flip="none" rotWithShape="1">
            <a:gsLst>
              <a:gs pos="41000">
                <a:srgbClr val="92D050">
                  <a:shade val="30000"/>
                  <a:satMod val="115000"/>
                </a:srgbClr>
              </a:gs>
              <a:gs pos="63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cap="all" dirty="0"/>
              <a:t>20%</a:t>
            </a:r>
            <a:endParaRPr lang="en-US" sz="6000" b="1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A476F05-C47E-442A-9D7A-30CF799206E9}"/>
              </a:ext>
            </a:extLst>
          </p:cNvPr>
          <p:cNvSpPr/>
          <p:nvPr/>
        </p:nvSpPr>
        <p:spPr>
          <a:xfrm>
            <a:off x="5198370" y="2542691"/>
            <a:ext cx="1676400" cy="1676400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1E4D82-EEDA-4ECC-80BF-95B9758192E1}"/>
              </a:ext>
            </a:extLst>
          </p:cNvPr>
          <p:cNvSpPr txBox="1"/>
          <p:nvPr/>
        </p:nvSpPr>
        <p:spPr>
          <a:xfrm>
            <a:off x="5466184" y="2838472"/>
            <a:ext cx="13308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20</a:t>
            </a:r>
            <a:r>
              <a:rPr lang="en-US" sz="4000" b="1" dirty="0">
                <a:solidFill>
                  <a:schemeClr val="bg1"/>
                </a:solidFill>
              </a:rPr>
              <a:t>%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C98DBF8-F285-4FE7-90AE-8CEC6C0C6556}"/>
              </a:ext>
            </a:extLst>
          </p:cNvPr>
          <p:cNvGrpSpPr/>
          <p:nvPr/>
        </p:nvGrpSpPr>
        <p:grpSpPr>
          <a:xfrm>
            <a:off x="3436706" y="3714106"/>
            <a:ext cx="5545248" cy="1056322"/>
            <a:chOff x="1916160" y="4034710"/>
            <a:chExt cx="5545248" cy="107074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CA5E877-31BB-44AE-8D06-67AB01AE04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6160" y="4123915"/>
              <a:ext cx="1633006" cy="66664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4722CBE-F27A-4A9A-85A9-B9C9CFF1F349}"/>
                </a:ext>
              </a:extLst>
            </p:cNvPr>
            <p:cNvCxnSpPr>
              <a:cxnSpLocks/>
            </p:cNvCxnSpPr>
            <p:nvPr/>
          </p:nvCxnSpPr>
          <p:spPr>
            <a:xfrm>
              <a:off x="5538771" y="4034710"/>
              <a:ext cx="1922637" cy="64668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E2031CD-6C32-495C-92F6-A608DB7633A7}"/>
                </a:ext>
              </a:extLst>
            </p:cNvPr>
            <p:cNvCxnSpPr>
              <a:cxnSpLocks/>
              <a:endCxn id="44" idx="4"/>
            </p:cNvCxnSpPr>
            <p:nvPr/>
          </p:nvCxnSpPr>
          <p:spPr>
            <a:xfrm flipV="1">
              <a:off x="4523290" y="4790557"/>
              <a:ext cx="1100" cy="3149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3371A02-077C-4FBB-BA78-B722F4913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3" y="6257593"/>
            <a:ext cx="1843706" cy="4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8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28632 0.165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82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00091 0.324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62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27409 0.197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1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439EA-C8F9-4502-9255-0935921DD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571"/>
            <a:ext cx="10515600" cy="1468460"/>
          </a:xfrm>
        </p:spPr>
        <p:txBody>
          <a:bodyPr>
            <a:noAutofit/>
          </a:bodyPr>
          <a:lstStyle/>
          <a:p>
            <a:pPr fontAlgn="base">
              <a:spcBef>
                <a:spcPts val="0"/>
              </a:spcBef>
            </a:pPr>
            <a:r>
              <a:rPr lang="es-ES" dirty="0"/>
              <a:t>HAY </a:t>
            </a:r>
            <a:r>
              <a:rPr lang="es-ES" b="1" dirty="0"/>
              <a:t>TRES MANERAS DE OBTENER LA CERTIFICACIÓN</a:t>
            </a:r>
            <a:r>
              <a:rPr lang="es-ES" dirty="0"/>
              <a:t>. OBTENGA AHORROS DE AGUA Y MATERIALES DE AL MENOS UN 20 %; LUEGO ELIJA SUS AHORROS DE ENERGÍA.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5ACEAA-68D7-4B48-85FA-DF4D2BE750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5" b="4402"/>
          <a:stretch/>
        </p:blipFill>
        <p:spPr>
          <a:xfrm>
            <a:off x="0" y="2097370"/>
            <a:ext cx="12192000" cy="402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42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DB41BEE8-4E8A-44F2-8BCB-8C080CE03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1" y="206328"/>
            <a:ext cx="10911840" cy="1774872"/>
          </a:xfrm>
        </p:spPr>
        <p:txBody>
          <a:bodyPr>
            <a:normAutofit/>
          </a:bodyPr>
          <a:lstStyle/>
          <a:p>
            <a:pPr marL="0" indent="0" algn="ctr" fontAlgn="base">
              <a:spcBef>
                <a:spcPts val="0"/>
              </a:spcBef>
              <a:buNone/>
            </a:pPr>
            <a:r>
              <a:rPr lang="es-ES" cap="all" dirty="0"/>
              <a:t>UNA CERTIFICACIÓN EDGE SE PUEDE UTILIZAR COMO </a:t>
            </a:r>
            <a:r>
              <a:rPr lang="es-ES" b="1" cap="all" dirty="0"/>
              <a:t>UN INSTRUMENTO DE VERIFICACIÓN </a:t>
            </a:r>
            <a:r>
              <a:rPr lang="es-ES" cap="all" dirty="0"/>
              <a:t>PARA LA CONSTRUCCIÓN ECOLÓGICA Y LAS HIPOTECAS “ECOLÓGICAS”</a:t>
            </a:r>
          </a:p>
          <a:p>
            <a:pPr marL="0" indent="0" algn="ctr" fontAlgn="base">
              <a:spcBef>
                <a:spcPts val="0"/>
              </a:spcBef>
              <a:buNone/>
            </a:pPr>
            <a:r>
              <a:rPr lang="en-US" cap="all" dirty="0">
                <a:solidFill>
                  <a:schemeClr val="bg1">
                    <a:lumMod val="50000"/>
                  </a:schemeClr>
                </a:solidFill>
              </a:rPr>
              <a:t>________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2C7D92-51E7-4F2E-ABDD-93F527E34003}"/>
              </a:ext>
            </a:extLst>
          </p:cNvPr>
          <p:cNvSpPr/>
          <p:nvPr/>
        </p:nvSpPr>
        <p:spPr>
          <a:xfrm>
            <a:off x="8668261" y="2171173"/>
            <a:ext cx="701457" cy="18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FF65BC-0AE2-4242-94C8-FA4B1CD13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153" y="1961198"/>
            <a:ext cx="3042406" cy="4297842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A57D3FB-5C42-4871-B742-2FC479AAB366}"/>
              </a:ext>
            </a:extLst>
          </p:cNvPr>
          <p:cNvSpPr/>
          <p:nvPr/>
        </p:nvSpPr>
        <p:spPr>
          <a:xfrm>
            <a:off x="2212311" y="2694736"/>
            <a:ext cx="2386584" cy="238490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8C0B03-114B-46D8-BDF1-88869A73F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840" y="1975282"/>
            <a:ext cx="3029878" cy="4287277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0E65B9-63C6-4024-95A9-0F202A2DD6BF}"/>
              </a:ext>
            </a:extLst>
          </p:cNvPr>
          <p:cNvSpPr/>
          <p:nvPr/>
        </p:nvSpPr>
        <p:spPr>
          <a:xfrm>
            <a:off x="7213599" y="2427116"/>
            <a:ext cx="2167128" cy="216622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8C02FE-2899-4438-A779-89EBED094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3" y="6257593"/>
            <a:ext cx="1843706" cy="4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49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91B4D7-AAF8-48D4-B1B7-098D3E2D6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3" y="-20320"/>
            <a:ext cx="10810374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F312F7E-6E6E-47AC-954E-7E222129CCAA}"/>
              </a:ext>
            </a:extLst>
          </p:cNvPr>
          <p:cNvSpPr txBox="1">
            <a:spLocks/>
          </p:cNvSpPr>
          <p:nvPr/>
        </p:nvSpPr>
        <p:spPr bwMode="auto">
          <a:xfrm>
            <a:off x="867927" y="229033"/>
            <a:ext cx="10241279" cy="112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/>
              <a:buNone/>
              <a:defRPr sz="2200" b="0" i="0" cap="none" baseline="0">
                <a:solidFill>
                  <a:srgbClr val="021F43"/>
                </a:solidFill>
                <a:latin typeface="+mn-lt"/>
                <a:ea typeface="+mj-ea"/>
                <a:cs typeface="Andes ExtraLight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ES" sz="2800" kern="0" cap="all" dirty="0">
                <a:solidFill>
                  <a:schemeClr val="bg1">
                    <a:lumMod val="50000"/>
                  </a:schemeClr>
                </a:solidFill>
              </a:rPr>
              <a:t>EDGE ESTÁ DISPONIBLE EN MÁS DE 150 PAÍSES, INCLUIDO </a:t>
            </a:r>
            <a:r>
              <a:rPr lang="es-ES" sz="2800" b="1" kern="0" cap="all" dirty="0">
                <a:solidFill>
                  <a:schemeClr val="bg1">
                    <a:lumMod val="50000"/>
                  </a:schemeClr>
                </a:solidFill>
              </a:rPr>
              <a:t>MÉXICO</a:t>
            </a:r>
          </a:p>
          <a:p>
            <a:pPr algn="ctr">
              <a:defRPr/>
            </a:pPr>
            <a:r>
              <a:rPr lang="en-US" sz="2800" kern="0" cap="all" dirty="0">
                <a:solidFill>
                  <a:schemeClr val="bg1">
                    <a:lumMod val="50000"/>
                  </a:schemeClr>
                </a:solidFill>
              </a:rPr>
              <a:t>________</a:t>
            </a:r>
          </a:p>
          <a:p>
            <a:pPr algn="ctr">
              <a:defRPr/>
            </a:pPr>
            <a:endParaRPr lang="en-US" sz="2800" kern="0" cap="al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16D1F-C581-4E95-8CA5-A1DD589CF6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3" y="6257593"/>
            <a:ext cx="1843706" cy="4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13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88BD2-28DB-4FBA-AA69-FF63F43B1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29" y="323587"/>
            <a:ext cx="10624187" cy="851301"/>
          </a:xfrm>
        </p:spPr>
        <p:txBody>
          <a:bodyPr/>
          <a:lstStyle/>
          <a:p>
            <a:r>
              <a:rPr lang="es-ES" sz="2800" dirty="0"/>
              <a:t>EN QUÉ </a:t>
            </a:r>
            <a:r>
              <a:rPr lang="es-ES" sz="2800" b="1" dirty="0"/>
              <a:t>SE DIFERENCIA EDGE </a:t>
            </a:r>
            <a:r>
              <a:rPr lang="es-ES" sz="2800" dirty="0"/>
              <a:t>DE OTROS SISTEMAS DE CERTIFICACIÓN</a:t>
            </a:r>
            <a:br>
              <a:rPr lang="en-US" sz="2800" dirty="0"/>
            </a:br>
            <a:r>
              <a:rPr lang="en-US" sz="2800" dirty="0"/>
              <a:t>________</a:t>
            </a:r>
            <a:endParaRPr lang="en-US" sz="2800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F7BDF30-4E09-4C6C-BD3C-4F1CF445C538}"/>
              </a:ext>
            </a:extLst>
          </p:cNvPr>
          <p:cNvSpPr/>
          <p:nvPr/>
        </p:nvSpPr>
        <p:spPr>
          <a:xfrm>
            <a:off x="1804225" y="2097802"/>
            <a:ext cx="71265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400" kern="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CALCULADORA FINANCIERA</a:t>
            </a:r>
          </a:p>
          <a:p>
            <a:pPr defTabSz="914400">
              <a:defRPr/>
            </a:pPr>
            <a:endParaRPr lang="en-US" sz="2400" kern="0" cap="al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/>
            </a:endParaRPr>
          </a:p>
          <a:p>
            <a:pPr defTabSz="914400">
              <a:defRPr/>
            </a:pPr>
            <a:endParaRPr lang="en-US" sz="2400" kern="0" cap="al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/>
            </a:endParaRPr>
          </a:p>
          <a:p>
            <a:pPr defTabSz="914400">
              <a:defRPr/>
            </a:pPr>
            <a:endParaRPr lang="en-US" sz="2400" kern="0" cap="al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/>
            </a:endParaRPr>
          </a:p>
          <a:p>
            <a:pPr defTabSz="914400">
              <a:defRPr/>
            </a:pPr>
            <a:r>
              <a:rPr lang="en-US" sz="2400" kern="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CUMPLIMIENTO SIMPLIFICADO</a:t>
            </a:r>
          </a:p>
          <a:p>
            <a:pPr defTabSz="914400">
              <a:defRPr/>
            </a:pPr>
            <a:endParaRPr lang="en-US" sz="2400" kern="0" cap="al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/>
            </a:endParaRPr>
          </a:p>
          <a:p>
            <a:pPr defTabSz="914400">
              <a:defRPr/>
            </a:pPr>
            <a:endParaRPr lang="en-US" sz="2400" kern="0" cap="al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/>
            </a:endParaRPr>
          </a:p>
          <a:p>
            <a:pPr defTabSz="914400">
              <a:defRPr/>
            </a:pPr>
            <a:endParaRPr lang="en-US" sz="2400" kern="0" cap="al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/>
            </a:endParaRPr>
          </a:p>
          <a:p>
            <a:pPr defTabSz="914400">
              <a:defRPr/>
            </a:pPr>
            <a:r>
              <a:rPr lang="en-US" sz="2400" kern="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TRAMITACIÓN REDUCIDA</a:t>
            </a:r>
            <a:endParaRPr lang="en-US" sz="2400" kern="0" cap="al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/>
            </a:endParaRPr>
          </a:p>
          <a:p>
            <a:pPr defTabSz="914400">
              <a:defRPr/>
            </a:pPr>
            <a:endParaRPr lang="en-US" sz="2400" kern="0" cap="al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/>
            </a:endParaRPr>
          </a:p>
          <a:p>
            <a:pPr defTabSz="914400">
              <a:defRPr/>
            </a:pPr>
            <a:endParaRPr lang="en-US" sz="2400" kern="0" cap="al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/>
            </a:endParaRPr>
          </a:p>
          <a:p>
            <a:pPr defTabSz="914400">
              <a:defRPr/>
            </a:pPr>
            <a:endParaRPr lang="en-US" sz="2400" kern="0" cap="al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E49800-66CB-445A-A37A-36D5D31C1B49}"/>
              </a:ext>
            </a:extLst>
          </p:cNvPr>
          <p:cNvGrpSpPr/>
          <p:nvPr/>
        </p:nvGrpSpPr>
        <p:grpSpPr>
          <a:xfrm>
            <a:off x="925794" y="1977268"/>
            <a:ext cx="731520" cy="731520"/>
            <a:chOff x="2196127" y="1124744"/>
            <a:chExt cx="731520" cy="731520"/>
          </a:xfrm>
        </p:grpSpPr>
        <p:pic>
          <p:nvPicPr>
            <p:cNvPr id="49" name="Picture 10" descr="http://healthesystems.com/Image%20Library/Unassigned/cost_icon.png">
              <a:extLst>
                <a:ext uri="{FF2B5EF4-FFF2-40B4-BE49-F238E27FC236}">
                  <a16:creationId xmlns:a16="http://schemas.microsoft.com/office/drawing/2014/main" id="{FA0BA300-35D3-4D8E-927C-1D0E753203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00A1D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173" y="1238894"/>
              <a:ext cx="536493" cy="536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" name="Oval 1024">
              <a:extLst>
                <a:ext uri="{FF2B5EF4-FFF2-40B4-BE49-F238E27FC236}">
                  <a16:creationId xmlns:a16="http://schemas.microsoft.com/office/drawing/2014/main" id="{13166A4A-97EA-41FF-BE85-4E033DA6002C}"/>
                </a:ext>
              </a:extLst>
            </p:cNvPr>
            <p:cNvSpPr/>
            <p:nvPr/>
          </p:nvSpPr>
          <p:spPr bwMode="auto">
            <a:xfrm>
              <a:off x="2196127" y="1124744"/>
              <a:ext cx="731520" cy="731520"/>
            </a:xfrm>
            <a:prstGeom prst="ellips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15888" indent="-115888" defTabSz="914400"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1300">
                <a:latin typeface="Trebuchet MS" pitchFamily="34" charset="0"/>
                <a:cs typeface="Times New Roman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D1901B-517A-4D0A-93E3-6ABF65E7B897}"/>
              </a:ext>
            </a:extLst>
          </p:cNvPr>
          <p:cNvGrpSpPr/>
          <p:nvPr/>
        </p:nvGrpSpPr>
        <p:grpSpPr>
          <a:xfrm>
            <a:off x="925794" y="3416415"/>
            <a:ext cx="765917" cy="765917"/>
            <a:chOff x="2192482" y="2020419"/>
            <a:chExt cx="765917" cy="765917"/>
          </a:xfrm>
        </p:grpSpPr>
        <p:pic>
          <p:nvPicPr>
            <p:cNvPr id="37" name="Picture 18" descr="https://cdn3.iconfinder.com/data/icons/glypho-generic-icons/64/guarantee-checkmark-512.png">
              <a:extLst>
                <a:ext uri="{FF2B5EF4-FFF2-40B4-BE49-F238E27FC236}">
                  <a16:creationId xmlns:a16="http://schemas.microsoft.com/office/drawing/2014/main" id="{71575DBB-BE36-4903-A1A6-B6C9DE675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482" y="2020419"/>
              <a:ext cx="765917" cy="765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03290CC-85E3-40F2-9457-41A00F77069C}"/>
                </a:ext>
              </a:extLst>
            </p:cNvPr>
            <p:cNvSpPr/>
            <p:nvPr/>
          </p:nvSpPr>
          <p:spPr bwMode="auto">
            <a:xfrm>
              <a:off x="2212169" y="2033366"/>
              <a:ext cx="731520" cy="731520"/>
            </a:xfrm>
            <a:prstGeom prst="ellips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15888" indent="-115888" defTabSz="914400"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1300">
                <a:latin typeface="Trebuchet MS" pitchFamily="34" charset="0"/>
                <a:cs typeface="Times New Roman" pitchFamily="18" charset="0"/>
              </a:endParaRPr>
            </a:p>
          </p:txBody>
        </p:sp>
      </p:grpSp>
      <p:pic>
        <p:nvPicPr>
          <p:cNvPr id="1026" name="Picture 2" descr="List Free Icon">
            <a:extLst>
              <a:ext uri="{FF2B5EF4-FFF2-40B4-BE49-F238E27FC236}">
                <a16:creationId xmlns:a16="http://schemas.microsoft.com/office/drawing/2014/main" id="{FDD3F7CE-C15E-471A-919E-B6CA02F88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948" y="2079382"/>
            <a:ext cx="460579" cy="46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74E40726-8C6A-4199-8EFE-C861682FAD61}"/>
              </a:ext>
            </a:extLst>
          </p:cNvPr>
          <p:cNvSpPr/>
          <p:nvPr/>
        </p:nvSpPr>
        <p:spPr bwMode="auto">
          <a:xfrm>
            <a:off x="908829" y="4868616"/>
            <a:ext cx="726625" cy="734324"/>
          </a:xfrm>
          <a:prstGeom prst="ellips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indent="-115888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1300"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1028" name="Picture 4" descr="Image result for reduce process icon">
            <a:extLst>
              <a:ext uri="{FF2B5EF4-FFF2-40B4-BE49-F238E27FC236}">
                <a16:creationId xmlns:a16="http://schemas.microsoft.com/office/drawing/2014/main" id="{613BA7D9-AC13-49C9-BFD8-583C15C05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t="7968" r="68219" b="74187"/>
          <a:stretch/>
        </p:blipFill>
        <p:spPr bwMode="auto">
          <a:xfrm>
            <a:off x="1051840" y="5086539"/>
            <a:ext cx="481116" cy="33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Oval 70">
            <a:extLst>
              <a:ext uri="{FF2B5EF4-FFF2-40B4-BE49-F238E27FC236}">
                <a16:creationId xmlns:a16="http://schemas.microsoft.com/office/drawing/2014/main" id="{048FDA3C-55C0-439D-9D5A-6B99F9E9A701}"/>
              </a:ext>
            </a:extLst>
          </p:cNvPr>
          <p:cNvSpPr/>
          <p:nvPr/>
        </p:nvSpPr>
        <p:spPr bwMode="auto">
          <a:xfrm>
            <a:off x="6100219" y="1978013"/>
            <a:ext cx="731520" cy="731520"/>
          </a:xfrm>
          <a:prstGeom prst="ellips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indent="-115888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1300">
              <a:latin typeface="Trebuchet MS" pitchFamily="34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C6E1A1-5D26-46DD-A14B-6F13FD6FC078}"/>
              </a:ext>
            </a:extLst>
          </p:cNvPr>
          <p:cNvGrpSpPr/>
          <p:nvPr/>
        </p:nvGrpSpPr>
        <p:grpSpPr>
          <a:xfrm>
            <a:off x="6102028" y="4871420"/>
            <a:ext cx="731520" cy="731520"/>
            <a:chOff x="2226879" y="5657272"/>
            <a:chExt cx="731520" cy="731520"/>
          </a:xfrm>
        </p:grpSpPr>
        <p:pic>
          <p:nvPicPr>
            <p:cNvPr id="1030" name="Picture 6" descr="Image result for world bank group logo">
              <a:extLst>
                <a:ext uri="{FF2B5EF4-FFF2-40B4-BE49-F238E27FC236}">
                  <a16:creationId xmlns:a16="http://schemas.microsoft.com/office/drawing/2014/main" id="{DB712EE1-03BF-4378-80BE-44A0EC8FBD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625" y="5759478"/>
              <a:ext cx="518768" cy="51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4194AC7-2A84-4F77-A710-0474BF8BF92F}"/>
                </a:ext>
              </a:extLst>
            </p:cNvPr>
            <p:cNvSpPr/>
            <p:nvPr/>
          </p:nvSpPr>
          <p:spPr bwMode="auto">
            <a:xfrm>
              <a:off x="2226879" y="5657272"/>
              <a:ext cx="731520" cy="731520"/>
            </a:xfrm>
            <a:prstGeom prst="ellips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15888" indent="-115888" defTabSz="914400"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1300">
                <a:latin typeface="Trebuchet MS" pitchFamily="34" charset="0"/>
                <a:cs typeface="Times New Roman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EFC736-4EF4-4596-AAE7-5548EEF2B73F}"/>
              </a:ext>
            </a:extLst>
          </p:cNvPr>
          <p:cNvGrpSpPr/>
          <p:nvPr/>
        </p:nvGrpSpPr>
        <p:grpSpPr>
          <a:xfrm>
            <a:off x="6100219" y="3416415"/>
            <a:ext cx="731520" cy="731520"/>
            <a:chOff x="2196127" y="4717436"/>
            <a:chExt cx="731520" cy="731520"/>
          </a:xfrm>
        </p:grpSpPr>
        <p:pic>
          <p:nvPicPr>
            <p:cNvPr id="1032" name="Picture 8" descr="Cursor Free Icon">
              <a:extLst>
                <a:ext uri="{FF2B5EF4-FFF2-40B4-BE49-F238E27FC236}">
                  <a16:creationId xmlns:a16="http://schemas.microsoft.com/office/drawing/2014/main" id="{9FEEB5B9-5BC7-42CA-ADA9-9C1130AE1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580" y="4855258"/>
              <a:ext cx="455876" cy="455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BD416F2-C496-4D29-86E5-0AB903321083}"/>
                </a:ext>
              </a:extLst>
            </p:cNvPr>
            <p:cNvSpPr/>
            <p:nvPr/>
          </p:nvSpPr>
          <p:spPr bwMode="auto">
            <a:xfrm>
              <a:off x="2196127" y="4717436"/>
              <a:ext cx="731520" cy="731520"/>
            </a:xfrm>
            <a:prstGeom prst="ellips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15888" indent="-115888" defTabSz="914400"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1300">
                <a:latin typeface="Trebuchet MS" pitchFamily="34" charset="0"/>
                <a:cs typeface="Times New Roman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90B9BB0-0B27-4F37-B12D-7415E6472C52}"/>
              </a:ext>
            </a:extLst>
          </p:cNvPr>
          <p:cNvSpPr/>
          <p:nvPr/>
        </p:nvSpPr>
        <p:spPr>
          <a:xfrm>
            <a:off x="6936485" y="2087814"/>
            <a:ext cx="61388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400" kern="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Easy impact reporting</a:t>
            </a:r>
          </a:p>
          <a:p>
            <a:pPr defTabSz="914400">
              <a:defRPr/>
            </a:pPr>
            <a:endParaRPr lang="en-US" sz="24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914400">
              <a:defRPr/>
            </a:pPr>
            <a:endParaRPr lang="en-US" sz="24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914400">
              <a:defRPr/>
            </a:pPr>
            <a:endParaRPr lang="en-US" sz="24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914400">
              <a:defRPr/>
            </a:pPr>
            <a:r>
              <a:rPr lang="es-ES" sz="2400" kern="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EFICIENCIA EN FUNCIÓN DE LOS COSTOS</a:t>
            </a:r>
          </a:p>
          <a:p>
            <a:pPr defTabSz="914400">
              <a:defRPr/>
            </a:pPr>
            <a:endParaRPr lang="en-US" sz="2400" kern="0" cap="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914400">
              <a:defRPr/>
            </a:pPr>
            <a:endParaRPr lang="en-US" sz="2400" kern="0" cap="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914400">
              <a:defRPr/>
            </a:pPr>
            <a:endParaRPr lang="en-US" sz="2400" kern="0" cap="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914400">
              <a:defRPr/>
            </a:pPr>
            <a:r>
              <a:rPr lang="en-US" sz="2400" kern="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MARCA GRUPO BANCO MUNDIAL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2F5149B-14D1-40A9-9628-14B853D8AD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3" y="6257593"/>
            <a:ext cx="1843706" cy="4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16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81B543-7451-42EE-851D-192F36E9C6FC}"/>
              </a:ext>
            </a:extLst>
          </p:cNvPr>
          <p:cNvSpPr txBox="1"/>
          <p:nvPr/>
        </p:nvSpPr>
        <p:spPr>
          <a:xfrm>
            <a:off x="8635647" y="4713701"/>
            <a:ext cx="1463040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19063"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Conciliación y arbitraje de diferencias relativas a inversiones.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ED09C1-916B-455E-9BB0-F99C43E43702}"/>
              </a:ext>
            </a:extLst>
          </p:cNvPr>
          <p:cNvSpPr txBox="1"/>
          <p:nvPr/>
        </p:nvSpPr>
        <p:spPr>
          <a:xfrm>
            <a:off x="6832463" y="4703251"/>
            <a:ext cx="1843689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19063"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Garantías de los riesgos no comerciales de las inversiones extranjeras directas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2D54EA-B224-440E-9CAE-DBED631B170A}"/>
              </a:ext>
            </a:extLst>
          </p:cNvPr>
          <p:cNvSpPr txBox="1"/>
          <p:nvPr/>
        </p:nvSpPr>
        <p:spPr>
          <a:xfrm>
            <a:off x="3253745" y="4681003"/>
            <a:ext cx="1671839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60325"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Préstamos sin intereses y donaciones a los Gobiernos de los países más pobres.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8679C-A30C-4518-A5E8-82111B628FD3}"/>
              </a:ext>
            </a:extLst>
          </p:cNvPr>
          <p:cNvSpPr txBox="1"/>
          <p:nvPr/>
        </p:nvSpPr>
        <p:spPr>
          <a:xfrm>
            <a:off x="1476538" y="4549842"/>
            <a:ext cx="1876423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60325"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Préstamos a Gobiernos de países de ingreso mediano y con solvencia crediticia, y a países de ingreso bajo.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A9781-DAE7-4FDA-B63D-FD5CE87DC40F}"/>
              </a:ext>
            </a:extLst>
          </p:cNvPr>
          <p:cNvSpPr txBox="1"/>
          <p:nvPr/>
        </p:nvSpPr>
        <p:spPr>
          <a:xfrm>
            <a:off x="5230585" y="4780271"/>
            <a:ext cx="1347637" cy="98488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marL="119063"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b="1" dirty="0">
                <a:ln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Soluciones en el desarrollo del sector privado</a:t>
            </a:r>
            <a:endParaRPr kumimoji="0" lang="en-US" sz="1600" b="1" i="0" u="none" strike="noStrike" kern="1200" cap="none" spc="0" normalizeH="0" baseline="0" noProof="0" dirty="0">
              <a:ln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9FF3A2-E733-47B3-941E-9DDDA281CEB1}"/>
              </a:ext>
            </a:extLst>
          </p:cNvPr>
          <p:cNvSpPr txBox="1"/>
          <p:nvPr/>
        </p:nvSpPr>
        <p:spPr>
          <a:xfrm>
            <a:off x="1596564" y="2321284"/>
            <a:ext cx="1657182" cy="2183091"/>
          </a:xfrm>
          <a:prstGeom prst="roundRect">
            <a:avLst/>
          </a:prstGeom>
          <a:solidFill>
            <a:srgbClr val="00ADE4"/>
          </a:solidFill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IBRD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900" dirty="0">
                <a:solidFill>
                  <a:prstClr val="white"/>
                </a:solidFill>
                <a:cs typeface="Times New Roman" pitchFamily="18" charset="0"/>
              </a:rPr>
              <a:t>Banco Internacional de </a:t>
            </a:r>
            <a:r>
              <a:rPr lang="es-ES" sz="1850" dirty="0">
                <a:solidFill>
                  <a:prstClr val="white"/>
                </a:solidFill>
                <a:cs typeface="Times New Roman" pitchFamily="18" charset="0"/>
              </a:rPr>
              <a:t>Reconstrucción</a:t>
            </a:r>
            <a:r>
              <a:rPr lang="es-ES" sz="1900" dirty="0">
                <a:solidFill>
                  <a:prstClr val="white"/>
                </a:solidFill>
                <a:cs typeface="Times New Roman" pitchFamily="18" charset="0"/>
              </a:rPr>
              <a:t> y Fomento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52E1CC-E9C4-49BC-9690-E579F3F89567}"/>
              </a:ext>
            </a:extLst>
          </p:cNvPr>
          <p:cNvSpPr txBox="1"/>
          <p:nvPr/>
        </p:nvSpPr>
        <p:spPr>
          <a:xfrm>
            <a:off x="3373573" y="2344078"/>
            <a:ext cx="1596984" cy="2183093"/>
          </a:xfrm>
          <a:prstGeom prst="roundRect">
            <a:avLst/>
          </a:prstGeom>
          <a:solidFill>
            <a:srgbClr val="00ADE4"/>
          </a:solidFill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IDA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dirty="0" err="1">
                <a:solidFill>
                  <a:prstClr val="white"/>
                </a:solidFill>
                <a:cs typeface="Times New Roman" pitchFamily="18" charset="0"/>
              </a:rPr>
              <a:t>Asociación</a:t>
            </a:r>
            <a:r>
              <a:rPr lang="en-US" sz="19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cs typeface="Times New Roman" pitchFamily="18" charset="0"/>
              </a:rPr>
              <a:t>Internacional</a:t>
            </a:r>
            <a:r>
              <a:rPr lang="en-US" sz="1900" dirty="0">
                <a:solidFill>
                  <a:prstClr val="white"/>
                </a:solidFill>
                <a:cs typeface="Times New Roman" pitchFamily="18" charset="0"/>
              </a:rPr>
              <a:t> de </a:t>
            </a:r>
            <a:r>
              <a:rPr lang="en-US" sz="1900" dirty="0" err="1">
                <a:solidFill>
                  <a:prstClr val="white"/>
                </a:solidFill>
                <a:cs typeface="Times New Roman" pitchFamily="18" charset="0"/>
              </a:rPr>
              <a:t>Fomento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FFCABA-C9A7-4CA1-AD57-236CAD7B56AC}"/>
              </a:ext>
            </a:extLst>
          </p:cNvPr>
          <p:cNvSpPr txBox="1"/>
          <p:nvPr/>
        </p:nvSpPr>
        <p:spPr>
          <a:xfrm>
            <a:off x="5064258" y="2304751"/>
            <a:ext cx="1736534" cy="2186407"/>
          </a:xfrm>
          <a:prstGeom prst="roundRect">
            <a:avLst/>
          </a:prstGeom>
          <a:solidFill>
            <a:schemeClr val="tx1"/>
          </a:solidFill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IFC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b="1" dirty="0" err="1">
                <a:solidFill>
                  <a:prstClr val="white"/>
                </a:solidFill>
                <a:cs typeface="Times New Roman" pitchFamily="18" charset="0"/>
              </a:rPr>
              <a:t>Corporación</a:t>
            </a:r>
            <a:r>
              <a:rPr lang="en-US" sz="1900" b="1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prstClr val="white"/>
                </a:solidFill>
                <a:cs typeface="Times New Roman" pitchFamily="18" charset="0"/>
              </a:rPr>
              <a:t>Financiera</a:t>
            </a:r>
            <a:r>
              <a:rPr lang="en-US" sz="1900" b="1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prstClr val="white"/>
                </a:solidFill>
                <a:cs typeface="Times New Roman" pitchFamily="18" charset="0"/>
              </a:rPr>
              <a:t>Internacional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C98322-8237-40B3-B335-E92CDF1E0186}"/>
              </a:ext>
            </a:extLst>
          </p:cNvPr>
          <p:cNvSpPr txBox="1"/>
          <p:nvPr/>
        </p:nvSpPr>
        <p:spPr>
          <a:xfrm>
            <a:off x="6894493" y="2321284"/>
            <a:ext cx="1621326" cy="2169874"/>
          </a:xfrm>
          <a:prstGeom prst="roundRect">
            <a:avLst/>
          </a:prstGeom>
          <a:solidFill>
            <a:srgbClr val="00ADE4"/>
          </a:solidFill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MIGA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900" dirty="0">
                <a:solidFill>
                  <a:prstClr val="white"/>
                </a:solidFill>
                <a:cs typeface="Times New Roman" pitchFamily="18" charset="0"/>
              </a:rPr>
              <a:t>Organismo Multilateral de Garantía de Inversiones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2D7941-72EF-43A9-9F14-CB5DB1148806}"/>
              </a:ext>
            </a:extLst>
          </p:cNvPr>
          <p:cNvSpPr txBox="1"/>
          <p:nvPr/>
        </p:nvSpPr>
        <p:spPr>
          <a:xfrm>
            <a:off x="8635647" y="2321284"/>
            <a:ext cx="1633863" cy="2182477"/>
          </a:xfrm>
          <a:prstGeom prst="roundRect">
            <a:avLst/>
          </a:prstGeom>
          <a:solidFill>
            <a:srgbClr val="00ADE4"/>
          </a:solidFill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ICSID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dirty="0">
                <a:solidFill>
                  <a:prstClr val="white"/>
                </a:solidFill>
                <a:cs typeface="Times New Roman" pitchFamily="18" charset="0"/>
              </a:rPr>
              <a:t>Centro </a:t>
            </a:r>
            <a:r>
              <a:rPr lang="en-US" sz="1700" dirty="0" err="1">
                <a:solidFill>
                  <a:prstClr val="white"/>
                </a:solidFill>
                <a:cs typeface="Times New Roman" pitchFamily="18" charset="0"/>
              </a:rPr>
              <a:t>Internacional</a:t>
            </a:r>
            <a:r>
              <a:rPr lang="en-US" sz="1700" dirty="0">
                <a:solidFill>
                  <a:prstClr val="white"/>
                </a:solidFill>
                <a:cs typeface="Times New Roman" pitchFamily="18" charset="0"/>
              </a:rPr>
              <a:t> de </a:t>
            </a:r>
            <a:r>
              <a:rPr lang="en-US" sz="1700" dirty="0" err="1">
                <a:solidFill>
                  <a:prstClr val="white"/>
                </a:solidFill>
                <a:cs typeface="Times New Roman" pitchFamily="18" charset="0"/>
              </a:rPr>
              <a:t>Arreglo</a:t>
            </a:r>
            <a:r>
              <a:rPr lang="en-US" sz="1700" dirty="0">
                <a:solidFill>
                  <a:prstClr val="white"/>
                </a:solidFill>
                <a:cs typeface="Times New Roman" pitchFamily="18" charset="0"/>
              </a:rPr>
              <a:t> de </a:t>
            </a:r>
            <a:r>
              <a:rPr lang="en-US" sz="1700" dirty="0" err="1">
                <a:solidFill>
                  <a:prstClr val="white"/>
                </a:solidFill>
                <a:cs typeface="Times New Roman" pitchFamily="18" charset="0"/>
              </a:rPr>
              <a:t>Diferencias</a:t>
            </a:r>
            <a:r>
              <a:rPr lang="en-US" sz="17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prstClr val="white"/>
                </a:solidFill>
                <a:cs typeface="Times New Roman" pitchFamily="18" charset="0"/>
              </a:rPr>
              <a:t>Relativas</a:t>
            </a:r>
            <a:r>
              <a:rPr lang="en-US" sz="1700" dirty="0">
                <a:solidFill>
                  <a:prstClr val="white"/>
                </a:solidFill>
                <a:cs typeface="Times New Roman" pitchFamily="18" charset="0"/>
              </a:rPr>
              <a:t> a Inversiones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12" name="Picture 2" descr="C:\Users\wb469958\Documents\WGB_Logo-English\Horizontal\WBG_Horizontal_Color\jpeg\WBG_Horizontal-RGB-high.jpg">
            <a:extLst>
              <a:ext uri="{FF2B5EF4-FFF2-40B4-BE49-F238E27FC236}">
                <a16:creationId xmlns:a16="http://schemas.microsoft.com/office/drawing/2014/main" id="{2C9534B4-26E4-45A9-9B25-7F01B0A5B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9900" y="1290907"/>
            <a:ext cx="3067050" cy="60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D734104D-403E-46CD-BF10-4D5097CA4422}"/>
              </a:ext>
            </a:extLst>
          </p:cNvPr>
          <p:cNvSpPr/>
          <p:nvPr/>
        </p:nvSpPr>
        <p:spPr bwMode="auto">
          <a:xfrm>
            <a:off x="1371600" y="2080857"/>
            <a:ext cx="9093200" cy="4030980"/>
          </a:xfrm>
          <a:prstGeom prst="roundRect">
            <a:avLst>
              <a:gd name="adj" fmla="val 4804"/>
            </a:avLst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lvl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solidFill>
                  <a:srgbClr val="139AF0"/>
                </a:solidFill>
              </a:ln>
              <a:solidFill>
                <a:srgbClr val="021F43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7D4FEA8-6DFC-4B8B-B926-DC4EB5B3E3A1}"/>
              </a:ext>
            </a:extLst>
          </p:cNvPr>
          <p:cNvSpPr/>
          <p:nvPr/>
        </p:nvSpPr>
        <p:spPr bwMode="auto">
          <a:xfrm>
            <a:off x="7343450" y="4724161"/>
            <a:ext cx="2023669" cy="1077218"/>
          </a:xfrm>
          <a:prstGeom prst="rt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lvl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21F43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" name="Half Frame 14">
            <a:extLst>
              <a:ext uri="{FF2B5EF4-FFF2-40B4-BE49-F238E27FC236}">
                <a16:creationId xmlns:a16="http://schemas.microsoft.com/office/drawing/2014/main" id="{565599D0-F98E-4D59-9882-4AEAD3A40438}"/>
              </a:ext>
            </a:extLst>
          </p:cNvPr>
          <p:cNvSpPr/>
          <p:nvPr/>
        </p:nvSpPr>
        <p:spPr bwMode="auto">
          <a:xfrm rot="18900000">
            <a:off x="4958420" y="4738457"/>
            <a:ext cx="777687" cy="829391"/>
          </a:xfrm>
          <a:prstGeom prst="halfFram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21F43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Half Frame 15">
            <a:extLst>
              <a:ext uri="{FF2B5EF4-FFF2-40B4-BE49-F238E27FC236}">
                <a16:creationId xmlns:a16="http://schemas.microsoft.com/office/drawing/2014/main" id="{22C8831B-73CC-451D-9873-8944F914246F}"/>
              </a:ext>
            </a:extLst>
          </p:cNvPr>
          <p:cNvSpPr/>
          <p:nvPr/>
        </p:nvSpPr>
        <p:spPr bwMode="auto">
          <a:xfrm rot="8100000">
            <a:off x="6252957" y="4715781"/>
            <a:ext cx="753369" cy="821847"/>
          </a:xfrm>
          <a:prstGeom prst="halfFram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21F43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A6F2FD1-1EE5-48E2-BA17-CF7C71E16C14}"/>
              </a:ext>
            </a:extLst>
          </p:cNvPr>
          <p:cNvSpPr txBox="1">
            <a:spLocks/>
          </p:cNvSpPr>
          <p:nvPr/>
        </p:nvSpPr>
        <p:spPr>
          <a:xfrm>
            <a:off x="1705543" y="208534"/>
            <a:ext cx="8534400" cy="10211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ts val="0"/>
              </a:spcBef>
              <a:buNone/>
            </a:pPr>
            <a:r>
              <a:rPr lang="es-ES" cap="all" dirty="0">
                <a:solidFill>
                  <a:schemeClr val="bg1">
                    <a:lumMod val="50000"/>
                  </a:schemeClr>
                </a:solidFill>
              </a:rPr>
              <a:t>IFC ES MIEMBRO DEL GRUPO BANCO MUNDIAL</a:t>
            </a:r>
          </a:p>
          <a:p>
            <a:pPr marL="0" indent="0" algn="ctr" fontAlgn="base">
              <a:spcBef>
                <a:spcPts val="0"/>
              </a:spcBef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665ED0-291B-449B-9A28-99FB2887C1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3" y="6257593"/>
            <a:ext cx="1843706" cy="4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11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895" y="3134852"/>
            <a:ext cx="4595507" cy="1168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7166" y="3528102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A7D4"/>
                </a:solidFill>
              </a:rPr>
              <a:t>www.edgebuildings.com</a:t>
            </a:r>
            <a:endParaRPr lang="en-US" sz="3000">
              <a:solidFill>
                <a:srgbClr val="00A7D4"/>
              </a:solidFill>
            </a:endParaRPr>
          </a:p>
        </p:txBody>
      </p:sp>
      <p:pic>
        <p:nvPicPr>
          <p:cNvPr id="10" name="Picture 9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8607" y="2273586"/>
            <a:ext cx="5292447" cy="27765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52900" y="1657350"/>
            <a:ext cx="971550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EB3DC49-7538-4C95-980E-AF437CD62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87" y="277747"/>
            <a:ext cx="9702334" cy="851301"/>
          </a:xfrm>
        </p:spPr>
        <p:txBody>
          <a:bodyPr>
            <a:noAutofit/>
          </a:bodyPr>
          <a:lstStyle/>
          <a:p>
            <a:r>
              <a:rPr lang="en-US" b="1" dirty="0"/>
              <a:t>DEMOSTRACIÓN</a:t>
            </a:r>
            <a:r>
              <a:rPr lang="en-US" dirty="0"/>
              <a:t> EDGE</a:t>
            </a:r>
            <a:br>
              <a:rPr lang="en-US" dirty="0"/>
            </a:br>
            <a:r>
              <a:rPr lang="en-US" dirty="0"/>
              <a:t>________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6199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r a small investment, EDGE certify your project and quickly increase the marketability of your sustainable building.">
            <a:extLst>
              <a:ext uri="{FF2B5EF4-FFF2-40B4-BE49-F238E27FC236}">
                <a16:creationId xmlns:a16="http://schemas.microsoft.com/office/drawing/2014/main" id="{1786A001-2BB8-4312-B4BC-E6A4D7F0A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3" r="15095"/>
          <a:stretch/>
        </p:blipFill>
        <p:spPr bwMode="auto">
          <a:xfrm>
            <a:off x="-293913" y="1"/>
            <a:ext cx="1248591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C5ACDB-218C-4C1B-BE3D-05F09D186EE4}"/>
              </a:ext>
            </a:extLst>
          </p:cNvPr>
          <p:cNvSpPr/>
          <p:nvPr/>
        </p:nvSpPr>
        <p:spPr>
          <a:xfrm>
            <a:off x="-293913" y="0"/>
            <a:ext cx="10025741" cy="6858000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2FE00EC-4D73-44CF-8100-A2A349F071A2}"/>
              </a:ext>
            </a:extLst>
          </p:cNvPr>
          <p:cNvSpPr txBox="1">
            <a:spLocks/>
          </p:cNvSpPr>
          <p:nvPr/>
        </p:nvSpPr>
        <p:spPr bwMode="auto">
          <a:xfrm>
            <a:off x="264163" y="577548"/>
            <a:ext cx="9085711" cy="886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0" i="0" cap="all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ＭＳ Ｐゴシック" charset="0"/>
                <a:cs typeface="Andes Extra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650">
                <a:solidFill>
                  <a:srgbClr val="595959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650">
                <a:solidFill>
                  <a:srgbClr val="595959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650">
                <a:solidFill>
                  <a:srgbClr val="595959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650">
                <a:solidFill>
                  <a:srgbClr val="595959"/>
                </a:solidFill>
                <a:latin typeface="Arial" charset="0"/>
                <a:ea typeface="ＭＳ Ｐゴシック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14C6D"/>
                </a:solidFill>
                <a:latin typeface="Trebuchet MS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14C6D"/>
                </a:solidFill>
                <a:latin typeface="Trebuchet MS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14C6D"/>
                </a:solidFill>
                <a:latin typeface="Trebuchet MS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es-ES" sz="2800" b="1" kern="0" dirty="0">
                <a:solidFill>
                  <a:sysClr val="window" lastClr="FFFFFF">
                    <a:lumMod val="50000"/>
                  </a:sysClr>
                </a:solidFill>
              </a:rPr>
              <a:t>FLUJO DE TRABAJO DE LA CERTIFICACIÓN </a:t>
            </a:r>
            <a:r>
              <a:rPr lang="es-ES" sz="2800" kern="0" dirty="0">
                <a:solidFill>
                  <a:sysClr val="window" lastClr="FFFFFF">
                    <a:lumMod val="50000"/>
                  </a:sysClr>
                </a:solidFill>
              </a:rPr>
              <a:t>PARA LOS DESARROLLADORES INMOBILIARIOS</a:t>
            </a:r>
          </a:p>
          <a:p>
            <a:pPr>
              <a:defRPr/>
            </a:pPr>
            <a:r>
              <a:rPr lang="en-US" sz="2800" kern="0" dirty="0">
                <a:solidFill>
                  <a:sysClr val="window" lastClr="FFFFFF">
                    <a:lumMod val="50000"/>
                  </a:sysClr>
                </a:solidFill>
              </a:rPr>
              <a:t>________ </a:t>
            </a:r>
          </a:p>
        </p:txBody>
      </p:sp>
      <p:sp>
        <p:nvSpPr>
          <p:cNvPr id="25" name="Pentagon 6">
            <a:extLst>
              <a:ext uri="{FF2B5EF4-FFF2-40B4-BE49-F238E27FC236}">
                <a16:creationId xmlns:a16="http://schemas.microsoft.com/office/drawing/2014/main" id="{E5B2219D-46AE-4CCF-B919-D9CF41EC3252}"/>
              </a:ext>
            </a:extLst>
          </p:cNvPr>
          <p:cNvSpPr/>
          <p:nvPr/>
        </p:nvSpPr>
        <p:spPr>
          <a:xfrm>
            <a:off x="6353335" y="2618809"/>
            <a:ext cx="2805897" cy="1097280"/>
          </a:xfrm>
          <a:prstGeom prst="homePlate">
            <a:avLst/>
          </a:prstGeom>
          <a:solidFill>
            <a:srgbClr val="F9461C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cap="all" dirty="0">
                <a:solidFill>
                  <a:sysClr val="windowText" lastClr="000000"/>
                </a:solidFill>
                <a:cs typeface="Arial Bold" panose="020B0704020202020204" pitchFamily="34" charset="0"/>
                <a:sym typeface="Arial"/>
              </a:rPr>
              <a:t>        </a:t>
            </a:r>
            <a:r>
              <a:rPr lang="en-US" kern="0" cap="all" dirty="0">
                <a:solidFill>
                  <a:prstClr val="white"/>
                </a:solidFill>
                <a:cs typeface="Arial Bold" panose="020B0704020202020204" pitchFamily="34" charset="0"/>
                <a:sym typeface="Arial"/>
              </a:rPr>
              <a:t>FUNCIONAMIENTO</a:t>
            </a:r>
          </a:p>
        </p:txBody>
      </p:sp>
      <p:sp>
        <p:nvSpPr>
          <p:cNvPr id="26" name="Pentagon 7">
            <a:extLst>
              <a:ext uri="{FF2B5EF4-FFF2-40B4-BE49-F238E27FC236}">
                <a16:creationId xmlns:a16="http://schemas.microsoft.com/office/drawing/2014/main" id="{60265472-5895-4ED3-B33D-BB239F6A8352}"/>
              </a:ext>
            </a:extLst>
          </p:cNvPr>
          <p:cNvSpPr/>
          <p:nvPr/>
        </p:nvSpPr>
        <p:spPr>
          <a:xfrm>
            <a:off x="4356408" y="2618809"/>
            <a:ext cx="2560320" cy="1116124"/>
          </a:xfrm>
          <a:prstGeom prst="homePlate">
            <a:avLst/>
          </a:prstGeom>
          <a:solidFill>
            <a:srgbClr val="92BA5D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cap="all" dirty="0">
                <a:solidFill>
                  <a:sysClr val="windowText" lastClr="000000"/>
                </a:solidFill>
                <a:cs typeface="Arial Bold" panose="020B0704020202020204" pitchFamily="34" charset="0"/>
                <a:sym typeface="Arial"/>
              </a:rPr>
              <a:t>          </a:t>
            </a:r>
            <a:r>
              <a:rPr lang="en-US" kern="0" cap="all" dirty="0">
                <a:solidFill>
                  <a:prstClr val="white"/>
                </a:solidFill>
                <a:cs typeface="Arial Bold" panose="020B0704020202020204" pitchFamily="34" charset="0"/>
                <a:sym typeface="Arial"/>
              </a:rPr>
              <a:t>CONSTRUCCIÓN</a:t>
            </a:r>
          </a:p>
        </p:txBody>
      </p:sp>
      <p:sp>
        <p:nvSpPr>
          <p:cNvPr id="27" name="Pentagon 8">
            <a:extLst>
              <a:ext uri="{FF2B5EF4-FFF2-40B4-BE49-F238E27FC236}">
                <a16:creationId xmlns:a16="http://schemas.microsoft.com/office/drawing/2014/main" id="{CF79A35D-F544-4B99-8DA7-A29DBB79BF2E}"/>
              </a:ext>
            </a:extLst>
          </p:cNvPr>
          <p:cNvSpPr/>
          <p:nvPr/>
        </p:nvSpPr>
        <p:spPr>
          <a:xfrm>
            <a:off x="2336505" y="2618809"/>
            <a:ext cx="2560320" cy="1116124"/>
          </a:xfrm>
          <a:prstGeom prst="homePlate">
            <a:avLst/>
          </a:prstGeom>
          <a:solidFill>
            <a:srgbClr val="00A1DE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cap="all" dirty="0">
                <a:solidFill>
                  <a:prstClr val="white"/>
                </a:solidFill>
                <a:cs typeface="Arial Bold" panose="020B0704020202020204" pitchFamily="34" charset="0"/>
                <a:sym typeface="Arial"/>
              </a:rPr>
              <a:t>       DISEÑO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1C833D-DD64-4856-85A6-AAAA26E2E7AC}"/>
              </a:ext>
            </a:extLst>
          </p:cNvPr>
          <p:cNvSpPr txBox="1"/>
          <p:nvPr/>
        </p:nvSpPr>
        <p:spPr>
          <a:xfrm>
            <a:off x="2371493" y="1708573"/>
            <a:ext cx="2085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600" kern="0" dirty="0">
                <a:solidFill>
                  <a:srgbClr val="E7E6E6">
                    <a:lumMod val="50000"/>
                  </a:srgbClr>
                </a:solidFill>
                <a:cs typeface="Arial"/>
                <a:sym typeface="Arial"/>
              </a:rPr>
              <a:t>Enviar los documentos del diseño a la aplicación EDGE</a:t>
            </a:r>
            <a:endParaRPr lang="en-US" sz="1600" kern="0" dirty="0">
              <a:solidFill>
                <a:srgbClr val="E7E6E6">
                  <a:lumMod val="50000"/>
                </a:srgbClr>
              </a:solidFill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5A0250-B6B7-4B83-9B64-6C23244B72C0}"/>
              </a:ext>
            </a:extLst>
          </p:cNvPr>
          <p:cNvSpPr txBox="1"/>
          <p:nvPr/>
        </p:nvSpPr>
        <p:spPr>
          <a:xfrm>
            <a:off x="1116079" y="4333548"/>
            <a:ext cx="3240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kern="0" cap="all" dirty="0">
                <a:solidFill>
                  <a:srgbClr val="00A1DE"/>
                </a:solidFill>
                <a:cs typeface="Arial"/>
                <a:sym typeface="Arial"/>
              </a:rPr>
              <a:t>CERTIFICACIÓN EDGE PRELIMINAR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A1689E2-6237-4172-9E4A-33A4A9D4B734}"/>
              </a:ext>
            </a:extLst>
          </p:cNvPr>
          <p:cNvCxnSpPr/>
          <p:nvPr/>
        </p:nvCxnSpPr>
        <p:spPr>
          <a:xfrm>
            <a:off x="4361734" y="1472914"/>
            <a:ext cx="0" cy="1009853"/>
          </a:xfrm>
          <a:prstGeom prst="line">
            <a:avLst/>
          </a:prstGeom>
          <a:noFill/>
          <a:ln w="6350" cap="flat" cmpd="sng" algn="ctr">
            <a:solidFill>
              <a:srgbClr val="00A1DE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F3E5F7-C0D9-49C0-9CDC-967B0AC92397}"/>
              </a:ext>
            </a:extLst>
          </p:cNvPr>
          <p:cNvCxnSpPr/>
          <p:nvPr/>
        </p:nvCxnSpPr>
        <p:spPr>
          <a:xfrm>
            <a:off x="6396874" y="1416766"/>
            <a:ext cx="0" cy="1009853"/>
          </a:xfrm>
          <a:prstGeom prst="line">
            <a:avLst/>
          </a:prstGeom>
          <a:noFill/>
          <a:ln w="6350" cap="flat" cmpd="sng" algn="ctr">
            <a:solidFill>
              <a:srgbClr val="00A1DE"/>
            </a:solidFill>
            <a:prstDash val="solid"/>
            <a:miter lim="800000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F174CDA-8F1C-443A-9AAD-9727441809C0}"/>
              </a:ext>
            </a:extLst>
          </p:cNvPr>
          <p:cNvCxnSpPr/>
          <p:nvPr/>
        </p:nvCxnSpPr>
        <p:spPr>
          <a:xfrm>
            <a:off x="2523343" y="1684471"/>
            <a:ext cx="1794239" cy="0"/>
          </a:xfrm>
          <a:prstGeom prst="straightConnector1">
            <a:avLst/>
          </a:prstGeom>
          <a:noFill/>
          <a:ln w="6350" cap="flat" cmpd="sng" algn="ctr">
            <a:solidFill>
              <a:srgbClr val="00A1DE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2EB24DC-01FE-411A-B9D9-C3F9F837EF92}"/>
              </a:ext>
            </a:extLst>
          </p:cNvPr>
          <p:cNvCxnSpPr>
            <a:cxnSpLocks/>
          </p:cNvCxnSpPr>
          <p:nvPr/>
        </p:nvCxnSpPr>
        <p:spPr>
          <a:xfrm>
            <a:off x="4356408" y="1684471"/>
            <a:ext cx="2008709" cy="0"/>
          </a:xfrm>
          <a:prstGeom prst="straightConnector1">
            <a:avLst/>
          </a:prstGeom>
          <a:noFill/>
          <a:ln w="6350" cap="flat" cmpd="sng" algn="ctr">
            <a:solidFill>
              <a:srgbClr val="00A1DE"/>
            </a:solidFill>
            <a:prstDash val="solid"/>
            <a:miter lim="800000"/>
            <a:tailEnd type="arrow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A03C797-FB0E-4115-8EE2-ADD5A2932030}"/>
              </a:ext>
            </a:extLst>
          </p:cNvPr>
          <p:cNvSpPr txBox="1"/>
          <p:nvPr/>
        </p:nvSpPr>
        <p:spPr>
          <a:xfrm>
            <a:off x="4396510" y="1708573"/>
            <a:ext cx="1984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kern="0" dirty="0">
                <a:solidFill>
                  <a:srgbClr val="E7E6E6">
                    <a:lumMod val="50000"/>
                  </a:srgbClr>
                </a:solidFill>
                <a:cs typeface="Arial"/>
                <a:sym typeface="Arial"/>
              </a:rPr>
              <a:t>Submit as-built documents into the EDGE App</a:t>
            </a:r>
          </a:p>
        </p:txBody>
      </p:sp>
      <p:sp>
        <p:nvSpPr>
          <p:cNvPr id="35" name="Pentagon 32">
            <a:extLst>
              <a:ext uri="{FF2B5EF4-FFF2-40B4-BE49-F238E27FC236}">
                <a16:creationId xmlns:a16="http://schemas.microsoft.com/office/drawing/2014/main" id="{6854E188-AF33-4CBB-AF4E-3C0C51DD0870}"/>
              </a:ext>
            </a:extLst>
          </p:cNvPr>
          <p:cNvSpPr/>
          <p:nvPr/>
        </p:nvSpPr>
        <p:spPr>
          <a:xfrm>
            <a:off x="478588" y="2618810"/>
            <a:ext cx="2560320" cy="1097280"/>
          </a:xfrm>
          <a:prstGeom prst="homePlat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cap="all" dirty="0">
                <a:solidFill>
                  <a:prstClr val="white"/>
                </a:solidFill>
                <a:cs typeface="Arial Bold" panose="020B0704020202020204" pitchFamily="34" charset="0"/>
                <a:sym typeface="Arial"/>
              </a:rPr>
              <a:t>REGISTRO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E2967FF-3131-41EA-BE42-D3245D16F1DB}"/>
              </a:ext>
            </a:extLst>
          </p:cNvPr>
          <p:cNvCxnSpPr/>
          <p:nvPr/>
        </p:nvCxnSpPr>
        <p:spPr>
          <a:xfrm>
            <a:off x="2459089" y="1608956"/>
            <a:ext cx="0" cy="1009853"/>
          </a:xfrm>
          <a:prstGeom prst="line">
            <a:avLst/>
          </a:prstGeom>
          <a:noFill/>
          <a:ln w="6350" cap="flat" cmpd="sng" algn="ctr">
            <a:solidFill>
              <a:srgbClr val="00A1DE"/>
            </a:solidFill>
            <a:prstDash val="solid"/>
            <a:miter lim="800000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F018535-F20D-421D-9C57-2D25877E55F8}"/>
              </a:ext>
            </a:extLst>
          </p:cNvPr>
          <p:cNvSpPr txBox="1"/>
          <p:nvPr/>
        </p:nvSpPr>
        <p:spPr>
          <a:xfrm>
            <a:off x="106684" y="1723687"/>
            <a:ext cx="2402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600" kern="0" dirty="0">
                <a:solidFill>
                  <a:srgbClr val="E7E6E6">
                    <a:lumMod val="50000"/>
                  </a:srgbClr>
                </a:solidFill>
                <a:cs typeface="Arial"/>
                <a:sym typeface="Arial"/>
              </a:rPr>
              <a:t>Utilizar la aplicación EDGE para la autoevaluación y el registro del proyecto</a:t>
            </a:r>
            <a:endParaRPr lang="en-US" sz="1600" kern="0" dirty="0">
              <a:solidFill>
                <a:srgbClr val="E7E6E6">
                  <a:lumMod val="50000"/>
                </a:srgbClr>
              </a:solidFill>
              <a:cs typeface="Arial"/>
              <a:sym typeface="Arial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D94A91-429A-4946-B3EA-87A0104AC98C}"/>
              </a:ext>
            </a:extLst>
          </p:cNvPr>
          <p:cNvCxnSpPr>
            <a:cxnSpLocks/>
          </p:cNvCxnSpPr>
          <p:nvPr/>
        </p:nvCxnSpPr>
        <p:spPr>
          <a:xfrm>
            <a:off x="5902377" y="3848539"/>
            <a:ext cx="0" cy="418749"/>
          </a:xfrm>
          <a:prstGeom prst="line">
            <a:avLst/>
          </a:prstGeom>
          <a:noFill/>
          <a:ln w="6350" cap="flat" cmpd="sng" algn="ctr">
            <a:solidFill>
              <a:srgbClr val="00A1DE"/>
            </a:solidFill>
            <a:prstDash val="solid"/>
            <a:miter lim="800000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8D59DB-BB58-4A6E-87A7-C7ACEF71E55B}"/>
              </a:ext>
            </a:extLst>
          </p:cNvPr>
          <p:cNvCxnSpPr>
            <a:cxnSpLocks/>
          </p:cNvCxnSpPr>
          <p:nvPr/>
        </p:nvCxnSpPr>
        <p:spPr>
          <a:xfrm>
            <a:off x="3407301" y="3848539"/>
            <a:ext cx="0" cy="418749"/>
          </a:xfrm>
          <a:prstGeom prst="line">
            <a:avLst/>
          </a:prstGeom>
          <a:noFill/>
          <a:ln w="6350" cap="flat" cmpd="sng" algn="ctr">
            <a:solidFill>
              <a:srgbClr val="00A1DE"/>
            </a:solidFill>
            <a:prstDash val="solid"/>
            <a:miter lim="800000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FF4B43E-4E77-4EEE-8B4B-35BE60252400}"/>
              </a:ext>
            </a:extLst>
          </p:cNvPr>
          <p:cNvSpPr txBox="1"/>
          <p:nvPr/>
        </p:nvSpPr>
        <p:spPr>
          <a:xfrm>
            <a:off x="317296" y="5213477"/>
            <a:ext cx="44120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kern="0" dirty="0">
                <a:solidFill>
                  <a:srgbClr val="767171"/>
                </a:solidFill>
                <a:cs typeface="Arial"/>
                <a:sym typeface="Arial"/>
              </a:rPr>
              <a:t>Comercialización conjunta y estudio de proyecto de EDGE para promocionar las ventas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kern="0" dirty="0">
                <a:solidFill>
                  <a:srgbClr val="767171"/>
                </a:solidFill>
                <a:cs typeface="Arial"/>
                <a:sym typeface="Arial"/>
              </a:rPr>
              <a:t>La certificación preliminar sirve como </a:t>
            </a:r>
            <a:r>
              <a:rPr lang="es-ES" b="1" kern="0" dirty="0">
                <a:solidFill>
                  <a:srgbClr val="767171"/>
                </a:solidFill>
                <a:cs typeface="Arial"/>
                <a:sym typeface="Arial"/>
              </a:rPr>
              <a:t>prueba de cumplimiento </a:t>
            </a:r>
            <a:r>
              <a:rPr lang="es-ES" kern="0" dirty="0">
                <a:solidFill>
                  <a:srgbClr val="767171"/>
                </a:solidFill>
                <a:cs typeface="Arial"/>
                <a:sym typeface="Arial"/>
              </a:rPr>
              <a:t>para el inversor</a:t>
            </a:r>
            <a:endParaRPr lang="en-US" kern="0" dirty="0">
              <a:solidFill>
                <a:srgbClr val="767171"/>
              </a:solidFill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F4A775-FC8C-4A1D-B916-42D4349587EB}"/>
              </a:ext>
            </a:extLst>
          </p:cNvPr>
          <p:cNvSpPr txBox="1"/>
          <p:nvPr/>
        </p:nvSpPr>
        <p:spPr>
          <a:xfrm>
            <a:off x="4971838" y="4329618"/>
            <a:ext cx="3240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kern="0" cap="all" dirty="0">
                <a:solidFill>
                  <a:srgbClr val="2791E0"/>
                </a:solidFill>
                <a:cs typeface="Arial"/>
                <a:sym typeface="Arial"/>
              </a:rPr>
              <a:t>CERTIFICACIÓN EDGE DEFINITIVA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3E50C2-50AB-4810-ACFA-131DDB8148E8}"/>
              </a:ext>
            </a:extLst>
          </p:cNvPr>
          <p:cNvSpPr txBox="1"/>
          <p:nvPr/>
        </p:nvSpPr>
        <p:spPr>
          <a:xfrm>
            <a:off x="4807017" y="5222945"/>
            <a:ext cx="4412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kern="0" dirty="0" err="1">
                <a:solidFill>
                  <a:srgbClr val="767171"/>
                </a:solidFill>
                <a:cs typeface="Arial"/>
                <a:sym typeface="Arial"/>
              </a:rPr>
              <a:t>Prueba</a:t>
            </a:r>
            <a:r>
              <a:rPr lang="en-US" kern="0" dirty="0">
                <a:solidFill>
                  <a:srgbClr val="767171"/>
                </a:solidFill>
                <a:cs typeface="Arial"/>
                <a:sym typeface="Arial"/>
              </a:rPr>
              <a:t> de </a:t>
            </a:r>
            <a:r>
              <a:rPr lang="en-US" kern="0" dirty="0" err="1">
                <a:solidFill>
                  <a:srgbClr val="767171"/>
                </a:solidFill>
                <a:cs typeface="Arial"/>
                <a:sym typeface="Arial"/>
              </a:rPr>
              <a:t>cumplimiento</a:t>
            </a:r>
            <a:r>
              <a:rPr lang="en-US" kern="0" dirty="0">
                <a:solidFill>
                  <a:srgbClr val="767171"/>
                </a:solidFill>
                <a:cs typeface="Arial"/>
                <a:sym typeface="Arial"/>
              </a:rPr>
              <a:t> definitive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kern="0" dirty="0">
                <a:solidFill>
                  <a:srgbClr val="767171"/>
                </a:solidFill>
                <a:cs typeface="Arial"/>
                <a:sym typeface="Arial"/>
              </a:rPr>
              <a:t>Elaboración de informes sobre el impacto para el proyecto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kern="0" dirty="0">
                <a:solidFill>
                  <a:srgbClr val="767171"/>
                </a:solidFill>
                <a:cs typeface="Arial"/>
                <a:sym typeface="Arial"/>
              </a:rPr>
              <a:t>Oportunidad de exhibir la unidad modelo</a:t>
            </a:r>
            <a:endParaRPr lang="en-US" kern="0" dirty="0">
              <a:solidFill>
                <a:srgbClr val="767171"/>
              </a:solidFill>
              <a:cs typeface="Arial"/>
              <a:sym typeface="Arial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3E5E28D-4A10-4547-9CDA-EA95C32CF478}"/>
              </a:ext>
            </a:extLst>
          </p:cNvPr>
          <p:cNvCxnSpPr/>
          <p:nvPr/>
        </p:nvCxnSpPr>
        <p:spPr>
          <a:xfrm>
            <a:off x="635386" y="1680510"/>
            <a:ext cx="1794239" cy="0"/>
          </a:xfrm>
          <a:prstGeom prst="straightConnector1">
            <a:avLst/>
          </a:prstGeom>
          <a:noFill/>
          <a:ln w="6350" cap="flat" cmpd="sng" algn="ctr">
            <a:solidFill>
              <a:srgbClr val="00A1DE"/>
            </a:solidFill>
            <a:prstDash val="solid"/>
            <a:miter lim="800000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75732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C008CCA-665C-42E8-83A9-A06564236033}"/>
              </a:ext>
            </a:extLst>
          </p:cNvPr>
          <p:cNvSpPr txBox="1">
            <a:spLocks/>
          </p:cNvSpPr>
          <p:nvPr/>
        </p:nvSpPr>
        <p:spPr bwMode="auto">
          <a:xfrm>
            <a:off x="1030068" y="508810"/>
            <a:ext cx="10369452" cy="80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0" i="0" cap="all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ＭＳ Ｐゴシック" charset="0"/>
                <a:cs typeface="Andes Extra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650">
                <a:solidFill>
                  <a:srgbClr val="595959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650">
                <a:solidFill>
                  <a:srgbClr val="595959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650">
                <a:solidFill>
                  <a:srgbClr val="595959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650">
                <a:solidFill>
                  <a:srgbClr val="595959"/>
                </a:solidFill>
                <a:latin typeface="Arial" charset="0"/>
                <a:ea typeface="ＭＳ Ｐゴシック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14C6D"/>
                </a:solidFill>
                <a:latin typeface="Trebuchet MS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14C6D"/>
                </a:solidFill>
                <a:latin typeface="Trebuchet MS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14C6D"/>
                </a:solidFill>
                <a:latin typeface="Trebuchet MS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es-ES" sz="2800" kern="0" dirty="0">
                <a:solidFill>
                  <a:sysClr val="window" lastClr="FFFFFF">
                    <a:lumMod val="50000"/>
                  </a:sysClr>
                </a:solidFill>
              </a:rPr>
              <a:t>LOS CERTIFICADORES EDGE OFRECEN </a:t>
            </a:r>
            <a:r>
              <a:rPr lang="es-ES" sz="2800" b="1" kern="0" dirty="0">
                <a:solidFill>
                  <a:sysClr val="window" lastClr="FFFFFF">
                    <a:lumMod val="50000"/>
                  </a:sysClr>
                </a:solidFill>
              </a:rPr>
              <a:t>DOS MODELOS COMERCIALES DIFERENTES</a:t>
            </a:r>
            <a:r>
              <a:rPr lang="es-ES" sz="2800" kern="0" dirty="0">
                <a:solidFill>
                  <a:sysClr val="window" lastClr="FFFFFF">
                    <a:lumMod val="50000"/>
                  </a:sysClr>
                </a:solidFill>
              </a:rPr>
              <a:t> PARA BRINDARLES A LOS DESARROLLADORES UNA </a:t>
            </a:r>
            <a:r>
              <a:rPr lang="es-ES" sz="2800" b="1" kern="0" dirty="0">
                <a:solidFill>
                  <a:sysClr val="window" lastClr="FFFFFF">
                    <a:lumMod val="50000"/>
                  </a:sysClr>
                </a:solidFill>
              </a:rPr>
              <a:t>OPCIÓN</a:t>
            </a:r>
            <a:r>
              <a:rPr lang="es-ES" sz="2800" kern="0" dirty="0">
                <a:solidFill>
                  <a:sysClr val="window" lastClr="FFFFFF">
                    <a:lumMod val="50000"/>
                  </a:sysClr>
                </a:solidFill>
              </a:rPr>
              <a:t> QUE SE AJUSTE MEJOR A SUS NECESIDADES</a:t>
            </a:r>
            <a:endParaRPr lang="en-US" sz="2800" kern="0" dirty="0">
              <a:solidFill>
                <a:sysClr val="window" lastClr="FFFFFF">
                  <a:lumMod val="50000"/>
                </a:sysClr>
              </a:solidFill>
            </a:endParaRPr>
          </a:p>
        </p:txBody>
      </p:sp>
      <p:graphicFrame>
        <p:nvGraphicFramePr>
          <p:cNvPr id="5" name="Shape 294">
            <a:extLst>
              <a:ext uri="{FF2B5EF4-FFF2-40B4-BE49-F238E27FC236}">
                <a16:creationId xmlns:a16="http://schemas.microsoft.com/office/drawing/2014/main" id="{AFC87EC5-5F2E-4607-B3FB-1AA4CDBCA6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4122475"/>
              </p:ext>
            </p:extLst>
          </p:nvPr>
        </p:nvGraphicFramePr>
        <p:xfrm>
          <a:off x="3339549" y="2689579"/>
          <a:ext cx="6977931" cy="124342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56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37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-1666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CERTIFICACIÓN</a:t>
                      </a:r>
                    </a:p>
                  </a:txBody>
                  <a:tcPr marL="84100" marR="84100" marT="63075" marB="63075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-16668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PRECIO POR M</a:t>
                      </a:r>
                      <a:r>
                        <a:rPr lang="en-US" sz="1000" b="1" u="none" strike="noStrike" cap="none" baseline="30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lang="en-US" sz="10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4100" marR="84100" marT="63075" marB="63075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-16668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MÍNIMO</a:t>
                      </a:r>
                    </a:p>
                  </a:txBody>
                  <a:tcPr marL="84100" marR="84100" marT="63075" marB="63075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6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fontAlgn="base"/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0-25.000 FLOOR AREA (SQM)</a:t>
                      </a: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fontAlgn="base"/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$0,27</a:t>
                      </a: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fontAlgn="base"/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$2.250</a:t>
                      </a: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6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fontAlgn="base"/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25.000-50.000 FLOOR AREA (SQM)</a:t>
                      </a: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fontAlgn="base"/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$0,22</a:t>
                      </a: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fontAlgn="base"/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$6.750</a:t>
                      </a: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6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fontAlgn="base"/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50.000 FLOOR AREA (SQM)</a:t>
                      </a: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fontAlgn="base"/>
                      <a:r>
                        <a:rPr lang="en-US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fontAlgn="base"/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Tarifa plana de $11.000</a:t>
                      </a: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Shape 295">
            <a:extLst>
              <a:ext uri="{FF2B5EF4-FFF2-40B4-BE49-F238E27FC236}">
                <a16:creationId xmlns:a16="http://schemas.microsoft.com/office/drawing/2014/main" id="{17A23B39-A058-4566-978A-C0B2C0A78A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2962155"/>
              </p:ext>
            </p:extLst>
          </p:nvPr>
        </p:nvGraphicFramePr>
        <p:xfrm>
          <a:off x="3339549" y="5533546"/>
          <a:ext cx="7038891" cy="11469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23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27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-1746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1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TIPO DE PROYECTO</a:t>
                      </a:r>
                      <a:endParaRPr lang="en-US" sz="11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4100" marR="84100" marT="63075" marB="63075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-17462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1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CERTIFICACIÓN</a:t>
                      </a:r>
                      <a:endParaRPr lang="en-US" sz="11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4100" marR="84100" marT="63075" marB="63075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-17462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1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AUDITORÍA DEL DISEÑO</a:t>
                      </a:r>
                    </a:p>
                  </a:txBody>
                  <a:tcPr marL="84100" marR="84100" marT="63075" marB="63075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-17462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1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AUDITORÍA FINAL</a:t>
                      </a:r>
                    </a:p>
                  </a:txBody>
                  <a:tcPr marL="84100" marR="84100" marT="63075" marB="63075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-17462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1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</a:p>
                  </a:txBody>
                  <a:tcPr marL="84100" marR="84100" marT="63075" marB="63075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7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-1746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s-ES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Residencial (hasta 3 tipos de unidad)</a:t>
                      </a:r>
                      <a:endParaRPr lang="en-US"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4100" marR="84100" marT="63075" marB="63075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-17462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$2,400</a:t>
                      </a:r>
                    </a:p>
                  </a:txBody>
                  <a:tcPr marL="84100" marR="84100" marT="63075" marB="63075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-17462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$4,000</a:t>
                      </a:r>
                      <a:endParaRPr lang="en-US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4100" marR="84100" marT="63075" marB="63075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-17462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</a:t>
                      </a: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4,000</a:t>
                      </a:r>
                    </a:p>
                  </a:txBody>
                  <a:tcPr marL="84100" marR="84100" marT="63075" marB="63075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-17462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1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$10,400</a:t>
                      </a:r>
                      <a:endParaRPr lang="en-US"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4100" marR="84100" marT="63075" marB="63075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7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-1746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1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Comercial</a:t>
                      </a:r>
                      <a:r>
                        <a:rPr lang="en-US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11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uso</a:t>
                      </a:r>
                      <a:r>
                        <a:rPr lang="en-US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final </a:t>
                      </a:r>
                      <a:r>
                        <a:rPr lang="en-US" sz="11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único</a:t>
                      </a:r>
                      <a:r>
                        <a:rPr lang="en-US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</a:p>
                  </a:txBody>
                  <a:tcPr marL="84100" marR="84100" marT="63075" marB="63075" anchor="ctr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-17462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</a:t>
                      </a: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2,400</a:t>
                      </a:r>
                    </a:p>
                  </a:txBody>
                  <a:tcPr marL="84100" marR="84100" marT="63075" marB="63075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-17462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$4,0</a:t>
                      </a: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00</a:t>
                      </a:r>
                    </a:p>
                  </a:txBody>
                  <a:tcPr marL="84100" marR="84100" marT="63075" marB="63075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-17462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4,000</a:t>
                      </a:r>
                      <a:endParaRPr lang="en-US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4100" marR="84100" marT="63075" marB="63075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-17462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1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10,400</a:t>
                      </a:r>
                    </a:p>
                  </a:txBody>
                  <a:tcPr marL="84100" marR="84100" marT="63075" marB="63075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8D2E0E9-EBFD-4B08-94B6-8A342F6021C5}"/>
              </a:ext>
            </a:extLst>
          </p:cNvPr>
          <p:cNvSpPr txBox="1"/>
          <p:nvPr/>
        </p:nvSpPr>
        <p:spPr>
          <a:xfrm>
            <a:off x="3339549" y="1402713"/>
            <a:ext cx="8496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kern="0" dirty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  <a:sym typeface="Arial"/>
              </a:rPr>
              <a:t>GBCI es la misma entidad que ofrece la certificación LEED.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kern="0" dirty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  <a:sym typeface="Arial"/>
              </a:rPr>
              <a:t>Tarifa de escala variable, pero limitada para los proyectos que superan los 50.000</a:t>
            </a:r>
            <a:r>
              <a:rPr lang="en-US" kern="0" dirty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  <a:sym typeface="Arial"/>
              </a:rPr>
              <a:t> m</a:t>
            </a:r>
            <a:r>
              <a:rPr lang="en-US" kern="0" baseline="30000" dirty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  <a:sym typeface="Arial"/>
              </a:rPr>
              <a:t>2</a:t>
            </a:r>
            <a:r>
              <a:rPr lang="en-US" kern="0" dirty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  <a:sym typeface="Arial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kern="0" dirty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  <a:sym typeface="Arial"/>
              </a:rPr>
              <a:t>Requiere un auditor independiente (designado por GBCI o por el cliente)</a:t>
            </a:r>
            <a:endParaRPr lang="en-US" kern="0" dirty="0">
              <a:solidFill>
                <a:prstClr val="black">
                  <a:lumMod val="65000"/>
                  <a:lumOff val="35000"/>
                </a:prstClr>
              </a:solidFill>
              <a:cs typeface="Arial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  <a:sym typeface="Arial"/>
              </a:rPr>
              <a:t>Tarifa para los </a:t>
            </a:r>
            <a:r>
              <a:rPr lang="en-US" kern="0" dirty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  <a:sym typeface="Arial"/>
                <a:hlinkClick r:id="rId3"/>
              </a:rPr>
              <a:t>auditores</a:t>
            </a:r>
            <a:r>
              <a:rPr lang="en-US" kern="0" dirty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  <a:sym typeface="Arial"/>
              </a:rPr>
              <a:t> que se </a:t>
            </a:r>
            <a:r>
              <a:rPr lang="en-US" kern="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  <a:sym typeface="Arial"/>
              </a:rPr>
              <a:t>negocia</a:t>
            </a:r>
            <a:r>
              <a:rPr lang="en-US" kern="0" dirty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  <a:sym typeface="Arial"/>
              </a:rPr>
              <a:t> de forma </a:t>
            </a:r>
            <a:r>
              <a:rPr lang="en-US" kern="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  <a:sym typeface="Arial"/>
              </a:rPr>
              <a:t>independiente</a:t>
            </a:r>
            <a:endParaRPr lang="en-US" kern="0" dirty="0">
              <a:solidFill>
                <a:prstClr val="black">
                  <a:lumMod val="65000"/>
                  <a:lumOff val="35000"/>
                </a:prstClr>
              </a:solidFill>
              <a:cs typeface="Arial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07BF94-4E8B-4962-BD73-6098F12FD1C6}"/>
              </a:ext>
            </a:extLst>
          </p:cNvPr>
          <p:cNvCxnSpPr>
            <a:cxnSpLocks/>
          </p:cNvCxnSpPr>
          <p:nvPr/>
        </p:nvCxnSpPr>
        <p:spPr bwMode="auto">
          <a:xfrm>
            <a:off x="1172308" y="4203588"/>
            <a:ext cx="10084972" cy="0"/>
          </a:xfrm>
          <a:prstGeom prst="line">
            <a:avLst/>
          </a:prstGeom>
          <a:noFill/>
          <a:ln w="12700" cap="flat" cmpd="sng" algn="ctr">
            <a:solidFill>
              <a:srgbClr val="389FDF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BC93BB5-D6BE-4664-880F-C715E297C224}"/>
              </a:ext>
            </a:extLst>
          </p:cNvPr>
          <p:cNvSpPr txBox="1"/>
          <p:nvPr/>
        </p:nvSpPr>
        <p:spPr>
          <a:xfrm>
            <a:off x="3339549" y="4355940"/>
            <a:ext cx="8852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kern="0" dirty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  <a:sym typeface="Arial"/>
              </a:rPr>
              <a:t>El consorcio de </a:t>
            </a:r>
            <a:r>
              <a:rPr lang="es-ES" kern="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  <a:sym typeface="Arial"/>
              </a:rPr>
              <a:t>thinkstep</a:t>
            </a:r>
            <a:r>
              <a:rPr lang="es-ES" kern="0" dirty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  <a:sym typeface="Arial"/>
              </a:rPr>
              <a:t> y SGS establece los parámetros globales de calidad e integridad.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kern="0" dirty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  <a:sym typeface="Arial"/>
              </a:rPr>
              <a:t>Tarifa plana para los proyectos con una tipología que incluye auditoría y certificación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kern="0" dirty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  <a:sym typeface="Arial"/>
              </a:rPr>
              <a:t>Descuentos disponibles por contratar a un experto en EDGE o certificaciones de la cartera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kern="0" dirty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  <a:sym typeface="Arial"/>
              </a:rPr>
              <a:t>El precio incluye el viaje y los gastos imprevistos</a:t>
            </a:r>
            <a:endParaRPr lang="en-US" kern="0" dirty="0">
              <a:solidFill>
                <a:prstClr val="black">
                  <a:lumMod val="65000"/>
                  <a:lumOff val="35000"/>
                </a:prstClr>
              </a:solidFill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1E6D4C-6339-47EE-B044-53DA88860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86" y="1684966"/>
            <a:ext cx="939800" cy="1651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C1983F-BB4C-444E-8A2B-3B63F65DC3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4443677"/>
            <a:ext cx="2761405" cy="153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89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97212C-B7A3-4393-8E87-42BBCF52EEB8}"/>
              </a:ext>
            </a:extLst>
          </p:cNvPr>
          <p:cNvSpPr txBox="1">
            <a:spLocks/>
          </p:cNvSpPr>
          <p:nvPr/>
        </p:nvSpPr>
        <p:spPr bwMode="auto">
          <a:xfrm>
            <a:off x="689124" y="-190474"/>
            <a:ext cx="11025939" cy="131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0" i="0" cap="all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ＭＳ Ｐゴシック" charset="0"/>
                <a:cs typeface="Andes Extra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650">
                <a:solidFill>
                  <a:srgbClr val="595959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650">
                <a:solidFill>
                  <a:srgbClr val="595959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650">
                <a:solidFill>
                  <a:srgbClr val="595959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650">
                <a:solidFill>
                  <a:srgbClr val="595959"/>
                </a:solidFill>
                <a:latin typeface="Arial" charset="0"/>
                <a:ea typeface="ＭＳ Ｐゴシック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14C6D"/>
                </a:solidFill>
                <a:latin typeface="Trebuchet MS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14C6D"/>
                </a:solidFill>
                <a:latin typeface="Trebuchet MS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14C6D"/>
                </a:solidFill>
                <a:latin typeface="Trebuchet MS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es-ES" sz="2800" kern="0" dirty="0">
                <a:solidFill>
                  <a:sysClr val="window" lastClr="FFFFFF">
                    <a:lumMod val="50000"/>
                  </a:sysClr>
                </a:solidFill>
              </a:rPr>
              <a:t>¿DE QUÉ FORMA LOS BANCOS PUEDEN CREAR </a:t>
            </a:r>
            <a:r>
              <a:rPr lang="es-ES" sz="2800" b="1" kern="0" dirty="0">
                <a:solidFill>
                  <a:sysClr val="window" lastClr="FFFFFF">
                    <a:lumMod val="50000"/>
                  </a:sysClr>
                </a:solidFill>
              </a:rPr>
              <a:t>PRODUCTOS FINANCIEROS INNOVADORES Y DE BAJO RIESGO</a:t>
            </a:r>
            <a:r>
              <a:rPr lang="es-ES" sz="2800" kern="0" dirty="0">
                <a:solidFill>
                  <a:sysClr val="window" lastClr="FFFFFF">
                    <a:lumMod val="50000"/>
                  </a:sysClr>
                </a:solidFill>
              </a:rPr>
              <a:t> PARA LOS EDIFICIOS ECOLÓGICOS?</a:t>
            </a:r>
            <a:endParaRPr lang="en-US" sz="2800" kern="0" dirty="0">
              <a:solidFill>
                <a:sysClr val="window" lastClr="FFFFFF">
                  <a:lumMod val="50000"/>
                </a:sysClr>
              </a:solidFill>
            </a:endParaRPr>
          </a:p>
        </p:txBody>
      </p:sp>
      <p:pic>
        <p:nvPicPr>
          <p:cNvPr id="1026" name="Picture 2" descr="Image result for construction">
            <a:extLst>
              <a:ext uri="{FF2B5EF4-FFF2-40B4-BE49-F238E27FC236}">
                <a16:creationId xmlns:a16="http://schemas.microsoft.com/office/drawing/2014/main" id="{A1D51E46-CC66-4DF7-9365-2E1EA3F42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56" y="2045283"/>
            <a:ext cx="3200400" cy="213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ome buyer">
            <a:extLst>
              <a:ext uri="{FF2B5EF4-FFF2-40B4-BE49-F238E27FC236}">
                <a16:creationId xmlns:a16="http://schemas.microsoft.com/office/drawing/2014/main" id="{9EC3AA70-9CBB-4E46-B2A4-AC418CB6D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894" y="2045283"/>
            <a:ext cx="3200400" cy="213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urrencies">
            <a:extLst>
              <a:ext uri="{FF2B5EF4-FFF2-40B4-BE49-F238E27FC236}">
                <a16:creationId xmlns:a16="http://schemas.microsoft.com/office/drawing/2014/main" id="{FEE54009-EF0A-4624-9600-2233EB8D0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987" y="2045283"/>
            <a:ext cx="3200400" cy="211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4B1AEB-9044-49B2-B321-7947113161EC}"/>
              </a:ext>
            </a:extLst>
          </p:cNvPr>
          <p:cNvSpPr txBox="1"/>
          <p:nvPr/>
        </p:nvSpPr>
        <p:spPr>
          <a:xfrm>
            <a:off x="975556" y="3689002"/>
            <a:ext cx="3200400" cy="369332"/>
          </a:xfrm>
          <a:prstGeom prst="rect">
            <a:avLst/>
          </a:prstGeom>
          <a:solidFill>
            <a:schemeClr val="tx1">
              <a:lumMod val="75000"/>
              <a:lumOff val="25000"/>
              <a:alpha val="81176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cap="all" dirty="0">
                <a:solidFill>
                  <a:schemeClr val="bg1"/>
                </a:solidFill>
              </a:rPr>
              <a:t>CONSTRUCCIÓN ECOLÓGICA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71590D-D8C3-4D68-BD82-0F017579C1A5}"/>
              </a:ext>
            </a:extLst>
          </p:cNvPr>
          <p:cNvSpPr txBox="1"/>
          <p:nvPr/>
        </p:nvSpPr>
        <p:spPr>
          <a:xfrm>
            <a:off x="4601894" y="3689409"/>
            <a:ext cx="3200400" cy="369332"/>
          </a:xfrm>
          <a:prstGeom prst="rect">
            <a:avLst/>
          </a:prstGeom>
          <a:solidFill>
            <a:schemeClr val="tx1">
              <a:lumMod val="75000"/>
              <a:lumOff val="25000"/>
              <a:alpha val="81176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cap="all" dirty="0">
                <a:solidFill>
                  <a:schemeClr val="bg1"/>
                </a:solidFill>
              </a:rPr>
              <a:t>HIPOTECAS “ECOLÓGICAS”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51A95B-38ED-4513-AA94-B5D5CE268DE0}"/>
              </a:ext>
            </a:extLst>
          </p:cNvPr>
          <p:cNvSpPr txBox="1"/>
          <p:nvPr/>
        </p:nvSpPr>
        <p:spPr>
          <a:xfrm>
            <a:off x="8153987" y="3650483"/>
            <a:ext cx="3200400" cy="369332"/>
          </a:xfrm>
          <a:prstGeom prst="rect">
            <a:avLst/>
          </a:prstGeom>
          <a:solidFill>
            <a:schemeClr val="tx1">
              <a:lumMod val="75000"/>
              <a:lumOff val="25000"/>
              <a:alpha val="81176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cap="all" dirty="0">
                <a:solidFill>
                  <a:schemeClr val="bg1"/>
                </a:solidFill>
              </a:rPr>
              <a:t>MERCADOS DE CAPITAL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AFD3E1-4FD7-46D9-BEDB-B2565D47983B}"/>
              </a:ext>
            </a:extLst>
          </p:cNvPr>
          <p:cNvSpPr txBox="1"/>
          <p:nvPr/>
        </p:nvSpPr>
        <p:spPr>
          <a:xfrm>
            <a:off x="975556" y="4363985"/>
            <a:ext cx="32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Crear concientización sobre la accesibilidad financiera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Generar capacidad técnica para los desarrolladores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Reconocer las calificaciones de menor riesgo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Ofrecer una tasa de financiamiento con descuento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84B525-9871-4519-ADDE-6545D0A1476E}"/>
              </a:ext>
            </a:extLst>
          </p:cNvPr>
          <p:cNvSpPr txBox="1"/>
          <p:nvPr/>
        </p:nvSpPr>
        <p:spPr>
          <a:xfrm>
            <a:off x="4601894" y="4285441"/>
            <a:ext cx="341415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chemeClr val="bg1">
                    <a:lumMod val="50000"/>
                  </a:schemeClr>
                </a:solidFill>
              </a:rPr>
              <a:t>Aumentar el coeficiente de préstamo permitido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chemeClr val="bg1">
                    <a:lumMod val="50000"/>
                  </a:schemeClr>
                </a:solidFill>
              </a:rPr>
              <a:t>Incluir ahorros en servicios públicos en el ingreso de los compradores de viviendas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chemeClr val="bg1">
                    <a:lumMod val="50000"/>
                  </a:schemeClr>
                </a:solidFill>
              </a:rPr>
              <a:t>Atraer a compradores de viviendas más responsables, con menos riesgo de pagos atrasados e incumplimientos de los préstamos</a:t>
            </a:r>
            <a:endParaRPr lang="en-US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3C5C0B-BB93-48D9-A1D6-365DF8B0CDD4}"/>
              </a:ext>
            </a:extLst>
          </p:cNvPr>
          <p:cNvSpPr txBox="1"/>
          <p:nvPr/>
        </p:nvSpPr>
        <p:spPr>
          <a:xfrm>
            <a:off x="8153986" y="4363985"/>
            <a:ext cx="37941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Emitir bonos verdes para la nueva cartera 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Titulizar la cartera como garantía 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Atraer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nuevos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inversores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Expandirse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nuevos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mercados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Desarrollar nuevos productos: Leasing,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REITs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660434-FF6F-4351-B593-EA4770DEE4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3" y="6257593"/>
            <a:ext cx="1843706" cy="468759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78E0AFE-3584-4A00-9539-4CD6CFE6E802}"/>
              </a:ext>
            </a:extLst>
          </p:cNvPr>
          <p:cNvCxnSpPr>
            <a:cxnSpLocks/>
          </p:cNvCxnSpPr>
          <p:nvPr/>
        </p:nvCxnSpPr>
        <p:spPr>
          <a:xfrm>
            <a:off x="975556" y="1678005"/>
            <a:ext cx="10481666" cy="0"/>
          </a:xfrm>
          <a:prstGeom prst="straightConnector1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EABCD83-318E-4887-B180-C6F729549D4D}"/>
              </a:ext>
            </a:extLst>
          </p:cNvPr>
          <p:cNvSpPr txBox="1"/>
          <p:nvPr/>
        </p:nvSpPr>
        <p:spPr>
          <a:xfrm>
            <a:off x="3973139" y="1405766"/>
            <a:ext cx="474219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cap="all" dirty="0" err="1">
                <a:solidFill>
                  <a:schemeClr val="bg1">
                    <a:lumMod val="50000"/>
                  </a:schemeClr>
                </a:solidFill>
              </a:rPr>
              <a:t>Oportunidad</a:t>
            </a:r>
            <a:r>
              <a:rPr lang="en-US" sz="2400" cap="all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2400" cap="all" dirty="0" err="1">
                <a:solidFill>
                  <a:schemeClr val="bg1">
                    <a:lumMod val="50000"/>
                  </a:schemeClr>
                </a:solidFill>
              </a:rPr>
              <a:t>venta</a:t>
            </a:r>
            <a:r>
              <a:rPr lang="en-US" sz="2400" cap="all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cap="all" dirty="0" err="1">
                <a:solidFill>
                  <a:schemeClr val="bg1">
                    <a:lumMod val="50000"/>
                  </a:schemeClr>
                </a:solidFill>
              </a:rPr>
              <a:t>cruzada</a:t>
            </a:r>
            <a:endParaRPr lang="en-US" sz="2400" cap="all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79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0CC34C7-F1E1-43E7-B3C8-4598D7DB0349}"/>
              </a:ext>
            </a:extLst>
          </p:cNvPr>
          <p:cNvCxnSpPr>
            <a:cxnSpLocks/>
          </p:cNvCxnSpPr>
          <p:nvPr/>
        </p:nvCxnSpPr>
        <p:spPr>
          <a:xfrm>
            <a:off x="313980" y="6341690"/>
            <a:ext cx="11466590" cy="0"/>
          </a:xfrm>
          <a:prstGeom prst="straightConnector1">
            <a:avLst/>
          </a:prstGeom>
          <a:ln>
            <a:solidFill>
              <a:srgbClr val="00A1D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42E7B62B-8A6C-4B56-B66A-8AE023B0E2FB}"/>
              </a:ext>
            </a:extLst>
          </p:cNvPr>
          <p:cNvSpPr txBox="1">
            <a:spLocks/>
          </p:cNvSpPr>
          <p:nvPr/>
        </p:nvSpPr>
        <p:spPr bwMode="auto">
          <a:xfrm>
            <a:off x="1708363" y="430685"/>
            <a:ext cx="86778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0" i="0" cap="all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ＭＳ Ｐゴシック" charset="0"/>
                <a:cs typeface="Andes Extra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650">
                <a:solidFill>
                  <a:srgbClr val="595959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650">
                <a:solidFill>
                  <a:srgbClr val="595959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650">
                <a:solidFill>
                  <a:srgbClr val="595959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650">
                <a:solidFill>
                  <a:srgbClr val="595959"/>
                </a:solidFill>
                <a:latin typeface="Arial" charset="0"/>
                <a:ea typeface="ＭＳ Ｐゴシック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14C6D"/>
                </a:solidFill>
                <a:latin typeface="Trebuchet MS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14C6D"/>
                </a:solidFill>
                <a:latin typeface="Trebuchet MS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14C6D"/>
                </a:solidFill>
                <a:latin typeface="Trebuchet MS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es-ES" sz="2800" b="1" kern="0" dirty="0">
                <a:solidFill>
                  <a:sysClr val="window" lastClr="FFFFFF">
                    <a:lumMod val="50000"/>
                  </a:sysClr>
                </a:solidFill>
              </a:rPr>
              <a:t>CRITERIOS</a:t>
            </a:r>
            <a:r>
              <a:rPr lang="es-ES" sz="2800" kern="0" dirty="0">
                <a:solidFill>
                  <a:sysClr val="window" lastClr="FFFFFF">
                    <a:lumMod val="50000"/>
                  </a:sysClr>
                </a:solidFill>
              </a:rPr>
              <a:t> DE INVERSIÓN Y PROCESO DE </a:t>
            </a:r>
            <a:r>
              <a:rPr lang="es-ES" sz="2800" b="1" kern="0" dirty="0">
                <a:solidFill>
                  <a:sysClr val="window" lastClr="FFFFFF">
                    <a:lumMod val="50000"/>
                  </a:sysClr>
                </a:solidFill>
              </a:rPr>
              <a:t>CUMPLIMIENTO</a:t>
            </a:r>
          </a:p>
          <a:p>
            <a:pPr>
              <a:defRPr/>
            </a:pPr>
            <a:r>
              <a:rPr lang="en-US" sz="2800" kern="0" dirty="0">
                <a:solidFill>
                  <a:sysClr val="window" lastClr="FFFFFF">
                    <a:lumMod val="50000"/>
                  </a:sysClr>
                </a:solidFill>
              </a:rPr>
              <a:t>________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C8ABEF-0288-4DFD-A13D-10F819FE7BD1}"/>
              </a:ext>
            </a:extLst>
          </p:cNvPr>
          <p:cNvGrpSpPr/>
          <p:nvPr/>
        </p:nvGrpSpPr>
        <p:grpSpPr>
          <a:xfrm>
            <a:off x="3234310" y="1646596"/>
            <a:ext cx="2688336" cy="3785402"/>
            <a:chOff x="4758904" y="1341118"/>
            <a:chExt cx="3040404" cy="4304537"/>
          </a:xfrm>
        </p:grpSpPr>
        <p:pic>
          <p:nvPicPr>
            <p:cNvPr id="6148" name="Picture 4" descr="Image result for calendar">
              <a:extLst>
                <a:ext uri="{FF2B5EF4-FFF2-40B4-BE49-F238E27FC236}">
                  <a16:creationId xmlns:a16="http://schemas.microsoft.com/office/drawing/2014/main" id="{E0EAB385-E82F-4962-8230-78B0B22BDF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79"/>
            <a:stretch/>
          </p:blipFill>
          <p:spPr bwMode="auto">
            <a:xfrm>
              <a:off x="4758905" y="1341118"/>
              <a:ext cx="3040403" cy="4304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99E716-E32A-4DE9-A5F4-FA27F9C7DDE8}"/>
                </a:ext>
              </a:extLst>
            </p:cNvPr>
            <p:cNvSpPr txBox="1"/>
            <p:nvPr/>
          </p:nvSpPr>
          <p:spPr>
            <a:xfrm>
              <a:off x="4758904" y="4287838"/>
              <a:ext cx="3040404" cy="1154952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81176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cap="all" dirty="0">
                  <a:solidFill>
                    <a:schemeClr val="bg1"/>
                  </a:solidFill>
                </a:rPr>
                <a:t>MARCO TEMPORAL DE 3 A 6 MESES PARA LA CERTIFICACIÓN</a:t>
              </a:r>
              <a:endParaRPr lang="en-US" sz="2000" cap="all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BF44030-BDA6-4EEA-99C8-E4B9D55C6CD4}"/>
              </a:ext>
            </a:extLst>
          </p:cNvPr>
          <p:cNvSpPr txBox="1"/>
          <p:nvPr/>
        </p:nvSpPr>
        <p:spPr>
          <a:xfrm>
            <a:off x="2345433" y="6098423"/>
            <a:ext cx="766296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cap="all" dirty="0">
                <a:solidFill>
                  <a:schemeClr val="bg1">
                    <a:lumMod val="50000"/>
                  </a:schemeClr>
                </a:solidFill>
              </a:rPr>
              <a:t>FINANCIAMIENTO PARA LA CONSTRUCCIÓN ECOLÓGICA</a:t>
            </a:r>
            <a:endParaRPr lang="en-US" sz="2400" cap="all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3E51BD7-8B28-46B6-95B8-0106E8DEF293}"/>
              </a:ext>
            </a:extLst>
          </p:cNvPr>
          <p:cNvCxnSpPr>
            <a:cxnSpLocks/>
          </p:cNvCxnSpPr>
          <p:nvPr/>
        </p:nvCxnSpPr>
        <p:spPr>
          <a:xfrm>
            <a:off x="6176918" y="5837110"/>
            <a:ext cx="5603652" cy="0"/>
          </a:xfrm>
          <a:prstGeom prst="straightConnector1">
            <a:avLst/>
          </a:prstGeom>
          <a:ln>
            <a:solidFill>
              <a:srgbClr val="00A1D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41C8124-CCCE-46EC-82EF-DB70B2B5F78B}"/>
              </a:ext>
            </a:extLst>
          </p:cNvPr>
          <p:cNvSpPr txBox="1"/>
          <p:nvPr/>
        </p:nvSpPr>
        <p:spPr>
          <a:xfrm>
            <a:off x="7684236" y="5575798"/>
            <a:ext cx="327332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cap="all" dirty="0">
                <a:solidFill>
                  <a:schemeClr val="bg1">
                    <a:lumMod val="50000"/>
                  </a:schemeClr>
                </a:solidFill>
              </a:rPr>
              <a:t>HIPOTECA “ECOLÓGICA”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540AF1-B154-46BB-AD87-EE26F9AB7806}"/>
              </a:ext>
            </a:extLst>
          </p:cNvPr>
          <p:cNvGrpSpPr/>
          <p:nvPr/>
        </p:nvGrpSpPr>
        <p:grpSpPr>
          <a:xfrm>
            <a:off x="313980" y="1646596"/>
            <a:ext cx="2688336" cy="3785402"/>
            <a:chOff x="347000" y="1646596"/>
            <a:chExt cx="2426284" cy="3785402"/>
          </a:xfrm>
        </p:grpSpPr>
        <p:pic>
          <p:nvPicPr>
            <p:cNvPr id="6146" name="Picture 2" descr="OLYMPUS DIGITAL CAMERA">
              <a:extLst>
                <a:ext uri="{FF2B5EF4-FFF2-40B4-BE49-F238E27FC236}">
                  <a16:creationId xmlns:a16="http://schemas.microsoft.com/office/drawing/2014/main" id="{5A81C8E9-3A73-4BE2-B83E-D61F4940EB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15" r="14911"/>
            <a:stretch/>
          </p:blipFill>
          <p:spPr bwMode="auto">
            <a:xfrm>
              <a:off x="347000" y="1646596"/>
              <a:ext cx="2426284" cy="3785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4DC8CA-3B6A-4399-A77B-BDAC2C972EF7}"/>
                </a:ext>
              </a:extLst>
            </p:cNvPr>
            <p:cNvSpPr txBox="1"/>
            <p:nvPr/>
          </p:nvSpPr>
          <p:spPr>
            <a:xfrm>
              <a:off x="347000" y="4241007"/>
              <a:ext cx="2426284" cy="1015663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81176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cap="all" dirty="0">
                  <a:solidFill>
                    <a:schemeClr val="bg1"/>
                  </a:solidFill>
                </a:rPr>
                <a:t>INTEGRADO EN EL CONVENIO DE PRÉSTAMO</a:t>
              </a:r>
              <a:endParaRPr lang="en-US" sz="2000" cap="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6A50CDC-CB49-4DEE-A093-86E7DD2BAF15}"/>
              </a:ext>
            </a:extLst>
          </p:cNvPr>
          <p:cNvGrpSpPr/>
          <p:nvPr/>
        </p:nvGrpSpPr>
        <p:grpSpPr>
          <a:xfrm>
            <a:off x="6176917" y="1646596"/>
            <a:ext cx="2681958" cy="3785395"/>
            <a:chOff x="6110623" y="1646596"/>
            <a:chExt cx="2681958" cy="378539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F998CB-2A87-43C5-A413-B7A371EAE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0624" y="1646596"/>
              <a:ext cx="2681957" cy="378539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FBE09B-50F3-4356-8DB9-D6278C53F06E}"/>
                </a:ext>
              </a:extLst>
            </p:cNvPr>
            <p:cNvSpPr txBox="1"/>
            <p:nvPr/>
          </p:nvSpPr>
          <p:spPr>
            <a:xfrm>
              <a:off x="6110623" y="4237936"/>
              <a:ext cx="2681958" cy="1015663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81176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cap="all" dirty="0">
                  <a:solidFill>
                    <a:schemeClr val="bg1"/>
                  </a:solidFill>
                </a:rPr>
                <a:t>LA CERTIFICACIÓN DEMUESTRA CUMPLIMIENTO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67B44CC-055F-48CA-B96D-2FACAA513BF4}"/>
              </a:ext>
            </a:extLst>
          </p:cNvPr>
          <p:cNvGrpSpPr/>
          <p:nvPr/>
        </p:nvGrpSpPr>
        <p:grpSpPr>
          <a:xfrm>
            <a:off x="9092566" y="1623170"/>
            <a:ext cx="2705139" cy="3785616"/>
            <a:chOff x="9128125" y="1623170"/>
            <a:chExt cx="2722101" cy="382066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FCAA659-06C9-47F7-8DAC-59C4B5F45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28125" y="1623170"/>
              <a:ext cx="2704860" cy="382066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231CC1-57FD-4BB5-AEC3-8F65F3F9AEA2}"/>
                </a:ext>
              </a:extLst>
            </p:cNvPr>
            <p:cNvSpPr txBox="1"/>
            <p:nvPr/>
          </p:nvSpPr>
          <p:spPr>
            <a:xfrm>
              <a:off x="9148835" y="4280285"/>
              <a:ext cx="2701391" cy="1025068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81176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s-ES" sz="2000" cap="all" dirty="0">
                <a:solidFill>
                  <a:schemeClr val="bg1"/>
                </a:solidFill>
              </a:endParaRPr>
            </a:p>
            <a:p>
              <a:pPr algn="ctr"/>
              <a:r>
                <a:rPr lang="es-ES" sz="2000" cap="all" dirty="0">
                  <a:solidFill>
                    <a:schemeClr val="bg1"/>
                  </a:solidFill>
                </a:rPr>
                <a:t>REPORTE DE IMPACTO</a:t>
              </a:r>
            </a:p>
            <a:p>
              <a:pPr algn="ctr"/>
              <a:endParaRPr lang="en-US" sz="2000" cap="all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2272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y combining business sense with technical know-how, EDGE Experts strengthen their practices while attracting new business.">
            <a:extLst>
              <a:ext uri="{FF2B5EF4-FFF2-40B4-BE49-F238E27FC236}">
                <a16:creationId xmlns:a16="http://schemas.microsoft.com/office/drawing/2014/main" id="{D437E589-341E-4CCA-BB66-5D370604D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56"/>
          <a:stretch/>
        </p:blipFill>
        <p:spPr bwMode="auto">
          <a:xfrm>
            <a:off x="0" y="3880912"/>
            <a:ext cx="12192000" cy="299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110ACF4-4637-44CB-B540-D61266203BEC}"/>
              </a:ext>
            </a:extLst>
          </p:cNvPr>
          <p:cNvSpPr txBox="1">
            <a:spLocks/>
          </p:cNvSpPr>
          <p:nvPr/>
        </p:nvSpPr>
        <p:spPr bwMode="auto">
          <a:xfrm>
            <a:off x="401051" y="217803"/>
            <a:ext cx="11612872" cy="86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0" i="0" cap="all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ＭＳ Ｐゴシック" charset="0"/>
                <a:cs typeface="Andes Extra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650">
                <a:solidFill>
                  <a:srgbClr val="595959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650">
                <a:solidFill>
                  <a:srgbClr val="595959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650">
                <a:solidFill>
                  <a:srgbClr val="595959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650">
                <a:solidFill>
                  <a:srgbClr val="595959"/>
                </a:solidFill>
                <a:latin typeface="Arial" charset="0"/>
                <a:ea typeface="ＭＳ Ｐゴシック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14C6D"/>
                </a:solidFill>
                <a:latin typeface="Trebuchet MS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14C6D"/>
                </a:solidFill>
                <a:latin typeface="Trebuchet MS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14C6D"/>
                </a:solidFill>
                <a:latin typeface="Trebuchet MS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es-ES" sz="2800" kern="0" dirty="0"/>
              <a:t>PARA LOS BANCOS QUE IMPLEMENTAN UN PROGRAMA DE CONSTRUCCIÓN ECOLÓGICA, </a:t>
            </a:r>
            <a:r>
              <a:rPr lang="es-ES" sz="2800" b="1" kern="0" dirty="0"/>
              <a:t>CONTRATAR A EXPERTOS EN EDGE</a:t>
            </a:r>
            <a:r>
              <a:rPr lang="es-ES" sz="2800" kern="0" dirty="0"/>
              <a:t> ES LA MEJOR PRÁCTICA</a:t>
            </a:r>
            <a:endParaRPr lang="en-US" sz="2800" kern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FC4022-1625-443A-A84D-1D5B42340B4A}"/>
              </a:ext>
            </a:extLst>
          </p:cNvPr>
          <p:cNvSpPr txBox="1"/>
          <p:nvPr/>
        </p:nvSpPr>
        <p:spPr>
          <a:xfrm>
            <a:off x="187690" y="1873128"/>
            <a:ext cx="5694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kern="0" dirty="0">
                <a:solidFill>
                  <a:srgbClr val="00B0F0"/>
                </a:solidFill>
                <a:latin typeface="Calibri" panose="020F0502020204030204" pitchFamily="34" charset="0"/>
              </a:rPr>
              <a:t>①</a:t>
            </a:r>
            <a:r>
              <a:rPr lang="en-U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Integrados en el proceso de certificación</a:t>
            </a:r>
            <a:endParaRPr lang="en-GB" sz="20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B64D50-7708-4842-A1D5-4D62E987BC6B}"/>
              </a:ext>
            </a:extLst>
          </p:cNvPr>
          <p:cNvSpPr txBox="1"/>
          <p:nvPr/>
        </p:nvSpPr>
        <p:spPr>
          <a:xfrm>
            <a:off x="187689" y="2333376"/>
            <a:ext cx="5908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kern="0" dirty="0">
                <a:solidFill>
                  <a:srgbClr val="00B0F0"/>
                </a:solidFill>
                <a:latin typeface="Calibri" panose="020F0502020204030204" pitchFamily="34" charset="0"/>
              </a:rPr>
              <a:t>②</a:t>
            </a:r>
            <a:r>
              <a:rPr lang="en-U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Ofrecen</a:t>
            </a:r>
            <a:r>
              <a:rPr lang="en-U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consejo</a:t>
            </a:r>
            <a:r>
              <a:rPr lang="en-U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sobre</a:t>
            </a:r>
            <a:r>
              <a:rPr lang="en-U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diseño a los desarrolladores y cumplen con los requisitos de cumplimiento</a:t>
            </a:r>
            <a:endParaRPr lang="en-GB" sz="20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8243CC-9221-4EE0-A248-2295967B1992}"/>
              </a:ext>
            </a:extLst>
          </p:cNvPr>
          <p:cNvSpPr txBox="1"/>
          <p:nvPr/>
        </p:nvSpPr>
        <p:spPr>
          <a:xfrm>
            <a:off x="187690" y="3017421"/>
            <a:ext cx="5694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kern="0" dirty="0">
                <a:solidFill>
                  <a:srgbClr val="00B0F0"/>
                </a:solidFill>
                <a:latin typeface="Calibri" panose="020F0502020204030204" pitchFamily="34" charset="0"/>
              </a:rPr>
              <a:t>③</a:t>
            </a:r>
            <a:r>
              <a:rPr lang="en-U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Garantizan la </a:t>
            </a:r>
            <a:r>
              <a:rPr lang="es-ES" sz="20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adjucación</a:t>
            </a:r>
            <a:r>
              <a:rPr lang="es-E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de la certificación dentro del marco temporal requerido</a:t>
            </a:r>
            <a:endParaRPr lang="en-GB" sz="20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96A709-DEFC-4572-A3C5-97DB38F46422}"/>
              </a:ext>
            </a:extLst>
          </p:cNvPr>
          <p:cNvCxnSpPr/>
          <p:nvPr/>
        </p:nvCxnSpPr>
        <p:spPr>
          <a:xfrm>
            <a:off x="6096000" y="1450835"/>
            <a:ext cx="0" cy="2096552"/>
          </a:xfrm>
          <a:prstGeom prst="line">
            <a:avLst/>
          </a:prstGeom>
          <a:ln>
            <a:solidFill>
              <a:srgbClr val="00A1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B3A874-78C9-4371-97D9-0F5C99F5A108}"/>
              </a:ext>
            </a:extLst>
          </p:cNvPr>
          <p:cNvSpPr txBox="1"/>
          <p:nvPr/>
        </p:nvSpPr>
        <p:spPr>
          <a:xfrm>
            <a:off x="6336660" y="1974980"/>
            <a:ext cx="5980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kern="0" dirty="0">
                <a:solidFill>
                  <a:srgbClr val="00B0F0"/>
                </a:solidFill>
                <a:latin typeface="Calibri" panose="020F0502020204030204" pitchFamily="34" charset="0"/>
              </a:rPr>
              <a:t>①</a:t>
            </a:r>
            <a:r>
              <a:rPr lang="en-U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Servicios básicos o avanzados para desarrolladores</a:t>
            </a:r>
            <a:endParaRPr lang="en-GB" sz="20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F0254B-5086-4555-A78A-C04033B1D469}"/>
              </a:ext>
            </a:extLst>
          </p:cNvPr>
          <p:cNvSpPr txBox="1"/>
          <p:nvPr/>
        </p:nvSpPr>
        <p:spPr>
          <a:xfrm>
            <a:off x="6336661" y="251669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kern="0" dirty="0">
                <a:solidFill>
                  <a:srgbClr val="00B0F0"/>
                </a:solidFill>
                <a:latin typeface="Calibri" panose="020F0502020204030204" pitchFamily="34" charset="0"/>
              </a:rPr>
              <a:t>②</a:t>
            </a:r>
            <a:r>
              <a:rPr lang="en-U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Capacitación para oficiales de inversiones</a:t>
            </a:r>
            <a:endParaRPr lang="en-GB" sz="20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329016-0FFC-43CD-9E96-C336E90A00A2}"/>
              </a:ext>
            </a:extLst>
          </p:cNvPr>
          <p:cNvSpPr txBox="1"/>
          <p:nvPr/>
        </p:nvSpPr>
        <p:spPr>
          <a:xfrm>
            <a:off x="6336660" y="3058848"/>
            <a:ext cx="610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kern="0" dirty="0">
                <a:solidFill>
                  <a:srgbClr val="00B0F0"/>
                </a:solidFill>
                <a:latin typeface="Calibri" panose="020F0502020204030204" pitchFamily="34" charset="0"/>
              </a:rPr>
              <a:t>③</a:t>
            </a:r>
            <a:r>
              <a:rPr lang="en-U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Servicios integrales de asesoría acuerdo con la IFC</a:t>
            </a:r>
            <a:endParaRPr lang="en-GB" sz="20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5E7A0D-02E1-448B-8972-61F1D462FE67}"/>
              </a:ext>
            </a:extLst>
          </p:cNvPr>
          <p:cNvSpPr txBox="1"/>
          <p:nvPr/>
        </p:nvSpPr>
        <p:spPr>
          <a:xfrm>
            <a:off x="6336661" y="1449237"/>
            <a:ext cx="4539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cap="all" dirty="0">
                <a:solidFill>
                  <a:schemeClr val="bg1">
                    <a:lumMod val="50000"/>
                  </a:schemeClr>
                </a:solidFill>
              </a:rPr>
              <a:t>Niveles de consejo técnico posibles:</a:t>
            </a:r>
            <a:endParaRPr lang="en-US" sz="2000" cap="al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270F4B-80E3-4FA8-9865-7D92F77C7DFD}"/>
              </a:ext>
            </a:extLst>
          </p:cNvPr>
          <p:cNvSpPr txBox="1"/>
          <p:nvPr/>
        </p:nvSpPr>
        <p:spPr>
          <a:xfrm>
            <a:off x="187691" y="1424260"/>
            <a:ext cx="4539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all" dirty="0">
                <a:solidFill>
                  <a:schemeClr val="bg1">
                    <a:lumMod val="50000"/>
                  </a:schemeClr>
                </a:solidFill>
              </a:rPr>
              <a:t>OFICIO DE EXPERTOS DE EDGE EXPERTS: </a:t>
            </a:r>
          </a:p>
        </p:txBody>
      </p:sp>
    </p:spTree>
    <p:extLst>
      <p:ext uri="{BB962C8B-B14F-4D97-AF65-F5344CB8AC3E}">
        <p14:creationId xmlns:p14="http://schemas.microsoft.com/office/powerpoint/2010/main" val="3226582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2E998-B278-4EEC-92F3-13D9674B8B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78" y="1250518"/>
            <a:ext cx="6853682" cy="554652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8E4E276-7A9A-4FB0-96E9-C04DCD477E6B}"/>
              </a:ext>
            </a:extLst>
          </p:cNvPr>
          <p:cNvSpPr txBox="1">
            <a:spLocks/>
          </p:cNvSpPr>
          <p:nvPr/>
        </p:nvSpPr>
        <p:spPr bwMode="auto">
          <a:xfrm>
            <a:off x="514434" y="131648"/>
            <a:ext cx="11163132" cy="112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25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/>
              <a:buNone/>
              <a:defRPr sz="2200" b="0" i="0" cap="none" baseline="0">
                <a:solidFill>
                  <a:srgbClr val="021F43"/>
                </a:solidFill>
                <a:latin typeface="+mn-lt"/>
                <a:ea typeface="+mj-ea"/>
                <a:cs typeface="Andes ExtraLight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ES" sz="2800" b="1" kern="0" cap="small" dirty="0">
                <a:solidFill>
                  <a:schemeClr val="bg1">
                    <a:lumMod val="50000"/>
                  </a:schemeClr>
                </a:solidFill>
              </a:rPr>
              <a:t>ESTUDIO DE UN CASO PRÁCTICO: </a:t>
            </a:r>
            <a:r>
              <a:rPr lang="es-ES" sz="2800" kern="0" cap="small" dirty="0">
                <a:solidFill>
                  <a:schemeClr val="bg1">
                    <a:lumMod val="50000"/>
                  </a:schemeClr>
                </a:solidFill>
              </a:rPr>
              <a:t>MODELO DE HIPOTECA “ECOLÓGICA” DEL CONSEJO DE CONSTRUCCIÓN SOSTENIBLE DE RUMANIA CON EL BANCO RAFFEISEN</a:t>
            </a:r>
            <a:endParaRPr lang="en-US" sz="2800" kern="0" cap="smal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A2046-BD12-475D-9C39-8CDB0C8F6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3" y="6257593"/>
            <a:ext cx="1843706" cy="4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37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377C1E-35DE-4156-8857-6AA428A34BE9}"/>
              </a:ext>
            </a:extLst>
          </p:cNvPr>
          <p:cNvSpPr/>
          <p:nvPr/>
        </p:nvSpPr>
        <p:spPr>
          <a:xfrm>
            <a:off x="2538665" y="1130968"/>
            <a:ext cx="1756616" cy="5293897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88F4CB-B37D-42BB-BED5-8B484332A4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3" y="6257593"/>
            <a:ext cx="1843706" cy="46875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F583554-4801-48A4-87A6-1E451F4ADBD0}"/>
              </a:ext>
            </a:extLst>
          </p:cNvPr>
          <p:cNvSpPr txBox="1">
            <a:spLocks/>
          </p:cNvSpPr>
          <p:nvPr/>
        </p:nvSpPr>
        <p:spPr bwMode="auto">
          <a:xfrm>
            <a:off x="867927" y="229033"/>
            <a:ext cx="10241279" cy="4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/>
              <a:buNone/>
              <a:defRPr sz="2200" b="0" i="0" cap="none" baseline="0">
                <a:solidFill>
                  <a:srgbClr val="021F43"/>
                </a:solidFill>
                <a:latin typeface="+mn-lt"/>
                <a:ea typeface="+mj-ea"/>
                <a:cs typeface="Andes ExtraLight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n-US" sz="2800" kern="0" cap="all" dirty="0">
                <a:solidFill>
                  <a:schemeClr val="bg1">
                    <a:lumMod val="50000"/>
                  </a:schemeClr>
                </a:solidFill>
              </a:rPr>
              <a:t>EJEMPLO DE HIPOTECA “ECOLÓGICA”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AC6D51-57E2-4FC0-BF19-02E475905857}"/>
              </a:ext>
            </a:extLst>
          </p:cNvPr>
          <p:cNvSpPr/>
          <p:nvPr/>
        </p:nvSpPr>
        <p:spPr>
          <a:xfrm>
            <a:off x="260684" y="2208960"/>
            <a:ext cx="5642812" cy="411480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43A6E5-F3ED-4108-9481-FA648CEB1616}"/>
              </a:ext>
            </a:extLst>
          </p:cNvPr>
          <p:cNvSpPr/>
          <p:nvPr/>
        </p:nvSpPr>
        <p:spPr>
          <a:xfrm>
            <a:off x="260684" y="3169872"/>
            <a:ext cx="5642812" cy="411480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7194DD-2B79-4910-874E-B312C1F02CF2}"/>
              </a:ext>
            </a:extLst>
          </p:cNvPr>
          <p:cNvSpPr/>
          <p:nvPr/>
        </p:nvSpPr>
        <p:spPr>
          <a:xfrm>
            <a:off x="260684" y="4085888"/>
            <a:ext cx="5642812" cy="411480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25F992-D38A-4BAE-A6E4-0215CA828158}"/>
              </a:ext>
            </a:extLst>
          </p:cNvPr>
          <p:cNvSpPr/>
          <p:nvPr/>
        </p:nvSpPr>
        <p:spPr>
          <a:xfrm>
            <a:off x="256670" y="5044402"/>
            <a:ext cx="5642812" cy="411480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637157-A7F2-4E32-9CD8-7CA3CACD7CCC}"/>
              </a:ext>
            </a:extLst>
          </p:cNvPr>
          <p:cNvSpPr/>
          <p:nvPr/>
        </p:nvSpPr>
        <p:spPr>
          <a:xfrm>
            <a:off x="264689" y="5959641"/>
            <a:ext cx="5642812" cy="465223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65">
            <a:extLst>
              <a:ext uri="{FF2B5EF4-FFF2-40B4-BE49-F238E27FC236}">
                <a16:creationId xmlns:a16="http://schemas.microsoft.com/office/drawing/2014/main" id="{8CFEEEC5-C6A2-4D88-BCF4-DE373C335FBB}"/>
              </a:ext>
            </a:extLst>
          </p:cNvPr>
          <p:cNvSpPr/>
          <p:nvPr/>
        </p:nvSpPr>
        <p:spPr bwMode="gray">
          <a:xfrm>
            <a:off x="8552462" y="1293009"/>
            <a:ext cx="3495709" cy="1450324"/>
          </a:xfrm>
          <a:prstGeom prst="roundRect">
            <a:avLst/>
          </a:prstGeom>
          <a:solidFill>
            <a:srgbClr val="92BA5D"/>
          </a:solidFill>
          <a:ln w="63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41E761-1217-4274-B8EF-B7CD42E7F816}"/>
              </a:ext>
            </a:extLst>
          </p:cNvPr>
          <p:cNvGrpSpPr/>
          <p:nvPr/>
        </p:nvGrpSpPr>
        <p:grpSpPr>
          <a:xfrm>
            <a:off x="8540107" y="2850695"/>
            <a:ext cx="3508064" cy="1477327"/>
            <a:chOff x="7392502" y="3322761"/>
            <a:chExt cx="4472878" cy="1338689"/>
          </a:xfrm>
          <a:solidFill>
            <a:srgbClr val="00A1DE"/>
          </a:solidFill>
        </p:grpSpPr>
        <p:sp>
          <p:nvSpPr>
            <p:cNvPr id="20" name="Rounded Rectangle 66">
              <a:extLst>
                <a:ext uri="{FF2B5EF4-FFF2-40B4-BE49-F238E27FC236}">
                  <a16:creationId xmlns:a16="http://schemas.microsoft.com/office/drawing/2014/main" id="{4E69AC7C-76BB-48F2-BA2B-F2003BACDC79}"/>
                </a:ext>
              </a:extLst>
            </p:cNvPr>
            <p:cNvSpPr/>
            <p:nvPr/>
          </p:nvSpPr>
          <p:spPr bwMode="gray">
            <a:xfrm>
              <a:off x="7392502" y="3322761"/>
              <a:ext cx="4472878" cy="1338689"/>
            </a:xfrm>
            <a:prstGeom prst="roundRect">
              <a:avLst/>
            </a:pr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176E03E-759B-4CBB-8132-952A0A6250A0}"/>
                </a:ext>
              </a:extLst>
            </p:cNvPr>
            <p:cNvSpPr/>
            <p:nvPr/>
          </p:nvSpPr>
          <p:spPr>
            <a:xfrm>
              <a:off x="7704563" y="3387659"/>
              <a:ext cx="3848755" cy="1095775"/>
            </a:xfrm>
            <a:prstGeom prst="rect">
              <a:avLst/>
            </a:pr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endParaRPr lang="ms-MY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7DF0BE-B639-4E3C-A64E-0E82AF202B1C}"/>
              </a:ext>
            </a:extLst>
          </p:cNvPr>
          <p:cNvGrpSpPr/>
          <p:nvPr/>
        </p:nvGrpSpPr>
        <p:grpSpPr>
          <a:xfrm>
            <a:off x="8549702" y="4419953"/>
            <a:ext cx="3498469" cy="1543641"/>
            <a:chOff x="7418898" y="4791049"/>
            <a:chExt cx="4694635" cy="1213722"/>
          </a:xfrm>
        </p:grpSpPr>
        <p:sp>
          <p:nvSpPr>
            <p:cNvPr id="23" name="Rounded Rectangle 67">
              <a:extLst>
                <a:ext uri="{FF2B5EF4-FFF2-40B4-BE49-F238E27FC236}">
                  <a16:creationId xmlns:a16="http://schemas.microsoft.com/office/drawing/2014/main" id="{07F663C2-F227-46D0-8E3B-1A6408C174E3}"/>
                </a:ext>
              </a:extLst>
            </p:cNvPr>
            <p:cNvSpPr/>
            <p:nvPr/>
          </p:nvSpPr>
          <p:spPr bwMode="gray">
            <a:xfrm>
              <a:off x="7418898" y="4817691"/>
              <a:ext cx="4694635" cy="1187080"/>
            </a:xfrm>
            <a:prstGeom prst="roundRect">
              <a:avLst/>
            </a:prstGeom>
            <a:solidFill>
              <a:srgbClr val="F9461C">
                <a:alpha val="80000"/>
              </a:srgbClr>
            </a:solidFill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EC2D11F-A8FC-4223-B75D-FD19083224B9}"/>
                </a:ext>
              </a:extLst>
            </p:cNvPr>
            <p:cNvSpPr/>
            <p:nvPr/>
          </p:nvSpPr>
          <p:spPr>
            <a:xfrm>
              <a:off x="7714504" y="4791049"/>
              <a:ext cx="4218052" cy="1077218"/>
            </a:xfrm>
            <a:prstGeom prst="rect">
              <a:avLst/>
            </a:prstGeom>
            <a:no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endParaRPr lang="ms-MY" sz="1600">
                <a:solidFill>
                  <a:schemeClr val="bg1"/>
                </a:solidFill>
                <a:latin typeface="Source Sans Pro Light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CD59763-5D8B-4BA9-9072-8ED3994871DC}"/>
              </a:ext>
            </a:extLst>
          </p:cNvPr>
          <p:cNvSpPr/>
          <p:nvPr/>
        </p:nvSpPr>
        <p:spPr>
          <a:xfrm>
            <a:off x="8880420" y="1283711"/>
            <a:ext cx="30185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lvl="1" indent="-112713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</a:rPr>
              <a:t>Costo adicional de las medidas de eficiencia </a:t>
            </a:r>
          </a:p>
          <a:p>
            <a:pPr marL="112713" lvl="1" indent="-112713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</a:rPr>
              <a:t>Los costos pueden disminuir si se utiliza EDGE en las etapas iniciales del proceso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548DD87-617C-4D9B-987A-1F819EB018FB}"/>
              </a:ext>
            </a:extLst>
          </p:cNvPr>
          <p:cNvSpPr/>
          <p:nvPr/>
        </p:nvSpPr>
        <p:spPr>
          <a:xfrm>
            <a:off x="6487537" y="4826867"/>
            <a:ext cx="2457084" cy="597359"/>
          </a:xfrm>
          <a:custGeom>
            <a:avLst/>
            <a:gdLst>
              <a:gd name="connsiteX0" fmla="*/ 0 w 2831857"/>
              <a:gd name="connsiteY0" fmla="*/ 77777 h 466655"/>
              <a:gd name="connsiteX1" fmla="*/ 77777 w 2831857"/>
              <a:gd name="connsiteY1" fmla="*/ 0 h 466655"/>
              <a:gd name="connsiteX2" fmla="*/ 2754080 w 2831857"/>
              <a:gd name="connsiteY2" fmla="*/ 0 h 466655"/>
              <a:gd name="connsiteX3" fmla="*/ 2831857 w 2831857"/>
              <a:gd name="connsiteY3" fmla="*/ 77777 h 466655"/>
              <a:gd name="connsiteX4" fmla="*/ 2831857 w 2831857"/>
              <a:gd name="connsiteY4" fmla="*/ 388878 h 466655"/>
              <a:gd name="connsiteX5" fmla="*/ 2754080 w 2831857"/>
              <a:gd name="connsiteY5" fmla="*/ 466655 h 466655"/>
              <a:gd name="connsiteX6" fmla="*/ 77777 w 2831857"/>
              <a:gd name="connsiteY6" fmla="*/ 466655 h 466655"/>
              <a:gd name="connsiteX7" fmla="*/ 0 w 2831857"/>
              <a:gd name="connsiteY7" fmla="*/ 388878 h 466655"/>
              <a:gd name="connsiteX8" fmla="*/ 0 w 2831857"/>
              <a:gd name="connsiteY8" fmla="*/ 77777 h 466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57" h="466655">
                <a:moveTo>
                  <a:pt x="0" y="77777"/>
                </a:moveTo>
                <a:cubicBezTo>
                  <a:pt x="0" y="34822"/>
                  <a:pt x="34822" y="0"/>
                  <a:pt x="77777" y="0"/>
                </a:cubicBezTo>
                <a:lnTo>
                  <a:pt x="2754080" y="0"/>
                </a:lnTo>
                <a:cubicBezTo>
                  <a:pt x="2797035" y="0"/>
                  <a:pt x="2831857" y="34822"/>
                  <a:pt x="2831857" y="77777"/>
                </a:cubicBezTo>
                <a:lnTo>
                  <a:pt x="2831857" y="388878"/>
                </a:lnTo>
                <a:cubicBezTo>
                  <a:pt x="2831857" y="431833"/>
                  <a:pt x="2797035" y="466655"/>
                  <a:pt x="2754080" y="466655"/>
                </a:cubicBezTo>
                <a:lnTo>
                  <a:pt x="77777" y="466655"/>
                </a:lnTo>
                <a:cubicBezTo>
                  <a:pt x="34822" y="466655"/>
                  <a:pt x="0" y="431833"/>
                  <a:pt x="0" y="388878"/>
                </a:cubicBezTo>
                <a:lnTo>
                  <a:pt x="0" y="77777"/>
                </a:lnTo>
                <a:close/>
              </a:path>
            </a:pathLst>
          </a:custGeom>
          <a:solidFill>
            <a:srgbClr val="F9461C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00" tIns="68500" rIns="68500" bIns="6850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solidFill>
                  <a:schemeClr val="bg1"/>
                </a:solidFill>
                <a:latin typeface="Source Sans Pro" pitchFamily="34" charset="0"/>
              </a:rPr>
              <a:t>SITUACIÓN FAVORABLE PARA TODOS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D65A650-BED4-4D08-8195-7209441E4031}"/>
              </a:ext>
            </a:extLst>
          </p:cNvPr>
          <p:cNvSpPr/>
          <p:nvPr/>
        </p:nvSpPr>
        <p:spPr>
          <a:xfrm>
            <a:off x="6465771" y="3309481"/>
            <a:ext cx="2457084" cy="597360"/>
          </a:xfrm>
          <a:custGeom>
            <a:avLst/>
            <a:gdLst>
              <a:gd name="connsiteX0" fmla="*/ 0 w 2831857"/>
              <a:gd name="connsiteY0" fmla="*/ 77777 h 466655"/>
              <a:gd name="connsiteX1" fmla="*/ 77777 w 2831857"/>
              <a:gd name="connsiteY1" fmla="*/ 0 h 466655"/>
              <a:gd name="connsiteX2" fmla="*/ 2754080 w 2831857"/>
              <a:gd name="connsiteY2" fmla="*/ 0 h 466655"/>
              <a:gd name="connsiteX3" fmla="*/ 2831857 w 2831857"/>
              <a:gd name="connsiteY3" fmla="*/ 77777 h 466655"/>
              <a:gd name="connsiteX4" fmla="*/ 2831857 w 2831857"/>
              <a:gd name="connsiteY4" fmla="*/ 388878 h 466655"/>
              <a:gd name="connsiteX5" fmla="*/ 2754080 w 2831857"/>
              <a:gd name="connsiteY5" fmla="*/ 466655 h 466655"/>
              <a:gd name="connsiteX6" fmla="*/ 77777 w 2831857"/>
              <a:gd name="connsiteY6" fmla="*/ 466655 h 466655"/>
              <a:gd name="connsiteX7" fmla="*/ 0 w 2831857"/>
              <a:gd name="connsiteY7" fmla="*/ 388878 h 466655"/>
              <a:gd name="connsiteX8" fmla="*/ 0 w 2831857"/>
              <a:gd name="connsiteY8" fmla="*/ 77777 h 466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57" h="466655">
                <a:moveTo>
                  <a:pt x="0" y="77777"/>
                </a:moveTo>
                <a:cubicBezTo>
                  <a:pt x="0" y="34822"/>
                  <a:pt x="34822" y="0"/>
                  <a:pt x="77777" y="0"/>
                </a:cubicBezTo>
                <a:lnTo>
                  <a:pt x="2754080" y="0"/>
                </a:lnTo>
                <a:cubicBezTo>
                  <a:pt x="2797035" y="0"/>
                  <a:pt x="2831857" y="34822"/>
                  <a:pt x="2831857" y="77777"/>
                </a:cubicBezTo>
                <a:lnTo>
                  <a:pt x="2831857" y="388878"/>
                </a:lnTo>
                <a:cubicBezTo>
                  <a:pt x="2831857" y="431833"/>
                  <a:pt x="2797035" y="466655"/>
                  <a:pt x="2754080" y="466655"/>
                </a:cubicBezTo>
                <a:lnTo>
                  <a:pt x="77777" y="466655"/>
                </a:lnTo>
                <a:cubicBezTo>
                  <a:pt x="34822" y="466655"/>
                  <a:pt x="0" y="431833"/>
                  <a:pt x="0" y="388878"/>
                </a:cubicBezTo>
                <a:lnTo>
                  <a:pt x="0" y="77777"/>
                </a:lnTo>
                <a:close/>
              </a:path>
            </a:pathLst>
          </a:custGeom>
          <a:solidFill>
            <a:srgbClr val="00A1DE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00" tIns="68500" rIns="68500" bIns="6850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solidFill>
                  <a:schemeClr val="bg1"/>
                </a:solidFill>
                <a:latin typeface="Source Sans Pro" pitchFamily="34" charset="0"/>
              </a:rPr>
              <a:t>LOS TÉRMINOS PUEDEN VARIAR</a:t>
            </a:r>
            <a:endParaRPr lang="en-US" sz="1600" b="1" kern="1200" dirty="0">
              <a:solidFill>
                <a:schemeClr val="bg1"/>
              </a:solidFill>
              <a:latin typeface="Source Sans Pro" pitchFamily="34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465BE22-D396-492C-B3F1-A9DE4FCC5334}"/>
              </a:ext>
            </a:extLst>
          </p:cNvPr>
          <p:cNvSpPr/>
          <p:nvPr/>
        </p:nvSpPr>
        <p:spPr>
          <a:xfrm>
            <a:off x="6465771" y="1663735"/>
            <a:ext cx="2435318" cy="597359"/>
          </a:xfrm>
          <a:custGeom>
            <a:avLst/>
            <a:gdLst>
              <a:gd name="connsiteX0" fmla="*/ 0 w 2831857"/>
              <a:gd name="connsiteY0" fmla="*/ 77777 h 466655"/>
              <a:gd name="connsiteX1" fmla="*/ 77777 w 2831857"/>
              <a:gd name="connsiteY1" fmla="*/ 0 h 466655"/>
              <a:gd name="connsiteX2" fmla="*/ 2754080 w 2831857"/>
              <a:gd name="connsiteY2" fmla="*/ 0 h 466655"/>
              <a:gd name="connsiteX3" fmla="*/ 2831857 w 2831857"/>
              <a:gd name="connsiteY3" fmla="*/ 77777 h 466655"/>
              <a:gd name="connsiteX4" fmla="*/ 2831857 w 2831857"/>
              <a:gd name="connsiteY4" fmla="*/ 388878 h 466655"/>
              <a:gd name="connsiteX5" fmla="*/ 2754080 w 2831857"/>
              <a:gd name="connsiteY5" fmla="*/ 466655 h 466655"/>
              <a:gd name="connsiteX6" fmla="*/ 77777 w 2831857"/>
              <a:gd name="connsiteY6" fmla="*/ 466655 h 466655"/>
              <a:gd name="connsiteX7" fmla="*/ 0 w 2831857"/>
              <a:gd name="connsiteY7" fmla="*/ 388878 h 466655"/>
              <a:gd name="connsiteX8" fmla="*/ 0 w 2831857"/>
              <a:gd name="connsiteY8" fmla="*/ 77777 h 466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57" h="466655">
                <a:moveTo>
                  <a:pt x="0" y="77777"/>
                </a:moveTo>
                <a:cubicBezTo>
                  <a:pt x="0" y="34822"/>
                  <a:pt x="34822" y="0"/>
                  <a:pt x="77777" y="0"/>
                </a:cubicBezTo>
                <a:lnTo>
                  <a:pt x="2754080" y="0"/>
                </a:lnTo>
                <a:cubicBezTo>
                  <a:pt x="2797035" y="0"/>
                  <a:pt x="2831857" y="34822"/>
                  <a:pt x="2831857" y="77777"/>
                </a:cubicBezTo>
                <a:lnTo>
                  <a:pt x="2831857" y="388878"/>
                </a:lnTo>
                <a:cubicBezTo>
                  <a:pt x="2831857" y="431833"/>
                  <a:pt x="2797035" y="466655"/>
                  <a:pt x="2754080" y="466655"/>
                </a:cubicBezTo>
                <a:lnTo>
                  <a:pt x="77777" y="466655"/>
                </a:lnTo>
                <a:cubicBezTo>
                  <a:pt x="34822" y="466655"/>
                  <a:pt x="0" y="431833"/>
                  <a:pt x="0" y="388878"/>
                </a:cubicBezTo>
                <a:lnTo>
                  <a:pt x="0" y="77777"/>
                </a:lnTo>
                <a:close/>
              </a:path>
            </a:pathLst>
          </a:custGeom>
          <a:solidFill>
            <a:srgbClr val="92BA5D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00" tIns="68500" rIns="68500" bIns="6850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b="1" cap="all" dirty="0">
                <a:solidFill>
                  <a:schemeClr val="bg1"/>
                </a:solidFill>
                <a:latin typeface="Source Sans Pro" pitchFamily="34" charset="0"/>
              </a:rPr>
              <a:t>PRÉSTAMOS POR MONTOS MÁS ALTOS</a:t>
            </a:r>
            <a:endParaRPr lang="en-US" sz="1600" b="1" kern="1200" cap="all" dirty="0">
              <a:solidFill>
                <a:schemeClr val="bg1"/>
              </a:solidFill>
              <a:latin typeface="Source Sans Pro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F1C19AB-008A-4EEB-8DA2-542B184F22E5}"/>
              </a:ext>
            </a:extLst>
          </p:cNvPr>
          <p:cNvSpPr/>
          <p:nvPr/>
        </p:nvSpPr>
        <p:spPr>
          <a:xfrm>
            <a:off x="8921054" y="3023319"/>
            <a:ext cx="3018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 lvl="1" indent="-635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</a:rPr>
              <a:t>Se obtienen beneficios incluso en las condiciones comerciales, aunque el banco puede incentivar la adopción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5A7896-B198-4977-9A3C-AA9DFF176799}"/>
              </a:ext>
            </a:extLst>
          </p:cNvPr>
          <p:cNvSpPr/>
          <p:nvPr/>
        </p:nvSpPr>
        <p:spPr>
          <a:xfrm>
            <a:off x="8973437" y="4595951"/>
            <a:ext cx="286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 lvl="1" indent="-635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</a:rPr>
              <a:t>Facturas más bajas para el prestatario </a:t>
            </a:r>
          </a:p>
          <a:p>
            <a:pPr marL="63500" lvl="1" indent="-635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</a:rPr>
              <a:t>Ingresos más altos para el banco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2BAEE87-814E-4B10-ACA1-9F989349E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945573"/>
              </p:ext>
            </p:extLst>
          </p:nvPr>
        </p:nvGraphicFramePr>
        <p:xfrm>
          <a:off x="260684" y="939629"/>
          <a:ext cx="6296527" cy="550973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76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1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4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4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6022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cap="all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EDIFICIO ESTÁNDAR: HIPOTECA ESTÁNDAR</a:t>
                      </a:r>
                      <a:endParaRPr lang="en-US" sz="1400" b="0" i="0" u="none" strike="noStrike" cap="all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cap="all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EDIFICIO ECOLÓGICO: HIPOTECA “ECOLÓGICA”</a:t>
                      </a:r>
                      <a:endParaRPr lang="en-US" sz="1400" b="0" i="0" u="none" strike="noStrike" cap="all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178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0" u="none" strike="noStrike" cap="all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COSTO BASE DE COMPRA</a:t>
                      </a:r>
                      <a:endParaRPr lang="en-US" sz="1600" b="0" i="0" u="none" strike="noStrike" cap="all" baseline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            50.000 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           50.000 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endParaRPr lang="en-US" sz="14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178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0" u="none" strike="noStrike" cap="all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MEDIDAS ECOLÓGICAS</a:t>
                      </a:r>
                      <a:endParaRPr lang="en-US" sz="1600" b="0" i="0" u="none" strike="noStrike" cap="all" baseline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endParaRPr lang="en-US" sz="1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             1.500 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endParaRPr lang="en-US" sz="14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178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0" u="none" strike="noStrike" cap="all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PAGO INICIAL DEL 20%</a:t>
                      </a:r>
                      <a:endParaRPr lang="en-US" sz="1600" b="0" i="0" u="none" strike="noStrike" cap="all" baseline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          (10.000)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         (10.300)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endParaRPr lang="en-US" sz="14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178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0" u="none" strike="noStrike" cap="all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MONTO DEL PRÉSTAMO</a:t>
                      </a:r>
                      <a:endParaRPr lang="en-US" sz="1600" b="0" i="0" u="none" strike="noStrike" cap="all" baseline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            40.000 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           41.200 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3%</a:t>
                      </a:r>
                      <a:endParaRPr lang="en-US" sz="14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178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0" u="none" strike="noStrike" cap="all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 TASA</a:t>
                      </a:r>
                      <a:endParaRPr lang="en-US" sz="1600" b="0" i="0" u="none" strike="noStrike" cap="all" baseline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11%</a:t>
                      </a:r>
                      <a:endParaRPr lang="en-US" sz="1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11%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endParaRPr lang="en-US" sz="14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178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0" u="none" strike="noStrike" cap="all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PLAZO</a:t>
                      </a:r>
                      <a:endParaRPr lang="en-US" sz="1600" b="0" i="0" u="none" strike="noStrike" cap="all" baseline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20 yrs</a:t>
                      </a:r>
                      <a:endParaRPr lang="en-US" sz="1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600" b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yrs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endParaRPr lang="en-US" sz="14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3178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0" u="none" strike="noStrike" cap="all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PAGO MENSUAL</a:t>
                      </a:r>
                      <a:endParaRPr lang="en-US" sz="1600" b="0" i="0" u="none" strike="noStrike" cap="all" baseline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$413 </a:t>
                      </a:r>
                      <a:endParaRPr lang="en-US" sz="1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$425 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endParaRPr lang="en-US" sz="14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0612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0" u="none" strike="noStrike" cap="all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AHORROS DE ENERGÍA</a:t>
                      </a:r>
                      <a:endParaRPr lang="en-US" sz="1600" b="0" i="0" u="none" strike="noStrike" cap="all" baseline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                 (20)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endParaRPr lang="en-US" sz="14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3178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0" u="none" strike="noStrike" cap="all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PAGO MENSUAL NETO</a:t>
                      </a:r>
                      <a:endParaRPr lang="en-US" sz="1600" b="0" i="0" u="none" strike="noStrike" cap="all" baseline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$413 </a:t>
                      </a:r>
                      <a:endParaRPr lang="en-US" sz="1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$405 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400" b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-2%</a:t>
                      </a:r>
                      <a:endParaRPr lang="en-US" sz="14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3178">
                <a:tc>
                  <a:txBody>
                    <a:bodyPr/>
                    <a:lstStyle/>
                    <a:p>
                      <a:pPr lvl="0" algn="l" fontAlgn="b"/>
                      <a:r>
                        <a:rPr lang="es-ES" sz="1600" b="0" u="none" strike="noStrike" cap="all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INGRESOS DEL BANCO (AÑO 1)</a:t>
                      </a:r>
                      <a:endParaRPr lang="en-US" sz="1600" b="0" i="0" u="none" strike="noStrike" cap="all" baseline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               4.371 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             4.502 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4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3%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981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CDF34-B448-434E-88C3-4F383C603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2" y="1033272"/>
            <a:ext cx="7623048" cy="58247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D079A41-477C-4FBA-9E4A-BB857E07C7E3}"/>
              </a:ext>
            </a:extLst>
          </p:cNvPr>
          <p:cNvSpPr txBox="1">
            <a:spLocks/>
          </p:cNvSpPr>
          <p:nvPr/>
        </p:nvSpPr>
        <p:spPr bwMode="auto">
          <a:xfrm>
            <a:off x="873760" y="217001"/>
            <a:ext cx="10241279" cy="112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/>
              <a:buNone/>
              <a:defRPr sz="2200" b="0" i="0" cap="none" baseline="0">
                <a:solidFill>
                  <a:srgbClr val="021F43"/>
                </a:solidFill>
                <a:latin typeface="+mn-lt"/>
                <a:ea typeface="+mj-ea"/>
                <a:cs typeface="Andes ExtraLight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ES" sz="2800" b="1" kern="0" cap="small" dirty="0">
                <a:solidFill>
                  <a:schemeClr val="bg1">
                    <a:lumMod val="50000"/>
                  </a:schemeClr>
                </a:solidFill>
              </a:rPr>
              <a:t>CASO DE ESTUDIO PRÁCTICO: </a:t>
            </a:r>
            <a:r>
              <a:rPr lang="es-ES" sz="2800" kern="0" cap="small" dirty="0">
                <a:solidFill>
                  <a:schemeClr val="bg1">
                    <a:lumMod val="50000"/>
                  </a:schemeClr>
                </a:solidFill>
              </a:rPr>
              <a:t>BANCO PROMERICA EN COSTA RICA SE ASOCIÓ CON FMO, EL BANCO DE DESARROLLO HOLANDÉS, EN UNA INSTALACIÓN DE ALMACENAMIENTO</a:t>
            </a:r>
            <a:endParaRPr lang="en-US" sz="2800" kern="0" cap="smal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12" descr="Related image">
            <a:extLst>
              <a:ext uri="{FF2B5EF4-FFF2-40B4-BE49-F238E27FC236}">
                <a16:creationId xmlns:a16="http://schemas.microsoft.com/office/drawing/2014/main" id="{9B72BA18-7080-4221-BF40-8AE92D696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6" b="11724"/>
          <a:stretch/>
        </p:blipFill>
        <p:spPr bwMode="auto">
          <a:xfrm>
            <a:off x="9648980" y="4851400"/>
            <a:ext cx="2205559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C9169E-824A-40BF-809E-FA7FAE4114C0}"/>
              </a:ext>
            </a:extLst>
          </p:cNvPr>
          <p:cNvSpPr/>
          <p:nvPr/>
        </p:nvSpPr>
        <p:spPr>
          <a:xfrm>
            <a:off x="4542305" y="1493197"/>
            <a:ext cx="284988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53594-CEDD-4E92-B7D0-788F987F0774}"/>
              </a:ext>
            </a:extLst>
          </p:cNvPr>
          <p:cNvSpPr txBox="1"/>
          <p:nvPr/>
        </p:nvSpPr>
        <p:spPr>
          <a:xfrm>
            <a:off x="4542305" y="1421123"/>
            <a:ext cx="356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Hipotecas Ecológicas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4442D-1BB0-4196-86DE-1893687E268E}"/>
              </a:ext>
            </a:extLst>
          </p:cNvPr>
          <p:cNvSpPr txBox="1"/>
          <p:nvPr/>
        </p:nvSpPr>
        <p:spPr>
          <a:xfrm>
            <a:off x="4625189" y="1784076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CAMINO DE CREACIÓN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16CA2A-3264-4629-BAF1-A62D3DB8CDCB}"/>
              </a:ext>
            </a:extLst>
          </p:cNvPr>
          <p:cNvSpPr/>
          <p:nvPr/>
        </p:nvSpPr>
        <p:spPr>
          <a:xfrm>
            <a:off x="810786" y="2547567"/>
            <a:ext cx="1092200" cy="575109"/>
          </a:xfrm>
          <a:prstGeom prst="rect">
            <a:avLst/>
          </a:prstGeom>
          <a:solidFill>
            <a:srgbClr val="FDB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8CD772-0766-4B08-8419-E7115ECAE080}"/>
              </a:ext>
            </a:extLst>
          </p:cNvPr>
          <p:cNvSpPr txBox="1"/>
          <p:nvPr/>
        </p:nvSpPr>
        <p:spPr>
          <a:xfrm>
            <a:off x="793942" y="2547567"/>
            <a:ext cx="165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Los desarrolladores diseñan activos ecológicos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3C40C2-5CA1-45B6-B8C0-72A1DE758D4B}"/>
              </a:ext>
            </a:extLst>
          </p:cNvPr>
          <p:cNvSpPr/>
          <p:nvPr/>
        </p:nvSpPr>
        <p:spPr>
          <a:xfrm>
            <a:off x="810786" y="4985967"/>
            <a:ext cx="972686" cy="665747"/>
          </a:xfrm>
          <a:prstGeom prst="rect">
            <a:avLst/>
          </a:prstGeom>
          <a:solidFill>
            <a:srgbClr val="F159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5EC3CF-6174-4A76-92CF-CF12829A5549}"/>
              </a:ext>
            </a:extLst>
          </p:cNvPr>
          <p:cNvSpPr/>
          <p:nvPr/>
        </p:nvSpPr>
        <p:spPr>
          <a:xfrm>
            <a:off x="793942" y="5451188"/>
            <a:ext cx="636604" cy="352926"/>
          </a:xfrm>
          <a:prstGeom prst="rect">
            <a:avLst/>
          </a:prstGeom>
          <a:solidFill>
            <a:srgbClr val="F159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BCE88C-DD86-4EEB-B5F9-575648C2A5FC}"/>
              </a:ext>
            </a:extLst>
          </p:cNvPr>
          <p:cNvSpPr/>
          <p:nvPr/>
        </p:nvSpPr>
        <p:spPr>
          <a:xfrm>
            <a:off x="5767233" y="3834605"/>
            <a:ext cx="1270876" cy="461665"/>
          </a:xfrm>
          <a:prstGeom prst="rect">
            <a:avLst/>
          </a:prstGeom>
          <a:solidFill>
            <a:srgbClr val="00A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04BD25-8308-42AF-AE07-DDC380F9F4AC}"/>
              </a:ext>
            </a:extLst>
          </p:cNvPr>
          <p:cNvSpPr txBox="1"/>
          <p:nvPr/>
        </p:nvSpPr>
        <p:spPr>
          <a:xfrm>
            <a:off x="721753" y="4945862"/>
            <a:ext cx="1719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El banco multilateral proporciona la instalación de almacenamiento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B7E033-227A-46A0-A89B-6AF2699AC344}"/>
              </a:ext>
            </a:extLst>
          </p:cNvPr>
          <p:cNvSpPr/>
          <p:nvPr/>
        </p:nvSpPr>
        <p:spPr>
          <a:xfrm>
            <a:off x="3099459" y="3781164"/>
            <a:ext cx="972686" cy="665747"/>
          </a:xfrm>
          <a:prstGeom prst="rect">
            <a:avLst/>
          </a:prstGeom>
          <a:solidFill>
            <a:srgbClr val="72C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1708F0-C66F-4588-9A59-FDC497490B28}"/>
              </a:ext>
            </a:extLst>
          </p:cNvPr>
          <p:cNvSpPr/>
          <p:nvPr/>
        </p:nvSpPr>
        <p:spPr>
          <a:xfrm>
            <a:off x="4072145" y="3879061"/>
            <a:ext cx="310148" cy="399448"/>
          </a:xfrm>
          <a:prstGeom prst="rect">
            <a:avLst/>
          </a:prstGeom>
          <a:solidFill>
            <a:srgbClr val="72C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073FF7-37AE-4776-877A-4E123B890BF6}"/>
              </a:ext>
            </a:extLst>
          </p:cNvPr>
          <p:cNvSpPr txBox="1"/>
          <p:nvPr/>
        </p:nvSpPr>
        <p:spPr>
          <a:xfrm>
            <a:off x="3099459" y="3835666"/>
            <a:ext cx="158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El banco crea un producto hipotecario ecológico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25B2E7-E432-408D-9701-96C2D45734C7}"/>
              </a:ext>
            </a:extLst>
          </p:cNvPr>
          <p:cNvSpPr txBox="1"/>
          <p:nvPr/>
        </p:nvSpPr>
        <p:spPr>
          <a:xfrm>
            <a:off x="5754620" y="3847952"/>
            <a:ext cx="1589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Se emite un bono verde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CE3640-0E6E-4259-93DA-13BE0EC8A547}"/>
              </a:ext>
            </a:extLst>
          </p:cNvPr>
          <p:cNvSpPr txBox="1"/>
          <p:nvPr/>
        </p:nvSpPr>
        <p:spPr>
          <a:xfrm>
            <a:off x="8379010" y="2300917"/>
            <a:ext cx="3450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all" dirty="0">
                <a:solidFill>
                  <a:srgbClr val="FF0000"/>
                </a:solidFill>
              </a:rPr>
              <a:t>Incentives: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cap="all" dirty="0">
                <a:solidFill>
                  <a:srgbClr val="FF0000"/>
                </a:solidFill>
              </a:rPr>
              <a:t>Lower interest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cap="all" dirty="0">
                <a:solidFill>
                  <a:srgbClr val="FF0000"/>
                </a:solidFill>
              </a:rPr>
              <a:t>Longer term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cap="all" dirty="0">
                <a:solidFill>
                  <a:srgbClr val="FF0000"/>
                </a:solidFill>
              </a:rPr>
              <a:t>Longer grace period</a:t>
            </a:r>
          </a:p>
        </p:txBody>
      </p:sp>
    </p:spTree>
    <p:extLst>
      <p:ext uri="{BB962C8B-B14F-4D97-AF65-F5344CB8AC3E}">
        <p14:creationId xmlns:p14="http://schemas.microsoft.com/office/powerpoint/2010/main" val="917170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1AF298-2692-4240-9FC4-BF749551B74C}"/>
              </a:ext>
            </a:extLst>
          </p:cNvPr>
          <p:cNvSpPr/>
          <p:nvPr/>
        </p:nvSpPr>
        <p:spPr>
          <a:xfrm>
            <a:off x="1503959" y="1"/>
            <a:ext cx="9164041" cy="83275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C85F5A-9FBA-4D82-AF45-6954E77742C1}"/>
              </a:ext>
            </a:extLst>
          </p:cNvPr>
          <p:cNvSpPr txBox="1">
            <a:spLocks/>
          </p:cNvSpPr>
          <p:nvPr/>
        </p:nvSpPr>
        <p:spPr bwMode="auto">
          <a:xfrm>
            <a:off x="863600" y="217001"/>
            <a:ext cx="10566399" cy="112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/>
              <a:buNone/>
              <a:defRPr sz="2200" b="0" i="0" cap="none" baseline="0">
                <a:solidFill>
                  <a:srgbClr val="021F43"/>
                </a:solidFill>
                <a:latin typeface="+mn-lt"/>
                <a:ea typeface="+mj-ea"/>
                <a:cs typeface="Andes ExtraLight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ES" sz="2800" b="1" kern="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CASO DE ESTUDIO PRÁCTICO: </a:t>
            </a:r>
            <a:r>
              <a:rPr lang="es-ES" sz="2800" kern="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BANCO PICHINCHA EN ECUADOR OFRECE CERTIFICACIÓN EDGE, CAPACITACIÓN SOBRE EDGE Y SERVICIOS DE EXPERTOS EN EDGE DE FORMA GRATUITA</a:t>
            </a:r>
            <a:endParaRPr lang="en-US" sz="2800" kern="0" cap="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0EF561-060D-45BB-B0AF-3603429A4F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8" b="25533"/>
          <a:stretch/>
        </p:blipFill>
        <p:spPr>
          <a:xfrm>
            <a:off x="1" y="1588298"/>
            <a:ext cx="12191999" cy="5269702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5D3ABFE7-F839-4158-B034-894766466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360" y="1782276"/>
            <a:ext cx="3637280" cy="76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339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B72EE71-AE4B-4878-8B9A-CA266313F8FE}"/>
              </a:ext>
            </a:extLst>
          </p:cNvPr>
          <p:cNvSpPr txBox="1">
            <a:spLocks/>
          </p:cNvSpPr>
          <p:nvPr/>
        </p:nvSpPr>
        <p:spPr bwMode="auto">
          <a:xfrm>
            <a:off x="1092536" y="207948"/>
            <a:ext cx="1001667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/>
              <a:buNone/>
              <a:defRPr sz="2200" b="0" i="0" cap="none" baseline="0">
                <a:solidFill>
                  <a:srgbClr val="021F43"/>
                </a:solidFill>
                <a:latin typeface="+mn-lt"/>
                <a:ea typeface="+mj-ea"/>
                <a:cs typeface="Andes ExtraLight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ES" sz="2600" kern="0" dirty="0">
                <a:solidFill>
                  <a:schemeClr val="bg1">
                    <a:lumMod val="50000"/>
                  </a:schemeClr>
                </a:solidFill>
              </a:rPr>
              <a:t>IFC TIENE </a:t>
            </a:r>
            <a:r>
              <a:rPr lang="es-ES" sz="2600" b="1" kern="0" dirty="0">
                <a:solidFill>
                  <a:schemeClr val="bg1">
                    <a:lumMod val="50000"/>
                  </a:schemeClr>
                </a:solidFill>
              </a:rPr>
              <a:t>UNA ESTRATEGIA BASADA EN CUATRO EJES </a:t>
            </a:r>
            <a:r>
              <a:rPr lang="es-ES" sz="2600" kern="0" dirty="0">
                <a:solidFill>
                  <a:schemeClr val="bg1">
                    <a:lumMod val="50000"/>
                  </a:schemeClr>
                </a:solidFill>
              </a:rPr>
              <a:t>PARA PROMOVER UNA MAYOR INVERSIÓN EN EDIFICIOS ECOLÓGICOS</a:t>
            </a:r>
          </a:p>
          <a:p>
            <a:pPr algn="ctr">
              <a:defRPr/>
            </a:pPr>
            <a:r>
              <a:rPr lang="en-US" sz="2600" kern="0" dirty="0">
                <a:solidFill>
                  <a:schemeClr val="bg1">
                    <a:lumMod val="50000"/>
                  </a:schemeClr>
                </a:solidFill>
              </a:rPr>
              <a:t>________</a:t>
            </a:r>
          </a:p>
          <a:p>
            <a:pPr algn="ctr">
              <a:defRPr/>
            </a:pPr>
            <a:endParaRPr lang="en-US" sz="2600" kern="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defRPr/>
            </a:pPr>
            <a:endParaRPr lang="en-US" sz="26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CEB2A-AA8A-45B6-B1DA-C1DF5268D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143" y="1650178"/>
            <a:ext cx="7602033" cy="4524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9A52D2-16DF-42CA-B4E0-FC48DD6243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3" y="6257593"/>
            <a:ext cx="1843706" cy="468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41956D-6B73-4F5D-A0F9-52504A389FBC}"/>
              </a:ext>
            </a:extLst>
          </p:cNvPr>
          <p:cNvSpPr txBox="1"/>
          <p:nvPr/>
        </p:nvSpPr>
        <p:spPr>
          <a:xfrm>
            <a:off x="0" y="6611779"/>
            <a:ext cx="20213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Fuente: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hlinkClick r:id="rId5"/>
              </a:rPr>
              <a:t>Sobre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hlinkClick r:id="rId5"/>
              </a:rPr>
              <a:t> EDGE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94023B-A92F-47E5-89DE-6ACA96AE9549}"/>
              </a:ext>
            </a:extLst>
          </p:cNvPr>
          <p:cNvSpPr/>
          <p:nvPr/>
        </p:nvSpPr>
        <p:spPr>
          <a:xfrm>
            <a:off x="2306472" y="1815152"/>
            <a:ext cx="2402006" cy="764275"/>
          </a:xfrm>
          <a:prstGeom prst="rect">
            <a:avLst/>
          </a:prstGeom>
          <a:solidFill>
            <a:srgbClr val="FFC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E71586-5AF3-4A50-8F5D-73F553815E93}"/>
              </a:ext>
            </a:extLst>
          </p:cNvPr>
          <p:cNvSpPr txBox="1"/>
          <p:nvPr/>
        </p:nvSpPr>
        <p:spPr>
          <a:xfrm>
            <a:off x="2306472" y="1874995"/>
            <a:ext cx="2579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bg1"/>
                </a:solidFill>
              </a:rPr>
              <a:t>Activar el financiamiento a través de los asociados en el sector bancario y apoyar el desarrollo de productos, como hipotecas “ecológicas” y bonos verdes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7D27A5-912F-4756-85B1-E0E15FCCB220}"/>
              </a:ext>
            </a:extLst>
          </p:cNvPr>
          <p:cNvSpPr/>
          <p:nvPr/>
        </p:nvSpPr>
        <p:spPr>
          <a:xfrm>
            <a:off x="2306472" y="2975212"/>
            <a:ext cx="2402006" cy="769441"/>
          </a:xfrm>
          <a:prstGeom prst="rect">
            <a:avLst/>
          </a:prstGeom>
          <a:solidFill>
            <a:srgbClr val="FCB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3E6A68-9BC8-45DB-BDF2-2908C423318F}"/>
              </a:ext>
            </a:extLst>
          </p:cNvPr>
          <p:cNvSpPr txBox="1"/>
          <p:nvPr/>
        </p:nvSpPr>
        <p:spPr>
          <a:xfrm>
            <a:off x="2306472" y="2910203"/>
            <a:ext cx="2579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Inversión y Asesoramiento para los Bancos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4F52FB-FC74-45F6-9B1E-009E9009B462}"/>
              </a:ext>
            </a:extLst>
          </p:cNvPr>
          <p:cNvSpPr/>
          <p:nvPr/>
        </p:nvSpPr>
        <p:spPr>
          <a:xfrm>
            <a:off x="7231689" y="5131804"/>
            <a:ext cx="2389982" cy="809076"/>
          </a:xfrm>
          <a:prstGeom prst="rect">
            <a:avLst/>
          </a:prstGeom>
          <a:solidFill>
            <a:srgbClr val="A4D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E576A-DD17-409F-A289-54787461D269}"/>
              </a:ext>
            </a:extLst>
          </p:cNvPr>
          <p:cNvSpPr/>
          <p:nvPr/>
        </p:nvSpPr>
        <p:spPr>
          <a:xfrm>
            <a:off x="2306471" y="4093278"/>
            <a:ext cx="1785275" cy="864869"/>
          </a:xfrm>
          <a:prstGeom prst="rect">
            <a:avLst/>
          </a:prstGeom>
          <a:solidFill>
            <a:srgbClr val="00A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72D91E-2113-4340-9B50-7ED4B65F1898}"/>
              </a:ext>
            </a:extLst>
          </p:cNvPr>
          <p:cNvSpPr/>
          <p:nvPr/>
        </p:nvSpPr>
        <p:spPr>
          <a:xfrm>
            <a:off x="2306471" y="4311816"/>
            <a:ext cx="1948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Certificación</a:t>
            </a:r>
            <a:r>
              <a:rPr lang="en-US" b="1" dirty="0">
                <a:solidFill>
                  <a:schemeClr val="bg1"/>
                </a:solidFill>
              </a:rPr>
              <a:t> EDGE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DEE1AB-B9EF-43A6-9831-B5B20E536D8E}"/>
              </a:ext>
            </a:extLst>
          </p:cNvPr>
          <p:cNvSpPr/>
          <p:nvPr/>
        </p:nvSpPr>
        <p:spPr>
          <a:xfrm>
            <a:off x="2298356" y="5211233"/>
            <a:ext cx="2300940" cy="764275"/>
          </a:xfrm>
          <a:prstGeom prst="rect">
            <a:avLst/>
          </a:prstGeom>
          <a:solidFill>
            <a:srgbClr val="16C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2636C4-7825-46A9-A371-F8B4C36BE8AB}"/>
              </a:ext>
            </a:extLst>
          </p:cNvPr>
          <p:cNvSpPr txBox="1"/>
          <p:nvPr/>
        </p:nvSpPr>
        <p:spPr>
          <a:xfrm>
            <a:off x="2298356" y="5171439"/>
            <a:ext cx="2579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bg1"/>
                </a:solidFill>
              </a:rPr>
              <a:t>Crear un sistema de certificación voluntaria ampliable y un software para dotar al sector inmobiliario de los medios para construir de manera ecológica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47BCF2-78A8-44EB-98B9-35F42D3CB97E}"/>
              </a:ext>
            </a:extLst>
          </p:cNvPr>
          <p:cNvSpPr/>
          <p:nvPr/>
        </p:nvSpPr>
        <p:spPr>
          <a:xfrm>
            <a:off x="7306102" y="2944913"/>
            <a:ext cx="2315569" cy="799740"/>
          </a:xfrm>
          <a:prstGeom prst="rect">
            <a:avLst/>
          </a:prstGeom>
          <a:solidFill>
            <a:srgbClr val="F47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6D4D2D-8512-4731-8556-E1D44D8F4202}"/>
              </a:ext>
            </a:extLst>
          </p:cNvPr>
          <p:cNvSpPr txBox="1"/>
          <p:nvPr/>
        </p:nvSpPr>
        <p:spPr>
          <a:xfrm>
            <a:off x="7279459" y="2883118"/>
            <a:ext cx="2579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Inversión y asesoramiento para el sector inmobiliario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202B4C-8699-4EEC-89A4-24F47B88BE83}"/>
              </a:ext>
            </a:extLst>
          </p:cNvPr>
          <p:cNvSpPr/>
          <p:nvPr/>
        </p:nvSpPr>
        <p:spPr>
          <a:xfrm>
            <a:off x="7279458" y="1829563"/>
            <a:ext cx="2315569" cy="749864"/>
          </a:xfrm>
          <a:prstGeom prst="rect">
            <a:avLst/>
          </a:prstGeom>
          <a:solidFill>
            <a:srgbClr val="F79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9305F2-DFDE-483E-BDB0-11A018B3C245}"/>
              </a:ext>
            </a:extLst>
          </p:cNvPr>
          <p:cNvSpPr/>
          <p:nvPr/>
        </p:nvSpPr>
        <p:spPr>
          <a:xfrm>
            <a:off x="7279457" y="1905699"/>
            <a:ext cx="2315569" cy="597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</a:rPr>
              <a:t>Asesorar</a:t>
            </a:r>
            <a:r>
              <a:rPr lang="en-US" sz="1100" dirty="0">
                <a:solidFill>
                  <a:schemeClr val="bg1"/>
                </a:solidFill>
              </a:rPr>
              <a:t> e </a:t>
            </a:r>
            <a:r>
              <a:rPr lang="en-US" sz="1100" dirty="0" err="1">
                <a:solidFill>
                  <a:schemeClr val="bg1"/>
                </a:solidFill>
              </a:rPr>
              <a:t>invertir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directamente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en</a:t>
            </a:r>
            <a:r>
              <a:rPr lang="en-US" sz="1100" dirty="0">
                <a:solidFill>
                  <a:schemeClr val="bg1"/>
                </a:solidFill>
              </a:rPr>
              <a:t> el sector </a:t>
            </a:r>
            <a:r>
              <a:rPr lang="en-US" sz="1100" dirty="0" err="1">
                <a:solidFill>
                  <a:schemeClr val="bg1"/>
                </a:solidFill>
              </a:rPr>
              <a:t>inmobiliario</a:t>
            </a:r>
            <a:r>
              <a:rPr lang="en-US" sz="1100" dirty="0">
                <a:solidFill>
                  <a:schemeClr val="bg1"/>
                </a:solidFill>
              </a:rPr>
              <a:t> a </a:t>
            </a:r>
            <a:r>
              <a:rPr lang="en-US" sz="1100" dirty="0" err="1">
                <a:solidFill>
                  <a:schemeClr val="bg1"/>
                </a:solidFill>
              </a:rPr>
              <a:t>través</a:t>
            </a:r>
            <a:r>
              <a:rPr lang="en-US" sz="1100" dirty="0">
                <a:solidFill>
                  <a:schemeClr val="bg1"/>
                </a:solidFill>
              </a:rPr>
              <a:t> del balance </a:t>
            </a:r>
            <a:r>
              <a:rPr lang="en-US" sz="1100" dirty="0" err="1">
                <a:solidFill>
                  <a:schemeClr val="bg1"/>
                </a:solidFill>
              </a:rPr>
              <a:t>propio</a:t>
            </a:r>
            <a:r>
              <a:rPr lang="en-US" sz="1100" dirty="0">
                <a:solidFill>
                  <a:schemeClr val="bg1"/>
                </a:solidFill>
              </a:rPr>
              <a:t> de IFC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3C7D5A-F7E2-4F3B-9EA8-6772ACE9B1C3}"/>
              </a:ext>
            </a:extLst>
          </p:cNvPr>
          <p:cNvSpPr/>
          <p:nvPr/>
        </p:nvSpPr>
        <p:spPr>
          <a:xfrm>
            <a:off x="7231689" y="4146586"/>
            <a:ext cx="2062435" cy="749864"/>
          </a:xfrm>
          <a:prstGeom prst="rect">
            <a:avLst/>
          </a:prstGeom>
          <a:solidFill>
            <a:srgbClr val="8CC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183609-8CE9-4E63-AD19-69AE9E2D0845}"/>
              </a:ext>
            </a:extLst>
          </p:cNvPr>
          <p:cNvSpPr txBox="1"/>
          <p:nvPr/>
        </p:nvSpPr>
        <p:spPr>
          <a:xfrm>
            <a:off x="7272224" y="4034817"/>
            <a:ext cx="2349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>
                <a:solidFill>
                  <a:schemeClr val="bg1"/>
                </a:solidFill>
              </a:rPr>
              <a:t>Códigos e iniciativas de la construcción ecológica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7C4BF7-B81C-4E75-BC26-A8719680E381}"/>
              </a:ext>
            </a:extLst>
          </p:cNvPr>
          <p:cNvSpPr/>
          <p:nvPr/>
        </p:nvSpPr>
        <p:spPr>
          <a:xfrm>
            <a:off x="7103999" y="5131804"/>
            <a:ext cx="264536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</a:rPr>
              <a:t>Incentivar</a:t>
            </a:r>
            <a:r>
              <a:rPr lang="en-US" sz="1100" dirty="0">
                <a:solidFill>
                  <a:schemeClr val="bg1"/>
                </a:solidFill>
              </a:rPr>
              <a:t> la </a:t>
            </a:r>
            <a:r>
              <a:rPr lang="en-US" sz="1100" dirty="0" err="1">
                <a:solidFill>
                  <a:schemeClr val="bg1"/>
                </a:solidFill>
              </a:rPr>
              <a:t>toma</a:t>
            </a:r>
            <a:r>
              <a:rPr lang="en-US" sz="1100" dirty="0">
                <a:solidFill>
                  <a:schemeClr val="bg1"/>
                </a:solidFill>
              </a:rPr>
              <a:t> de </a:t>
            </a:r>
            <a:r>
              <a:rPr lang="en-US" sz="1100" dirty="0" err="1">
                <a:solidFill>
                  <a:schemeClr val="bg1"/>
                </a:solidFill>
              </a:rPr>
              <a:t>decisiones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ecológicas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mediante</a:t>
            </a:r>
            <a:r>
              <a:rPr lang="en-US" sz="1100" dirty="0">
                <a:solidFill>
                  <a:schemeClr val="bg1"/>
                </a:solidFill>
              </a:rPr>
              <a:t> el </a:t>
            </a:r>
            <a:r>
              <a:rPr lang="en-US" sz="1100" dirty="0" err="1">
                <a:solidFill>
                  <a:schemeClr val="bg1"/>
                </a:solidFill>
              </a:rPr>
              <a:t>fomento</a:t>
            </a:r>
            <a:r>
              <a:rPr lang="en-US" sz="1100" dirty="0">
                <a:solidFill>
                  <a:schemeClr val="bg1"/>
                </a:solidFill>
              </a:rPr>
              <a:t> de un </a:t>
            </a:r>
            <a:r>
              <a:rPr lang="en-US" sz="1100" dirty="0" err="1">
                <a:solidFill>
                  <a:schemeClr val="bg1"/>
                </a:solidFill>
              </a:rPr>
              <a:t>clima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propicio</a:t>
            </a:r>
            <a:r>
              <a:rPr lang="en-US" sz="1100" dirty="0">
                <a:solidFill>
                  <a:schemeClr val="bg1"/>
                </a:solidFill>
              </a:rPr>
              <a:t> de </a:t>
            </a:r>
            <a:r>
              <a:rPr lang="en-US" sz="1100" dirty="0" err="1">
                <a:solidFill>
                  <a:schemeClr val="bg1"/>
                </a:solidFill>
              </a:rPr>
              <a:t>políticas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gubernamentales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favorables</a:t>
            </a:r>
            <a:r>
              <a:rPr lang="en-US" sz="1100" dirty="0">
                <a:solidFill>
                  <a:schemeClr val="bg1"/>
                </a:solidFill>
              </a:rPr>
              <a:t> para </a:t>
            </a:r>
            <a:r>
              <a:rPr lang="en-US" sz="1100" dirty="0" err="1">
                <a:solidFill>
                  <a:schemeClr val="bg1"/>
                </a:solidFill>
              </a:rPr>
              <a:t>fijar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metas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más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elevadas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en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materia</a:t>
            </a:r>
            <a:r>
              <a:rPr lang="en-US" sz="1100" dirty="0">
                <a:solidFill>
                  <a:schemeClr val="bg1"/>
                </a:solidFill>
              </a:rPr>
              <a:t> de </a:t>
            </a:r>
            <a:r>
              <a:rPr lang="en-US" sz="1100" dirty="0" err="1">
                <a:solidFill>
                  <a:schemeClr val="bg1"/>
                </a:solidFill>
              </a:rPr>
              <a:t>normas</a:t>
            </a:r>
            <a:r>
              <a:rPr lang="en-US" sz="1100" dirty="0">
                <a:solidFill>
                  <a:schemeClr val="bg1"/>
                </a:solidFill>
              </a:rPr>
              <a:t> de </a:t>
            </a:r>
            <a:r>
              <a:rPr lang="en-US" sz="1100" dirty="0" err="1">
                <a:solidFill>
                  <a:schemeClr val="bg1"/>
                </a:solidFill>
              </a:rPr>
              <a:t>construcción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34F9C04-E0F7-4C78-A402-F024566AC1D7}"/>
              </a:ext>
            </a:extLst>
          </p:cNvPr>
          <p:cNvSpPr/>
          <p:nvPr/>
        </p:nvSpPr>
        <p:spPr>
          <a:xfrm rot="2753877">
            <a:off x="5177184" y="3135311"/>
            <a:ext cx="1555178" cy="1580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408678-84DB-4497-85C8-F565877C19DC}"/>
              </a:ext>
            </a:extLst>
          </p:cNvPr>
          <p:cNvSpPr/>
          <p:nvPr/>
        </p:nvSpPr>
        <p:spPr>
          <a:xfrm>
            <a:off x="5108969" y="3264081"/>
            <a:ext cx="16852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Programa de Transformación del Mercado de la Construcción Verde de IFC</a:t>
            </a:r>
          </a:p>
        </p:txBody>
      </p:sp>
    </p:spTree>
    <p:extLst>
      <p:ext uri="{BB962C8B-B14F-4D97-AF65-F5344CB8AC3E}">
        <p14:creationId xmlns:p14="http://schemas.microsoft.com/office/powerpoint/2010/main" val="2479541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15A00-3064-4162-BA8E-8964239632EF}"/>
              </a:ext>
            </a:extLst>
          </p:cNvPr>
          <p:cNvSpPr txBox="1">
            <a:spLocks/>
          </p:cNvSpPr>
          <p:nvPr/>
        </p:nvSpPr>
        <p:spPr bwMode="auto">
          <a:xfrm>
            <a:off x="332873" y="211689"/>
            <a:ext cx="11526253" cy="112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/>
              <a:buNone/>
              <a:defRPr sz="2200" b="0" i="0" cap="none" baseline="0">
                <a:solidFill>
                  <a:srgbClr val="021F43"/>
                </a:solidFill>
                <a:latin typeface="+mn-lt"/>
                <a:ea typeface="+mj-ea"/>
                <a:cs typeface="Andes ExtraLight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ES" sz="3200" b="1" kern="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CASO DE ESTUDIO PRÁCTICO: </a:t>
            </a:r>
            <a:r>
              <a:rPr lang="es-ES" sz="3200" kern="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DAVIVIENDA OFRECE UNA TASA DE FINANCIAMIENTO PARA LA CONSTRUCCIÓN ECOLÓGICA Y UNA OFERTA PROMOCIONAL DE CERTIFICACIÓN EDGE GRATUITA</a:t>
            </a:r>
            <a:endParaRPr lang="en-US" sz="3200" kern="0" cap="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BA1B58-AF8D-4FE4-A09E-E1B7631E13F6}"/>
              </a:ext>
            </a:extLst>
          </p:cNvPr>
          <p:cNvSpPr txBox="1"/>
          <p:nvPr/>
        </p:nvSpPr>
        <p:spPr>
          <a:xfrm>
            <a:off x="3139440" y="2529840"/>
            <a:ext cx="655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127 LIVING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C257B7-8E3D-4F3E-811B-0B10C565B3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3" y="6257593"/>
            <a:ext cx="1843706" cy="468759"/>
          </a:xfrm>
          <a:prstGeom prst="rect">
            <a:avLst/>
          </a:prstGeom>
        </p:spPr>
      </p:pic>
      <p:pic>
        <p:nvPicPr>
          <p:cNvPr id="2050" name="Picture 2" descr="https://www.edgebuildings.com/wp-content/uploads/2018/08/Constructora-Bolivar-127-Living-Header.jpg">
            <a:extLst>
              <a:ext uri="{FF2B5EF4-FFF2-40B4-BE49-F238E27FC236}">
                <a16:creationId xmlns:a16="http://schemas.microsoft.com/office/drawing/2014/main" id="{2F7AE4E0-05D6-440B-AFDA-0B491FD56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" t="14690" r="50410" b="13494"/>
          <a:stretch/>
        </p:blipFill>
        <p:spPr bwMode="auto">
          <a:xfrm>
            <a:off x="0" y="1732547"/>
            <a:ext cx="12192000" cy="51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davivienda colombia">
            <a:extLst>
              <a:ext uri="{FF2B5EF4-FFF2-40B4-BE49-F238E27FC236}">
                <a16:creationId xmlns:a16="http://schemas.microsoft.com/office/drawing/2014/main" id="{F7998C69-2379-491C-BFCD-241191DBC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08" y="1860644"/>
            <a:ext cx="2951747" cy="10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116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F11079-4585-4177-A759-ED0D644E10D0}"/>
              </a:ext>
            </a:extLst>
          </p:cNvPr>
          <p:cNvSpPr/>
          <p:nvPr/>
        </p:nvSpPr>
        <p:spPr>
          <a:xfrm>
            <a:off x="639370" y="1402066"/>
            <a:ext cx="3251200" cy="3118969"/>
          </a:xfrm>
          <a:prstGeom prst="rect">
            <a:avLst/>
          </a:prstGeom>
          <a:solidFill>
            <a:srgbClr val="00A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7F3418-2CC7-4AF8-BC1E-762BB61B0FA7}"/>
              </a:ext>
            </a:extLst>
          </p:cNvPr>
          <p:cNvSpPr txBox="1"/>
          <p:nvPr/>
        </p:nvSpPr>
        <p:spPr>
          <a:xfrm>
            <a:off x="402303" y="2181072"/>
            <a:ext cx="3691467" cy="461665"/>
          </a:xfrm>
          <a:prstGeom prst="rect">
            <a:avLst/>
          </a:prstGeom>
          <a:solidFill>
            <a:srgbClr val="92BA5D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/>
              <a:t>$117M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948A98-7346-4A64-B1D4-E061BEFE68B4}"/>
              </a:ext>
            </a:extLst>
          </p:cNvPr>
          <p:cNvSpPr/>
          <p:nvPr/>
        </p:nvSpPr>
        <p:spPr>
          <a:xfrm>
            <a:off x="786690" y="2690149"/>
            <a:ext cx="3063240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287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IFC fue la única inversora.</a:t>
            </a:r>
          </a:p>
          <a:p>
            <a:pPr marL="285750" indent="-285750">
              <a:spcBef>
                <a:spcPts val="287"/>
              </a:spcBef>
              <a:buFont typeface="Arial" panose="020B0604020202020204" pitchFamily="34" charset="0"/>
              <a:buChar char="•"/>
            </a:pPr>
            <a:r>
              <a:rPr lang="ms-MY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Primera emisión en Colombia.</a:t>
            </a:r>
          </a:p>
          <a:p>
            <a:pPr marL="285750" indent="-285750">
              <a:spcBef>
                <a:spcPts val="287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17 eventos con 300 desarrolladores, respaldados por un importante impulso de comercialización.</a:t>
            </a:r>
            <a:endParaRPr lang="ms-MY" sz="16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C7015B-9985-47D2-92B4-6AD9A13F3D9B}"/>
              </a:ext>
            </a:extLst>
          </p:cNvPr>
          <p:cNvSpPr txBox="1"/>
          <p:nvPr/>
        </p:nvSpPr>
        <p:spPr>
          <a:xfrm>
            <a:off x="571636" y="1473188"/>
            <a:ext cx="3352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</a:rPr>
              <a:t>1. Primer bono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541A2B-0BEA-46B3-894A-7F1417A9D813}"/>
              </a:ext>
            </a:extLst>
          </p:cNvPr>
          <p:cNvSpPr/>
          <p:nvPr/>
        </p:nvSpPr>
        <p:spPr>
          <a:xfrm>
            <a:off x="4491600" y="1403335"/>
            <a:ext cx="3251200" cy="3117700"/>
          </a:xfrm>
          <a:prstGeom prst="rect">
            <a:avLst/>
          </a:prstGeom>
          <a:solidFill>
            <a:srgbClr val="00A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0266AB-6F95-4889-AD71-83DAF1C4DE30}"/>
              </a:ext>
            </a:extLst>
          </p:cNvPr>
          <p:cNvSpPr txBox="1"/>
          <p:nvPr/>
        </p:nvSpPr>
        <p:spPr>
          <a:xfrm>
            <a:off x="4288400" y="2207679"/>
            <a:ext cx="3657600" cy="461665"/>
          </a:xfrm>
          <a:prstGeom prst="rect">
            <a:avLst/>
          </a:prstGeom>
          <a:solidFill>
            <a:srgbClr val="92BA5D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/>
              <a:t>$175M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E31D9A-D397-4A1A-B877-1B50DE57A883}"/>
              </a:ext>
            </a:extLst>
          </p:cNvPr>
          <p:cNvSpPr/>
          <p:nvPr/>
        </p:nvSpPr>
        <p:spPr>
          <a:xfrm>
            <a:off x="4649080" y="2759599"/>
            <a:ext cx="30937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287"/>
              </a:spcBef>
              <a:buFont typeface="Arial" panose="020B0604020202020204" pitchFamily="34" charset="0"/>
              <a:buChar char="•"/>
            </a:pPr>
            <a:endParaRPr lang="ms-MY" sz="150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8AAD0F-1248-4465-B36D-4C734F0693CC}"/>
              </a:ext>
            </a:extLst>
          </p:cNvPr>
          <p:cNvSpPr txBox="1"/>
          <p:nvPr/>
        </p:nvSpPr>
        <p:spPr>
          <a:xfrm>
            <a:off x="4390000" y="1473187"/>
            <a:ext cx="345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</a:rPr>
              <a:t>2. </a:t>
            </a:r>
            <a:r>
              <a:rPr lang="en-US" sz="3150" dirty="0" err="1">
                <a:solidFill>
                  <a:schemeClr val="bg1"/>
                </a:solidFill>
                <a:latin typeface="Calibri Light" panose="020F0302020204030204" pitchFamily="34" charset="0"/>
              </a:rPr>
              <a:t>Recursos</a:t>
            </a:r>
            <a:r>
              <a:rPr lang="en-US" sz="3150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en-US" sz="3150" dirty="0" err="1">
                <a:solidFill>
                  <a:schemeClr val="bg1"/>
                </a:solidFill>
                <a:latin typeface="Calibri Light" panose="020F0302020204030204" pitchFamily="34" charset="0"/>
              </a:rPr>
              <a:t>propios</a:t>
            </a:r>
            <a:endParaRPr lang="en-US" sz="315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39209A-2578-4517-A0B3-A9C6A6E4E6E4}"/>
              </a:ext>
            </a:extLst>
          </p:cNvPr>
          <p:cNvSpPr/>
          <p:nvPr/>
        </p:nvSpPr>
        <p:spPr>
          <a:xfrm>
            <a:off x="8384470" y="1403334"/>
            <a:ext cx="3251200" cy="3117700"/>
          </a:xfrm>
          <a:prstGeom prst="rect">
            <a:avLst/>
          </a:prstGeom>
          <a:solidFill>
            <a:srgbClr val="00A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E2536A-0F7E-4CB0-989B-EB0E8694ECE3}"/>
              </a:ext>
            </a:extLst>
          </p:cNvPr>
          <p:cNvSpPr txBox="1"/>
          <p:nvPr/>
        </p:nvSpPr>
        <p:spPr>
          <a:xfrm>
            <a:off x="8140630" y="2207663"/>
            <a:ext cx="3657600" cy="461665"/>
          </a:xfrm>
          <a:prstGeom prst="rect">
            <a:avLst/>
          </a:prstGeom>
          <a:solidFill>
            <a:srgbClr val="92BA5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 Light" panose="020F0302020204030204" pitchFamily="34" charset="0"/>
              </a:rPr>
              <a:t>$100M</a:t>
            </a:r>
            <a:endParaRPr lang="en-US" sz="2667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481889-28C8-403C-8C20-677CE4C0FC0B}"/>
              </a:ext>
            </a:extLst>
          </p:cNvPr>
          <p:cNvSpPr txBox="1"/>
          <p:nvPr/>
        </p:nvSpPr>
        <p:spPr>
          <a:xfrm>
            <a:off x="8343830" y="1473186"/>
            <a:ext cx="325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</a:rPr>
              <a:t>3. Segundo bono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82E50A-DC69-465E-914C-D6513848E20F}"/>
              </a:ext>
            </a:extLst>
          </p:cNvPr>
          <p:cNvSpPr/>
          <p:nvPr/>
        </p:nvSpPr>
        <p:spPr>
          <a:xfrm>
            <a:off x="8521630" y="2706233"/>
            <a:ext cx="2976880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287"/>
              </a:spcBef>
              <a:buFont typeface="Arial" panose="020B0604020202020204" pitchFamily="34" charset="0"/>
              <a:buChar char="•"/>
            </a:pPr>
            <a:r>
              <a:rPr lang="ms-MY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IFC no participó.</a:t>
            </a:r>
          </a:p>
          <a:p>
            <a:pPr marL="285750" indent="-285750">
              <a:spcBef>
                <a:spcPts val="287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Demanda 2,8 veces superior a la oferta.</a:t>
            </a:r>
          </a:p>
          <a:p>
            <a:pPr marL="285750" indent="-285750">
              <a:spcBef>
                <a:spcPts val="287"/>
              </a:spcBef>
              <a:buFont typeface="Arial" panose="020B0604020202020204" pitchFamily="34" charset="0"/>
              <a:buChar char="•"/>
            </a:pPr>
            <a:r>
              <a:rPr lang="ms-MY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72 inversores nacionales.</a:t>
            </a:r>
          </a:p>
          <a:p>
            <a:pPr marL="285750" indent="-285750">
              <a:spcBef>
                <a:spcPts val="287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El objetivo era ofrecer mejores precios que el bono original.</a:t>
            </a:r>
            <a:endParaRPr lang="ms-MY" sz="16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3B56E9-B4ED-44AA-B42E-C7BC046CBDE8}"/>
              </a:ext>
            </a:extLst>
          </p:cNvPr>
          <p:cNvSpPr/>
          <p:nvPr/>
        </p:nvSpPr>
        <p:spPr>
          <a:xfrm>
            <a:off x="4491600" y="2666681"/>
            <a:ext cx="3352800" cy="1854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287"/>
              </a:spcBef>
              <a:buFont typeface="Arial" panose="020B0604020202020204" pitchFamily="34" charset="0"/>
              <a:buChar char="•"/>
            </a:pPr>
            <a:r>
              <a:rPr lang="ms-MY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$175M s</a:t>
            </a:r>
            <a:r>
              <a:rPr lang="es-E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e invirtieron en el financiamiento de la construcción ecológica y en hipotecas ecológicas.</a:t>
            </a:r>
          </a:p>
          <a:p>
            <a:pPr marL="285750" indent="-285750">
              <a:spcBef>
                <a:spcPts val="287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Hipotecas ecológicas solo para las propiedades con certificación EDGE.</a:t>
            </a:r>
            <a:endParaRPr lang="ms-MY" sz="16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A0FD91-D382-4722-81E0-5405E98D137C}"/>
              </a:ext>
            </a:extLst>
          </p:cNvPr>
          <p:cNvSpPr/>
          <p:nvPr/>
        </p:nvSpPr>
        <p:spPr>
          <a:xfrm>
            <a:off x="639370" y="4717558"/>
            <a:ext cx="7103430" cy="1854354"/>
          </a:xfrm>
          <a:prstGeom prst="rect">
            <a:avLst/>
          </a:prstGeom>
          <a:solidFill>
            <a:srgbClr val="92B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cap="all" dirty="0">
                <a:solidFill>
                  <a:schemeClr val="bg1"/>
                </a:solidFill>
              </a:rPr>
              <a:t>OFERTA PARA LOS DESARROLLADORES: </a:t>
            </a:r>
            <a:r>
              <a:rPr lang="en-US" cap="all" dirty="0" err="1">
                <a:solidFill>
                  <a:schemeClr val="bg1"/>
                </a:solidFill>
              </a:rPr>
              <a:t>P</a:t>
            </a:r>
            <a:r>
              <a:rPr lang="en-US" dirty="0" err="1"/>
              <a:t>réstamo</a:t>
            </a:r>
            <a:r>
              <a:rPr lang="en-US" dirty="0"/>
              <a:t> de </a:t>
            </a:r>
            <a:r>
              <a:rPr lang="en-US" dirty="0" err="1"/>
              <a:t>tasa</a:t>
            </a:r>
            <a:r>
              <a:rPr lang="en-US" dirty="0"/>
              <a:t> variable para el </a:t>
            </a:r>
            <a:r>
              <a:rPr lang="en-US" dirty="0" err="1"/>
              <a:t>financiamiento</a:t>
            </a:r>
            <a:r>
              <a:rPr lang="en-US" dirty="0"/>
              <a:t> de la </a:t>
            </a:r>
            <a:r>
              <a:rPr lang="en-US" dirty="0" err="1"/>
              <a:t>construcción</a:t>
            </a:r>
            <a:r>
              <a:rPr lang="en-US" dirty="0"/>
              <a:t> </a:t>
            </a:r>
            <a:r>
              <a:rPr lang="en-US" dirty="0" err="1"/>
              <a:t>ecológica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un 0,5 % hasta un 2 % </a:t>
            </a:r>
            <a:r>
              <a:rPr lang="en-US" dirty="0" err="1"/>
              <a:t>menos</a:t>
            </a:r>
            <a:r>
              <a:rPr lang="en-US" dirty="0"/>
              <a:t> que las </a:t>
            </a:r>
            <a:r>
              <a:rPr lang="en-US" dirty="0" err="1"/>
              <a:t>tasas</a:t>
            </a:r>
            <a:r>
              <a:rPr lang="en-US" dirty="0"/>
              <a:t> del </a:t>
            </a:r>
            <a:r>
              <a:rPr lang="en-US" dirty="0" err="1"/>
              <a:t>mercado</a:t>
            </a:r>
            <a:r>
              <a:rPr lang="en-US" dirty="0"/>
              <a:t> </a:t>
            </a:r>
            <a:r>
              <a:rPr lang="en-US" dirty="0" err="1"/>
              <a:t>convencional</a:t>
            </a:r>
            <a:r>
              <a:rPr lang="en-US" dirty="0"/>
              <a:t> </a:t>
            </a:r>
          </a:p>
          <a:p>
            <a:r>
              <a:rPr lang="es-ES" cap="all" dirty="0">
                <a:solidFill>
                  <a:schemeClr val="bg1"/>
                </a:solidFill>
              </a:rPr>
              <a:t>OFERTA PARA LOS COMPRADORES DE VIVIENDAS: </a:t>
            </a:r>
            <a:r>
              <a:rPr lang="en-US" cap="all" dirty="0" err="1">
                <a:solidFill>
                  <a:schemeClr val="bg1"/>
                </a:solidFill>
              </a:rPr>
              <a:t>T</a:t>
            </a:r>
            <a:r>
              <a:rPr lang="en-US" dirty="0" err="1"/>
              <a:t>asa</a:t>
            </a:r>
            <a:r>
              <a:rPr lang="en-US" dirty="0"/>
              <a:t> con </a:t>
            </a:r>
            <a:r>
              <a:rPr lang="en-US" dirty="0" err="1"/>
              <a:t>descuento</a:t>
            </a:r>
            <a:r>
              <a:rPr lang="en-US" dirty="0"/>
              <a:t> de 65 </a:t>
            </a:r>
            <a:r>
              <a:rPr lang="en-US" dirty="0" err="1"/>
              <a:t>centésimos</a:t>
            </a:r>
            <a:r>
              <a:rPr lang="en-US" dirty="0"/>
              <a:t> de punto </a:t>
            </a:r>
            <a:r>
              <a:rPr lang="en-US" dirty="0" err="1"/>
              <a:t>porcentual</a:t>
            </a:r>
            <a:r>
              <a:rPr lang="en-US" dirty="0"/>
              <a:t> para los </a:t>
            </a:r>
            <a:r>
              <a:rPr lang="en-US" dirty="0" err="1"/>
              <a:t>primeros</a:t>
            </a:r>
            <a:r>
              <a:rPr lang="en-US" dirty="0"/>
              <a:t> </a:t>
            </a:r>
            <a:r>
              <a:rPr lang="en-US" dirty="0" err="1"/>
              <a:t>siete</a:t>
            </a:r>
            <a:r>
              <a:rPr lang="en-US" dirty="0"/>
              <a:t> </a:t>
            </a:r>
            <a:r>
              <a:rPr lang="en-US" dirty="0" err="1"/>
              <a:t>años</a:t>
            </a:r>
            <a:r>
              <a:rPr lang="en-US" dirty="0"/>
              <a:t> del </a:t>
            </a:r>
            <a:r>
              <a:rPr lang="en-US" dirty="0" err="1"/>
              <a:t>préstamo</a:t>
            </a:r>
            <a:r>
              <a:rPr lang="en-US" dirty="0"/>
              <a:t>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3D91DE9-1F92-4AA0-A7EC-5C8C507FC11F}"/>
              </a:ext>
            </a:extLst>
          </p:cNvPr>
          <p:cNvSpPr txBox="1">
            <a:spLocks/>
          </p:cNvSpPr>
          <p:nvPr/>
        </p:nvSpPr>
        <p:spPr bwMode="auto">
          <a:xfrm>
            <a:off x="159380" y="217001"/>
            <a:ext cx="11547410" cy="112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/>
              <a:buNone/>
              <a:defRPr sz="2200" b="0" i="0" cap="none" baseline="0">
                <a:solidFill>
                  <a:srgbClr val="021F43"/>
                </a:solidFill>
                <a:latin typeface="+mn-lt"/>
                <a:ea typeface="+mj-ea"/>
                <a:cs typeface="Andes ExtraLight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ES" sz="2800" b="1" kern="0" cap="small" dirty="0">
                <a:solidFill>
                  <a:schemeClr val="bg1">
                    <a:lumMod val="50000"/>
                  </a:schemeClr>
                </a:solidFill>
              </a:rPr>
              <a:t>CASO DE ESTUDIO PRÁCTICO: </a:t>
            </a:r>
            <a:r>
              <a:rPr lang="es-ES" sz="2800" kern="0" cap="small" dirty="0">
                <a:solidFill>
                  <a:schemeClr val="bg1">
                    <a:lumMod val="50000"/>
                  </a:schemeClr>
                </a:solidFill>
              </a:rPr>
              <a:t>BANCOLOMBIA EMITIÓ BONOS VERDES Y UTILIZÓ SUS PROPIOS RECURSOS PARA EL FINANCIAMIENTO DE LA CONSTRUCCIÓN ECOLÓGICA Y LAS HIPOTECAS “ECOLÓGICAS”</a:t>
            </a:r>
            <a:endParaRPr lang="en-US" sz="2800" kern="0" cap="smal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Picture 4" descr="Image result for bancolombia">
            <a:extLst>
              <a:ext uri="{FF2B5EF4-FFF2-40B4-BE49-F238E27FC236}">
                <a16:creationId xmlns:a16="http://schemas.microsoft.com/office/drawing/2014/main" id="{DFDEBDEE-E8B4-426F-B0B3-5D6F6F364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3" b="21077"/>
          <a:stretch/>
        </p:blipFill>
        <p:spPr bwMode="auto">
          <a:xfrm>
            <a:off x="8343830" y="5089824"/>
            <a:ext cx="3526704" cy="93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00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3FBF2-8DD1-4AE9-BF12-877AC1EA7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985" y="620744"/>
            <a:ext cx="8462029" cy="437234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AGRADECIMIENTOS DE EDGE</a:t>
            </a:r>
            <a:b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________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032106-3688-4836-B311-38BE1F055705}"/>
              </a:ext>
            </a:extLst>
          </p:cNvPr>
          <p:cNvSpPr/>
          <p:nvPr/>
        </p:nvSpPr>
        <p:spPr>
          <a:xfrm>
            <a:off x="172720" y="1410316"/>
            <a:ext cx="11752831" cy="4916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es-E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siguientes donantes principales han demostrado su generoso apoyo al programa EDGE: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14000"/>
              </a:lnSpc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4000"/>
              </a:lnSpc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4000"/>
              </a:lnSpc>
            </a:pP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4000"/>
              </a:lnSpc>
            </a:pPr>
            <a:endParaRPr lang="es-ES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es-E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IFC también desea expresar su agradecimiento a los siguientes donantes:</a:t>
            </a:r>
          </a:p>
          <a:p>
            <a:pPr algn="ctr">
              <a:lnSpc>
                <a:spcPct val="114000"/>
              </a:lnSpc>
            </a:pP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es-E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Unión Europea; el Ministerio de Finanzas de Japón; el Banco de Importaciones y Exportaciones de Hungría; el Programa de Cambio Climático de Canadá y el Departamento de Relaciones Exteriores, Comercio y Desarrollo de Canadá; el Ministerio Real de Relaciones Exteriores de Dinamarca y el Fondo Danés de Crecimiento Ecológico; el Ministerio Federal de Finanzas de Austria y el Ministerio de Relaciones Exteriores de Finlandia. Además, el apoyo de la plataforma del Fondo para la Tierra del Fondo para el Medio Ambiente Mundial e IFC, y del Programa de Asistencia para la Gestión del Sector de Energía del Banco Mundial, permitió crear los cimientos de EDGE.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BB1DF6-BFBD-41BA-82F2-E3907FF9E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0" y="2437892"/>
            <a:ext cx="4693920" cy="966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CF3080-4E8C-4E0D-9AE5-BEE0F68505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967" y="2545437"/>
            <a:ext cx="3051048" cy="375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DBE4C8-1345-4BF8-8410-8E35EE4E4C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3" y="6257593"/>
            <a:ext cx="1843706" cy="4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09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895" y="3049788"/>
            <a:ext cx="4595507" cy="1168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7166" y="3443038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A7D4"/>
                </a:solidFill>
              </a:rPr>
              <a:t>www.edgebuildings.com</a:t>
            </a:r>
            <a:endParaRPr lang="en-US" sz="3000">
              <a:solidFill>
                <a:srgbClr val="00A7D4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607" y="2188522"/>
            <a:ext cx="5292447" cy="277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1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ounded Rectangle 64"/>
          <p:cNvSpPr/>
          <p:nvPr/>
        </p:nvSpPr>
        <p:spPr bwMode="gray">
          <a:xfrm>
            <a:off x="508001" y="4726033"/>
            <a:ext cx="1219201" cy="812799"/>
          </a:xfrm>
          <a:prstGeom prst="roundRect">
            <a:avLst/>
          </a:prstGeom>
          <a:solidFill>
            <a:srgbClr val="F9461C"/>
          </a:solidFill>
          <a:ln w="63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4" name="Group 33"/>
          <p:cNvGrpSpPr/>
          <p:nvPr/>
        </p:nvGrpSpPr>
        <p:grpSpPr>
          <a:xfrm>
            <a:off x="508002" y="3267930"/>
            <a:ext cx="1219200" cy="812800"/>
            <a:chOff x="381000" y="2495550"/>
            <a:chExt cx="914400" cy="609600"/>
          </a:xfrm>
          <a:solidFill>
            <a:srgbClr val="389FDF"/>
          </a:solidFill>
        </p:grpSpPr>
        <p:sp>
          <p:nvSpPr>
            <p:cNvPr id="64" name="Rounded Rectangle 63"/>
            <p:cNvSpPr/>
            <p:nvPr/>
          </p:nvSpPr>
          <p:spPr bwMode="gray">
            <a:xfrm>
              <a:off x="381000" y="2495550"/>
              <a:ext cx="914400" cy="609600"/>
            </a:xfrm>
            <a:prstGeom prst="roundRect">
              <a:avLst/>
            </a:prstGeom>
            <a:solidFill>
              <a:srgbClr val="00A1DE"/>
            </a:solidFill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AutoShape 112"/>
            <p:cNvSpPr>
              <a:spLocks/>
            </p:cNvSpPr>
            <p:nvPr/>
          </p:nvSpPr>
          <p:spPr bwMode="auto">
            <a:xfrm>
              <a:off x="631371" y="2612571"/>
              <a:ext cx="366050" cy="366676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585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6" name="Isosceles Triangle 5"/>
          <p:cNvSpPr/>
          <p:nvPr/>
        </p:nvSpPr>
        <p:spPr>
          <a:xfrm>
            <a:off x="1782264" y="1129991"/>
            <a:ext cx="5076234" cy="476157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44" name="Straight Connector 43"/>
          <p:cNvCxnSpPr/>
          <p:nvPr/>
        </p:nvCxnSpPr>
        <p:spPr>
          <a:xfrm rot="10800000">
            <a:off x="2212898" y="2217871"/>
            <a:ext cx="2743200" cy="211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0800000">
            <a:off x="2212898" y="3661783"/>
            <a:ext cx="2743200" cy="211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10800000">
            <a:off x="2212898" y="5160839"/>
            <a:ext cx="2743200" cy="211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ounded Rectangle 65"/>
          <p:cNvSpPr/>
          <p:nvPr/>
        </p:nvSpPr>
        <p:spPr bwMode="gray">
          <a:xfrm>
            <a:off x="7402442" y="1581254"/>
            <a:ext cx="4570135" cy="1377240"/>
          </a:xfrm>
          <a:prstGeom prst="roundRect">
            <a:avLst/>
          </a:prstGeom>
          <a:solidFill>
            <a:srgbClr val="92BA5D"/>
          </a:solidFill>
          <a:ln w="63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2" name="Group 11"/>
          <p:cNvGrpSpPr/>
          <p:nvPr/>
        </p:nvGrpSpPr>
        <p:grpSpPr>
          <a:xfrm>
            <a:off x="7392501" y="3061580"/>
            <a:ext cx="4580077" cy="1338689"/>
            <a:chOff x="7392502" y="3322761"/>
            <a:chExt cx="4472878" cy="1338689"/>
          </a:xfrm>
          <a:solidFill>
            <a:srgbClr val="00A1DE"/>
          </a:solidFill>
        </p:grpSpPr>
        <p:sp>
          <p:nvSpPr>
            <p:cNvPr id="67" name="Rounded Rectangle 66"/>
            <p:cNvSpPr/>
            <p:nvPr/>
          </p:nvSpPr>
          <p:spPr bwMode="gray">
            <a:xfrm>
              <a:off x="7392502" y="3322761"/>
              <a:ext cx="4472878" cy="1338689"/>
            </a:xfrm>
            <a:prstGeom prst="roundRect">
              <a:avLst/>
            </a:pr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704563" y="3387659"/>
              <a:ext cx="3848755" cy="1095775"/>
            </a:xfrm>
            <a:prstGeom prst="rect">
              <a:avLst/>
            </a:pr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endParaRPr lang="ms-MY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02443" y="4494762"/>
            <a:ext cx="4628616" cy="1407953"/>
            <a:chOff x="7402443" y="4769824"/>
            <a:chExt cx="4530113" cy="1187080"/>
          </a:xfrm>
        </p:grpSpPr>
        <p:sp>
          <p:nvSpPr>
            <p:cNvPr id="68" name="Rounded Rectangle 67"/>
            <p:cNvSpPr/>
            <p:nvPr/>
          </p:nvSpPr>
          <p:spPr bwMode="gray">
            <a:xfrm>
              <a:off x="7402443" y="4769824"/>
              <a:ext cx="4472878" cy="1187080"/>
            </a:xfrm>
            <a:prstGeom prst="roundRect">
              <a:avLst/>
            </a:prstGeom>
            <a:solidFill>
              <a:srgbClr val="F9461C">
                <a:alpha val="80000"/>
              </a:srgbClr>
            </a:solidFill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714504" y="4791049"/>
              <a:ext cx="4218052" cy="1077218"/>
            </a:xfrm>
            <a:prstGeom prst="rect">
              <a:avLst/>
            </a:prstGeom>
            <a:no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endParaRPr lang="ms-MY" sz="1600">
                <a:solidFill>
                  <a:schemeClr val="bg1"/>
                </a:solidFill>
                <a:latin typeface="Source Sans Pro Light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08002" y="1857817"/>
            <a:ext cx="1219200" cy="812800"/>
            <a:chOff x="381000" y="1657350"/>
            <a:chExt cx="914400" cy="609600"/>
          </a:xfrm>
          <a:solidFill>
            <a:srgbClr val="92BA5D"/>
          </a:solidFill>
        </p:grpSpPr>
        <p:sp>
          <p:nvSpPr>
            <p:cNvPr id="63" name="Rounded Rectangle 62"/>
            <p:cNvSpPr/>
            <p:nvPr/>
          </p:nvSpPr>
          <p:spPr bwMode="gray">
            <a:xfrm>
              <a:off x="381000" y="1657350"/>
              <a:ext cx="914400" cy="609600"/>
            </a:xfrm>
            <a:prstGeom prst="roundRect">
              <a:avLst/>
            </a:prstGeom>
            <a:solidFill>
              <a:srgbClr val="92BA5D"/>
            </a:solidFill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31371" y="1752600"/>
              <a:ext cx="342899" cy="366051"/>
              <a:chOff x="7161724" y="1451094"/>
              <a:chExt cx="342899" cy="366051"/>
            </a:xfrm>
            <a:grpFill/>
          </p:grpSpPr>
          <p:sp>
            <p:nvSpPr>
              <p:cNvPr id="30" name="AutoShape 78"/>
              <p:cNvSpPr>
                <a:spLocks/>
              </p:cNvSpPr>
              <p:nvPr/>
            </p:nvSpPr>
            <p:spPr bwMode="auto">
              <a:xfrm>
                <a:off x="7161724" y="1451094"/>
                <a:ext cx="342899" cy="3660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18900"/>
                    </a:moveTo>
                    <a:cubicBezTo>
                      <a:pt x="20160" y="19643"/>
                      <a:pt x="19513" y="20249"/>
                      <a:pt x="18720" y="20249"/>
                    </a:cubicBezTo>
                    <a:lnTo>
                      <a:pt x="2880" y="20249"/>
                    </a:lnTo>
                    <a:cubicBezTo>
                      <a:pt x="2086" y="20249"/>
                      <a:pt x="1440" y="19643"/>
                      <a:pt x="1440" y="18900"/>
                    </a:cubicBezTo>
                    <a:lnTo>
                      <a:pt x="1440" y="2700"/>
                    </a:lnTo>
                    <a:cubicBezTo>
                      <a:pt x="1440" y="1955"/>
                      <a:pt x="2086" y="1350"/>
                      <a:pt x="2880" y="1350"/>
                    </a:cubicBezTo>
                    <a:lnTo>
                      <a:pt x="18720" y="1350"/>
                    </a:lnTo>
                    <a:cubicBezTo>
                      <a:pt x="19513" y="1350"/>
                      <a:pt x="20160" y="1955"/>
                      <a:pt x="20160" y="2700"/>
                    </a:cubicBezTo>
                    <a:cubicBezTo>
                      <a:pt x="20160" y="2700"/>
                      <a:pt x="20160" y="18900"/>
                      <a:pt x="20160" y="18900"/>
                    </a:cubicBezTo>
                    <a:close/>
                    <a:moveTo>
                      <a:pt x="18720" y="0"/>
                    </a:moveTo>
                    <a:lnTo>
                      <a:pt x="2880" y="0"/>
                    </a:lnTo>
                    <a:cubicBezTo>
                      <a:pt x="1289" y="0"/>
                      <a:pt x="0" y="1208"/>
                      <a:pt x="0" y="2700"/>
                    </a:cubicBezTo>
                    <a:lnTo>
                      <a:pt x="0" y="18900"/>
                    </a:lnTo>
                    <a:cubicBezTo>
                      <a:pt x="0" y="20391"/>
                      <a:pt x="1289" y="21599"/>
                      <a:pt x="2880" y="21599"/>
                    </a:cubicBezTo>
                    <a:lnTo>
                      <a:pt x="18720" y="21599"/>
                    </a:lnTo>
                    <a:cubicBezTo>
                      <a:pt x="20310" y="21599"/>
                      <a:pt x="21599" y="20391"/>
                      <a:pt x="21599" y="18900"/>
                    </a:cubicBezTo>
                    <a:lnTo>
                      <a:pt x="21599" y="2700"/>
                    </a:lnTo>
                    <a:cubicBezTo>
                      <a:pt x="21599" y="1208"/>
                      <a:pt x="20310" y="0"/>
                      <a:pt x="1872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85"/>
                <a:endParaRPr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31" name="AutoShape 79"/>
              <p:cNvSpPr>
                <a:spLocks/>
              </p:cNvSpPr>
              <p:nvPr/>
            </p:nvSpPr>
            <p:spPr bwMode="auto">
              <a:xfrm>
                <a:off x="7207402" y="1496772"/>
                <a:ext cx="251543" cy="22901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7418" y="20519"/>
                    </a:moveTo>
                    <a:lnTo>
                      <a:pt x="14053" y="16248"/>
                    </a:lnTo>
                    <a:lnTo>
                      <a:pt x="16690" y="12959"/>
                    </a:lnTo>
                    <a:lnTo>
                      <a:pt x="20618" y="17689"/>
                    </a:lnTo>
                    <a:lnTo>
                      <a:pt x="20618" y="20519"/>
                    </a:lnTo>
                    <a:cubicBezTo>
                      <a:pt x="20618" y="20519"/>
                      <a:pt x="17418" y="20519"/>
                      <a:pt x="17418" y="20519"/>
                    </a:cubicBezTo>
                    <a:close/>
                    <a:moveTo>
                      <a:pt x="981" y="11446"/>
                    </a:moveTo>
                    <a:lnTo>
                      <a:pt x="4909" y="6479"/>
                    </a:lnTo>
                    <a:lnTo>
                      <a:pt x="12828" y="16353"/>
                    </a:lnTo>
                    <a:lnTo>
                      <a:pt x="13398" y="17064"/>
                    </a:lnTo>
                    <a:lnTo>
                      <a:pt x="16109" y="20519"/>
                    </a:lnTo>
                    <a:lnTo>
                      <a:pt x="981" y="20519"/>
                    </a:lnTo>
                    <a:cubicBezTo>
                      <a:pt x="981" y="20519"/>
                      <a:pt x="981" y="11446"/>
                      <a:pt x="981" y="11446"/>
                    </a:cubicBezTo>
                    <a:close/>
                    <a:moveTo>
                      <a:pt x="20618" y="1080"/>
                    </a:moveTo>
                    <a:lnTo>
                      <a:pt x="20618" y="16058"/>
                    </a:lnTo>
                    <a:lnTo>
                      <a:pt x="17427" y="12244"/>
                    </a:lnTo>
                    <a:cubicBezTo>
                      <a:pt x="17240" y="12012"/>
                      <a:pt x="16972" y="11879"/>
                      <a:pt x="16690" y="11879"/>
                    </a:cubicBezTo>
                    <a:cubicBezTo>
                      <a:pt x="16409" y="11879"/>
                      <a:pt x="16141" y="12012"/>
                      <a:pt x="15954" y="12244"/>
                    </a:cubicBezTo>
                    <a:lnTo>
                      <a:pt x="13399" y="15432"/>
                    </a:lnTo>
                    <a:lnTo>
                      <a:pt x="5645" y="5764"/>
                    </a:lnTo>
                    <a:cubicBezTo>
                      <a:pt x="5458" y="5532"/>
                      <a:pt x="5190" y="5400"/>
                      <a:pt x="4909" y="5400"/>
                    </a:cubicBezTo>
                    <a:cubicBezTo>
                      <a:pt x="4627" y="5400"/>
                      <a:pt x="4359" y="5532"/>
                      <a:pt x="4172" y="5764"/>
                    </a:cubicBezTo>
                    <a:lnTo>
                      <a:pt x="981" y="9812"/>
                    </a:lnTo>
                    <a:lnTo>
                      <a:pt x="981" y="1080"/>
                    </a:lnTo>
                    <a:cubicBezTo>
                      <a:pt x="981" y="1080"/>
                      <a:pt x="20618" y="1080"/>
                      <a:pt x="20618" y="1080"/>
                    </a:cubicBezTo>
                    <a:close/>
                    <a:moveTo>
                      <a:pt x="20618" y="0"/>
                    </a:moveTo>
                    <a:lnTo>
                      <a:pt x="981" y="0"/>
                    </a:lnTo>
                    <a:cubicBezTo>
                      <a:pt x="439" y="0"/>
                      <a:pt x="0" y="483"/>
                      <a:pt x="0" y="1080"/>
                    </a:cubicBezTo>
                    <a:lnTo>
                      <a:pt x="0" y="20519"/>
                    </a:lnTo>
                    <a:cubicBezTo>
                      <a:pt x="0" y="21116"/>
                      <a:pt x="439" y="21599"/>
                      <a:pt x="981" y="21599"/>
                    </a:cubicBezTo>
                    <a:lnTo>
                      <a:pt x="20618" y="21599"/>
                    </a:lnTo>
                    <a:cubicBezTo>
                      <a:pt x="21160" y="21599"/>
                      <a:pt x="21600" y="21116"/>
                      <a:pt x="21600" y="20519"/>
                    </a:cubicBezTo>
                    <a:lnTo>
                      <a:pt x="21600" y="1080"/>
                    </a:lnTo>
                    <a:cubicBezTo>
                      <a:pt x="21600" y="483"/>
                      <a:pt x="21160" y="0"/>
                      <a:pt x="2061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85"/>
                <a:endParaRPr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32" name="AutoShape 80"/>
              <p:cNvSpPr>
                <a:spLocks/>
              </p:cNvSpPr>
              <p:nvPr/>
            </p:nvSpPr>
            <p:spPr bwMode="auto">
              <a:xfrm>
                <a:off x="7344436" y="1531187"/>
                <a:ext cx="68830" cy="6883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3600"/>
                    </a:moveTo>
                    <a:cubicBezTo>
                      <a:pt x="14769" y="3600"/>
                      <a:pt x="17999" y="6827"/>
                      <a:pt x="17999" y="10800"/>
                    </a:cubicBezTo>
                    <a:cubicBezTo>
                      <a:pt x="17999" y="14769"/>
                      <a:pt x="14769" y="18000"/>
                      <a:pt x="10800" y="18000"/>
                    </a:cubicBezTo>
                    <a:cubicBezTo>
                      <a:pt x="6830" y="18000"/>
                      <a:pt x="3600" y="14769"/>
                      <a:pt x="3600" y="10800"/>
                    </a:cubicBezTo>
                    <a:cubicBezTo>
                      <a:pt x="3600" y="6827"/>
                      <a:pt x="6830" y="3600"/>
                      <a:pt x="10800" y="3600"/>
                    </a:cubicBezTo>
                    <a:moveTo>
                      <a:pt x="10800" y="21599"/>
                    </a:moveTo>
                    <a:cubicBezTo>
                      <a:pt x="16766" y="21599"/>
                      <a:pt x="21600" y="16762"/>
                      <a:pt x="21600" y="10800"/>
                    </a:cubicBezTo>
                    <a:cubicBezTo>
                      <a:pt x="21600" y="4833"/>
                      <a:pt x="16766" y="0"/>
                      <a:pt x="10800" y="0"/>
                    </a:cubicBez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2"/>
                      <a:pt x="4833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85"/>
                <a:endParaRPr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</p:grpSp>
      <p:sp>
        <p:nvSpPr>
          <p:cNvPr id="9" name="Freeform: Shape 8"/>
          <p:cNvSpPr/>
          <p:nvPr/>
        </p:nvSpPr>
        <p:spPr>
          <a:xfrm>
            <a:off x="4680145" y="4946502"/>
            <a:ext cx="2952943" cy="466655"/>
          </a:xfrm>
          <a:custGeom>
            <a:avLst/>
            <a:gdLst>
              <a:gd name="connsiteX0" fmla="*/ 0 w 2831857"/>
              <a:gd name="connsiteY0" fmla="*/ 77777 h 466655"/>
              <a:gd name="connsiteX1" fmla="*/ 77777 w 2831857"/>
              <a:gd name="connsiteY1" fmla="*/ 0 h 466655"/>
              <a:gd name="connsiteX2" fmla="*/ 2754080 w 2831857"/>
              <a:gd name="connsiteY2" fmla="*/ 0 h 466655"/>
              <a:gd name="connsiteX3" fmla="*/ 2831857 w 2831857"/>
              <a:gd name="connsiteY3" fmla="*/ 77777 h 466655"/>
              <a:gd name="connsiteX4" fmla="*/ 2831857 w 2831857"/>
              <a:gd name="connsiteY4" fmla="*/ 388878 h 466655"/>
              <a:gd name="connsiteX5" fmla="*/ 2754080 w 2831857"/>
              <a:gd name="connsiteY5" fmla="*/ 466655 h 466655"/>
              <a:gd name="connsiteX6" fmla="*/ 77777 w 2831857"/>
              <a:gd name="connsiteY6" fmla="*/ 466655 h 466655"/>
              <a:gd name="connsiteX7" fmla="*/ 0 w 2831857"/>
              <a:gd name="connsiteY7" fmla="*/ 388878 h 466655"/>
              <a:gd name="connsiteX8" fmla="*/ 0 w 2831857"/>
              <a:gd name="connsiteY8" fmla="*/ 77777 h 466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57" h="466655">
                <a:moveTo>
                  <a:pt x="0" y="77777"/>
                </a:moveTo>
                <a:cubicBezTo>
                  <a:pt x="0" y="34822"/>
                  <a:pt x="34822" y="0"/>
                  <a:pt x="77777" y="0"/>
                </a:cubicBezTo>
                <a:lnTo>
                  <a:pt x="2754080" y="0"/>
                </a:lnTo>
                <a:cubicBezTo>
                  <a:pt x="2797035" y="0"/>
                  <a:pt x="2831857" y="34822"/>
                  <a:pt x="2831857" y="77777"/>
                </a:cubicBezTo>
                <a:lnTo>
                  <a:pt x="2831857" y="388878"/>
                </a:lnTo>
                <a:cubicBezTo>
                  <a:pt x="2831857" y="431833"/>
                  <a:pt x="2797035" y="466655"/>
                  <a:pt x="2754080" y="466655"/>
                </a:cubicBezTo>
                <a:lnTo>
                  <a:pt x="77777" y="466655"/>
                </a:lnTo>
                <a:cubicBezTo>
                  <a:pt x="34822" y="466655"/>
                  <a:pt x="0" y="431833"/>
                  <a:pt x="0" y="388878"/>
                </a:cubicBezTo>
                <a:lnTo>
                  <a:pt x="0" y="77777"/>
                </a:lnTo>
                <a:close/>
              </a:path>
            </a:pathLst>
          </a:custGeom>
          <a:solidFill>
            <a:srgbClr val="F9461C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00" tIns="68500" rIns="68500" bIns="6850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solidFill>
                  <a:schemeClr val="bg1"/>
                </a:solidFill>
                <a:latin typeface="Source Sans Pro" pitchFamily="34" charset="0"/>
              </a:rPr>
              <a:t>CREACIÓN DE MERCADO</a:t>
            </a:r>
          </a:p>
        </p:txBody>
      </p:sp>
      <p:sp>
        <p:nvSpPr>
          <p:cNvPr id="8" name="Freeform: Shape 7"/>
          <p:cNvSpPr/>
          <p:nvPr/>
        </p:nvSpPr>
        <p:spPr>
          <a:xfrm>
            <a:off x="4680145" y="3447425"/>
            <a:ext cx="2952943" cy="466655"/>
          </a:xfrm>
          <a:custGeom>
            <a:avLst/>
            <a:gdLst>
              <a:gd name="connsiteX0" fmla="*/ 0 w 2831857"/>
              <a:gd name="connsiteY0" fmla="*/ 77777 h 466655"/>
              <a:gd name="connsiteX1" fmla="*/ 77777 w 2831857"/>
              <a:gd name="connsiteY1" fmla="*/ 0 h 466655"/>
              <a:gd name="connsiteX2" fmla="*/ 2754080 w 2831857"/>
              <a:gd name="connsiteY2" fmla="*/ 0 h 466655"/>
              <a:gd name="connsiteX3" fmla="*/ 2831857 w 2831857"/>
              <a:gd name="connsiteY3" fmla="*/ 77777 h 466655"/>
              <a:gd name="connsiteX4" fmla="*/ 2831857 w 2831857"/>
              <a:gd name="connsiteY4" fmla="*/ 388878 h 466655"/>
              <a:gd name="connsiteX5" fmla="*/ 2754080 w 2831857"/>
              <a:gd name="connsiteY5" fmla="*/ 466655 h 466655"/>
              <a:gd name="connsiteX6" fmla="*/ 77777 w 2831857"/>
              <a:gd name="connsiteY6" fmla="*/ 466655 h 466655"/>
              <a:gd name="connsiteX7" fmla="*/ 0 w 2831857"/>
              <a:gd name="connsiteY7" fmla="*/ 388878 h 466655"/>
              <a:gd name="connsiteX8" fmla="*/ 0 w 2831857"/>
              <a:gd name="connsiteY8" fmla="*/ 77777 h 466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57" h="466655">
                <a:moveTo>
                  <a:pt x="0" y="77777"/>
                </a:moveTo>
                <a:cubicBezTo>
                  <a:pt x="0" y="34822"/>
                  <a:pt x="34822" y="0"/>
                  <a:pt x="77777" y="0"/>
                </a:cubicBezTo>
                <a:lnTo>
                  <a:pt x="2754080" y="0"/>
                </a:lnTo>
                <a:cubicBezTo>
                  <a:pt x="2797035" y="0"/>
                  <a:pt x="2831857" y="34822"/>
                  <a:pt x="2831857" y="77777"/>
                </a:cubicBezTo>
                <a:lnTo>
                  <a:pt x="2831857" y="388878"/>
                </a:lnTo>
                <a:cubicBezTo>
                  <a:pt x="2831857" y="431833"/>
                  <a:pt x="2797035" y="466655"/>
                  <a:pt x="2754080" y="466655"/>
                </a:cubicBezTo>
                <a:lnTo>
                  <a:pt x="77777" y="466655"/>
                </a:lnTo>
                <a:cubicBezTo>
                  <a:pt x="34822" y="466655"/>
                  <a:pt x="0" y="431833"/>
                  <a:pt x="0" y="388878"/>
                </a:cubicBezTo>
                <a:lnTo>
                  <a:pt x="0" y="77777"/>
                </a:lnTo>
                <a:close/>
              </a:path>
            </a:pathLst>
          </a:custGeom>
          <a:solidFill>
            <a:srgbClr val="00A1DE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00" tIns="68500" rIns="68500" bIns="6850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solidFill>
                  <a:schemeClr val="bg1"/>
                </a:solidFill>
                <a:latin typeface="Source Sans Pro" pitchFamily="34" charset="0"/>
              </a:rPr>
              <a:t>INVERSIÓN</a:t>
            </a:r>
            <a:endParaRPr lang="en-US" sz="1600" b="1" kern="1200" dirty="0">
              <a:solidFill>
                <a:schemeClr val="bg1"/>
              </a:solidFill>
              <a:latin typeface="Source Sans Pro" pitchFamily="34" charset="0"/>
            </a:endParaRPr>
          </a:p>
        </p:txBody>
      </p:sp>
      <p:sp>
        <p:nvSpPr>
          <p:cNvPr id="7" name="Freeform: Shape 6"/>
          <p:cNvSpPr/>
          <p:nvPr/>
        </p:nvSpPr>
        <p:spPr>
          <a:xfrm>
            <a:off x="4680145" y="2008683"/>
            <a:ext cx="2952943" cy="466655"/>
          </a:xfrm>
          <a:custGeom>
            <a:avLst/>
            <a:gdLst>
              <a:gd name="connsiteX0" fmla="*/ 0 w 2831857"/>
              <a:gd name="connsiteY0" fmla="*/ 77777 h 466655"/>
              <a:gd name="connsiteX1" fmla="*/ 77777 w 2831857"/>
              <a:gd name="connsiteY1" fmla="*/ 0 h 466655"/>
              <a:gd name="connsiteX2" fmla="*/ 2754080 w 2831857"/>
              <a:gd name="connsiteY2" fmla="*/ 0 h 466655"/>
              <a:gd name="connsiteX3" fmla="*/ 2831857 w 2831857"/>
              <a:gd name="connsiteY3" fmla="*/ 77777 h 466655"/>
              <a:gd name="connsiteX4" fmla="*/ 2831857 w 2831857"/>
              <a:gd name="connsiteY4" fmla="*/ 388878 h 466655"/>
              <a:gd name="connsiteX5" fmla="*/ 2754080 w 2831857"/>
              <a:gd name="connsiteY5" fmla="*/ 466655 h 466655"/>
              <a:gd name="connsiteX6" fmla="*/ 77777 w 2831857"/>
              <a:gd name="connsiteY6" fmla="*/ 466655 h 466655"/>
              <a:gd name="connsiteX7" fmla="*/ 0 w 2831857"/>
              <a:gd name="connsiteY7" fmla="*/ 388878 h 466655"/>
              <a:gd name="connsiteX8" fmla="*/ 0 w 2831857"/>
              <a:gd name="connsiteY8" fmla="*/ 77777 h 466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57" h="466655">
                <a:moveTo>
                  <a:pt x="0" y="77777"/>
                </a:moveTo>
                <a:cubicBezTo>
                  <a:pt x="0" y="34822"/>
                  <a:pt x="34822" y="0"/>
                  <a:pt x="77777" y="0"/>
                </a:cubicBezTo>
                <a:lnTo>
                  <a:pt x="2754080" y="0"/>
                </a:lnTo>
                <a:cubicBezTo>
                  <a:pt x="2797035" y="0"/>
                  <a:pt x="2831857" y="34822"/>
                  <a:pt x="2831857" y="77777"/>
                </a:cubicBezTo>
                <a:lnTo>
                  <a:pt x="2831857" y="388878"/>
                </a:lnTo>
                <a:cubicBezTo>
                  <a:pt x="2831857" y="431833"/>
                  <a:pt x="2797035" y="466655"/>
                  <a:pt x="2754080" y="466655"/>
                </a:cubicBezTo>
                <a:lnTo>
                  <a:pt x="77777" y="466655"/>
                </a:lnTo>
                <a:cubicBezTo>
                  <a:pt x="34822" y="466655"/>
                  <a:pt x="0" y="431833"/>
                  <a:pt x="0" y="388878"/>
                </a:cubicBezTo>
                <a:lnTo>
                  <a:pt x="0" y="77777"/>
                </a:lnTo>
                <a:close/>
              </a:path>
            </a:pathLst>
          </a:custGeom>
          <a:solidFill>
            <a:srgbClr val="92BA5D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00" tIns="68500" rIns="68500" bIns="6850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solidFill>
                  <a:schemeClr val="bg1"/>
                </a:solidFill>
                <a:latin typeface="Source Sans Pro" pitchFamily="34" charset="0"/>
              </a:rPr>
              <a:t>ASESORAMIENTO</a:t>
            </a:r>
            <a:endParaRPr lang="en-US" sz="1600" b="1" kern="1200" dirty="0">
              <a:solidFill>
                <a:schemeClr val="bg1"/>
              </a:solidFill>
              <a:latin typeface="Source Sans Pro" pitchFamily="34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5B3EBD2-1FA3-4DE9-939C-467303A9B54B}"/>
              </a:ext>
            </a:extLst>
          </p:cNvPr>
          <p:cNvSpPr txBox="1">
            <a:spLocks/>
          </p:cNvSpPr>
          <p:nvPr/>
        </p:nvSpPr>
        <p:spPr bwMode="auto">
          <a:xfrm>
            <a:off x="1727202" y="248708"/>
            <a:ext cx="8439652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/>
              <a:buNone/>
              <a:defRPr sz="2200" b="0" i="0" cap="none" baseline="0">
                <a:solidFill>
                  <a:srgbClr val="021F43"/>
                </a:solidFill>
                <a:latin typeface="+mn-lt"/>
                <a:ea typeface="+mj-ea"/>
                <a:cs typeface="Andes ExtraLight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ES" sz="2800" b="1" kern="0" cap="all" dirty="0">
                <a:solidFill>
                  <a:schemeClr val="bg1">
                    <a:lumMod val="50000"/>
                  </a:schemeClr>
                </a:solidFill>
              </a:rPr>
              <a:t>OFERTA</a:t>
            </a:r>
            <a:r>
              <a:rPr lang="es-ES" sz="2800" kern="0" cap="all" dirty="0">
                <a:solidFill>
                  <a:schemeClr val="bg1">
                    <a:lumMod val="50000"/>
                  </a:schemeClr>
                </a:solidFill>
              </a:rPr>
              <a:t> DE IFC PARA LAS INSTITUCIONES FINANCIERAS</a:t>
            </a:r>
          </a:p>
          <a:p>
            <a:pPr algn="ctr">
              <a:defRPr/>
            </a:pPr>
            <a:r>
              <a:rPr lang="en-US" sz="2800" cap="all" dirty="0">
                <a:solidFill>
                  <a:schemeClr val="bg1">
                    <a:lumMod val="50000"/>
                  </a:schemeClr>
                </a:solidFill>
              </a:rPr>
              <a:t>________</a:t>
            </a:r>
          </a:p>
          <a:p>
            <a:pPr algn="ctr">
              <a:defRPr/>
            </a:pPr>
            <a:endParaRPr lang="en-US" sz="2600" kern="0" cap="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83C89-4824-4D74-8729-0BDA47DCE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05" y="1911068"/>
            <a:ext cx="723727" cy="723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363DCA-FCD9-4F74-945F-B8A6106B6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14" y="3332866"/>
            <a:ext cx="695771" cy="6957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1F7520-B206-4AFC-928A-A88AC7BD9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00" y="4793671"/>
            <a:ext cx="678657" cy="67865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A9B5521-ED6A-4F1E-A58F-841E1B11F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3" y="6257593"/>
            <a:ext cx="1843706" cy="4687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5A206B-0409-426C-800C-E48E0348BCFD}"/>
              </a:ext>
            </a:extLst>
          </p:cNvPr>
          <p:cNvSpPr/>
          <p:nvPr/>
        </p:nvSpPr>
        <p:spPr>
          <a:xfrm>
            <a:off x="7704563" y="1696093"/>
            <a:ext cx="40044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</a:rPr>
              <a:t>Préstamos a largo plazo, instalaciones de almacenamiento, garantías y mecanismos para la distribución del riesgo, financiamiento estructurado, bonos verdes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205BEF-2D11-45FE-B724-277F585A9331}"/>
              </a:ext>
            </a:extLst>
          </p:cNvPr>
          <p:cNvSpPr txBox="1"/>
          <p:nvPr/>
        </p:nvSpPr>
        <p:spPr>
          <a:xfrm>
            <a:off x="7553976" y="4586008"/>
            <a:ext cx="4495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</a:rPr>
              <a:t>Campañas de comercialización locales y mundiales, educación de las partes interesadas, fortalecimiento de la capacidad, orientación técnica, promoción de incentivos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ACEA1E-0372-4018-B6A1-6106B7FB428D}"/>
              </a:ext>
            </a:extLst>
          </p:cNvPr>
          <p:cNvSpPr/>
          <p:nvPr/>
        </p:nvSpPr>
        <p:spPr>
          <a:xfrm>
            <a:off x="7648610" y="3155675"/>
            <a:ext cx="40044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Support in identifying or developing your investment pipeline, market intelligence, training for loan officers and developers, sustained technical advice</a:t>
            </a:r>
          </a:p>
        </p:txBody>
      </p:sp>
    </p:spTree>
    <p:extLst>
      <p:ext uri="{BB962C8B-B14F-4D97-AF65-F5344CB8AC3E}">
        <p14:creationId xmlns:p14="http://schemas.microsoft.com/office/powerpoint/2010/main" val="3622123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1795" y="227922"/>
            <a:ext cx="8534400" cy="1021160"/>
          </a:xfrm>
        </p:spPr>
        <p:txBody>
          <a:bodyPr/>
          <a:lstStyle/>
          <a:p>
            <a:pPr marL="0" indent="0" algn="ctr" fontAlgn="base">
              <a:spcBef>
                <a:spcPts val="0"/>
              </a:spcBef>
              <a:buNone/>
            </a:pPr>
            <a:r>
              <a:rPr lang="es-ES" b="1" cap="all" dirty="0"/>
              <a:t>DEFINICIÓN </a:t>
            </a:r>
            <a:r>
              <a:rPr lang="es-ES" cap="all" dirty="0"/>
              <a:t>DE UN EDIFICIO ECOLÓGICO</a:t>
            </a:r>
          </a:p>
          <a:p>
            <a:pPr marL="0" indent="0" algn="ctr" fontAlgn="base">
              <a:spcBef>
                <a:spcPts val="0"/>
              </a:spcBef>
              <a:buNone/>
            </a:pPr>
            <a:r>
              <a:rPr lang="en-US" cap="all" dirty="0">
                <a:solidFill>
                  <a:schemeClr val="bg1">
                    <a:lumMod val="50000"/>
                  </a:schemeClr>
                </a:solidFill>
              </a:rPr>
              <a:t>________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53799E-120B-439F-A61F-71EA169D117C}"/>
              </a:ext>
            </a:extLst>
          </p:cNvPr>
          <p:cNvGrpSpPr/>
          <p:nvPr/>
        </p:nvGrpSpPr>
        <p:grpSpPr>
          <a:xfrm>
            <a:off x="978826" y="2107325"/>
            <a:ext cx="1704579" cy="1676400"/>
            <a:chOff x="6232872" y="4173435"/>
            <a:chExt cx="1704579" cy="1676400"/>
          </a:xfrm>
          <a:solidFill>
            <a:schemeClr val="accent1">
              <a:lumMod val="75000"/>
            </a:schemeClr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344E92-7986-4DA6-990D-906C83E4B155}"/>
                </a:ext>
              </a:extLst>
            </p:cNvPr>
            <p:cNvSpPr/>
            <p:nvPr/>
          </p:nvSpPr>
          <p:spPr>
            <a:xfrm>
              <a:off x="6232872" y="4173435"/>
              <a:ext cx="1676400" cy="1676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86C4A4-34C0-4D9F-84FC-C5491244B942}"/>
                </a:ext>
              </a:extLst>
            </p:cNvPr>
            <p:cNvSpPr txBox="1"/>
            <p:nvPr/>
          </p:nvSpPr>
          <p:spPr>
            <a:xfrm>
              <a:off x="6357381" y="4244196"/>
              <a:ext cx="1330814" cy="101566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solidFill>
                    <a:schemeClr val="bg1"/>
                  </a:solidFill>
                </a:rPr>
                <a:t>20</a:t>
              </a:r>
              <a:r>
                <a:rPr lang="en-US" sz="4000" b="1">
                  <a:solidFill>
                    <a:schemeClr val="bg1"/>
                  </a:solidFill>
                </a:rPr>
                <a:t>%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E43BFD-F9E7-4D49-BF6D-68CFB022E439}"/>
                </a:ext>
              </a:extLst>
            </p:cNvPr>
            <p:cNvSpPr/>
            <p:nvPr/>
          </p:nvSpPr>
          <p:spPr>
            <a:xfrm>
              <a:off x="6342141" y="4943118"/>
              <a:ext cx="1595310" cy="461665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MATERIALS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80AD37-01A3-4E38-AA1A-0B85EBDD44B3}"/>
              </a:ext>
            </a:extLst>
          </p:cNvPr>
          <p:cNvGrpSpPr/>
          <p:nvPr/>
        </p:nvGrpSpPr>
        <p:grpSpPr>
          <a:xfrm>
            <a:off x="972659" y="2106442"/>
            <a:ext cx="1676400" cy="1676400"/>
            <a:chOff x="1163224" y="4325835"/>
            <a:chExt cx="1676400" cy="1676400"/>
          </a:xfrm>
          <a:solidFill>
            <a:schemeClr val="accent1">
              <a:lumMod val="75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AE3A4AB-2128-4178-ACC8-AF39CBC0186C}"/>
                </a:ext>
              </a:extLst>
            </p:cNvPr>
            <p:cNvSpPr/>
            <p:nvPr/>
          </p:nvSpPr>
          <p:spPr>
            <a:xfrm>
              <a:off x="1163224" y="4325835"/>
              <a:ext cx="1676400" cy="1676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EE007B-7FD6-4B96-85C1-741CAA4A7817}"/>
                </a:ext>
              </a:extLst>
            </p:cNvPr>
            <p:cNvSpPr txBox="1"/>
            <p:nvPr/>
          </p:nvSpPr>
          <p:spPr>
            <a:xfrm>
              <a:off x="1414903" y="4419600"/>
              <a:ext cx="1330814" cy="101566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solidFill>
                    <a:schemeClr val="bg1"/>
                  </a:solidFill>
                </a:rPr>
                <a:t>20</a:t>
              </a:r>
              <a:r>
                <a:rPr lang="en-US" sz="4000" b="1">
                  <a:solidFill>
                    <a:schemeClr val="bg1"/>
                  </a:solidFill>
                </a:rPr>
                <a:t>%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286617-99E3-4AC2-B516-1D980152971A}"/>
                </a:ext>
              </a:extLst>
            </p:cNvPr>
            <p:cNvSpPr/>
            <p:nvPr/>
          </p:nvSpPr>
          <p:spPr>
            <a:xfrm>
              <a:off x="1447304" y="5114569"/>
              <a:ext cx="1188787" cy="461665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ENERGY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AFEC9D-349E-489E-BE97-13EE062946DB}"/>
              </a:ext>
            </a:extLst>
          </p:cNvPr>
          <p:cNvGrpSpPr/>
          <p:nvPr/>
        </p:nvGrpSpPr>
        <p:grpSpPr>
          <a:xfrm>
            <a:off x="971559" y="2097423"/>
            <a:ext cx="1676400" cy="1676400"/>
            <a:chOff x="3674014" y="5144668"/>
            <a:chExt cx="1676400" cy="1676400"/>
          </a:xfrm>
          <a:solidFill>
            <a:schemeClr val="accent1">
              <a:lumMod val="75000"/>
            </a:schemeClr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2C49F22-68AC-4896-9B8C-31942A26CFCF}"/>
                </a:ext>
              </a:extLst>
            </p:cNvPr>
            <p:cNvSpPr/>
            <p:nvPr/>
          </p:nvSpPr>
          <p:spPr>
            <a:xfrm>
              <a:off x="3674014" y="5144668"/>
              <a:ext cx="1676400" cy="1676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54437B-2EED-4327-9EC3-0000A8B101B3}"/>
                </a:ext>
              </a:extLst>
            </p:cNvPr>
            <p:cNvSpPr txBox="1"/>
            <p:nvPr/>
          </p:nvSpPr>
          <p:spPr>
            <a:xfrm>
              <a:off x="3891065" y="5223874"/>
              <a:ext cx="1330814" cy="101566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solidFill>
                    <a:schemeClr val="bg1"/>
                  </a:solidFill>
                </a:rPr>
                <a:t>20</a:t>
              </a:r>
              <a:r>
                <a:rPr lang="en-US" sz="4000" b="1">
                  <a:solidFill>
                    <a:schemeClr val="bg1"/>
                  </a:solidFill>
                </a:rPr>
                <a:t>%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2B08A02-69D5-41D6-AD3D-48556D658C08}"/>
                </a:ext>
              </a:extLst>
            </p:cNvPr>
            <p:cNvSpPr/>
            <p:nvPr/>
          </p:nvSpPr>
          <p:spPr>
            <a:xfrm>
              <a:off x="3932385" y="5978845"/>
              <a:ext cx="1066767" cy="461665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WATER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D0ACE68F-89F9-430F-829C-861000703610}"/>
              </a:ext>
            </a:extLst>
          </p:cNvPr>
          <p:cNvSpPr/>
          <p:nvPr/>
        </p:nvSpPr>
        <p:spPr>
          <a:xfrm>
            <a:off x="734686" y="1862158"/>
            <a:ext cx="2152346" cy="2152346"/>
          </a:xfrm>
          <a:prstGeom prst="ellipse">
            <a:avLst/>
          </a:prstGeom>
          <a:solidFill>
            <a:srgbClr val="389FD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cap="all"/>
              <a:t>20%</a:t>
            </a:r>
            <a:endParaRPr lang="en-US" sz="6000" b="1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A3F0394-5A95-49FD-8CED-4D10268D64E3}"/>
              </a:ext>
            </a:extLst>
          </p:cNvPr>
          <p:cNvSpPr/>
          <p:nvPr/>
        </p:nvSpPr>
        <p:spPr>
          <a:xfrm>
            <a:off x="964293" y="2097423"/>
            <a:ext cx="1676400" cy="1676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80549-FE8C-42DD-AEF0-1B44D8102D65}"/>
              </a:ext>
            </a:extLst>
          </p:cNvPr>
          <p:cNvSpPr txBox="1"/>
          <p:nvPr/>
        </p:nvSpPr>
        <p:spPr>
          <a:xfrm>
            <a:off x="4560708" y="4511139"/>
            <a:ext cx="30705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cap="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APTITUD PARA OBTENER LA CERTIFICACIÓN ECOLÓGICA SEGÚN LA VERIFICACIÓN DE UN TERCERO INDEPENDIENTE</a:t>
            </a:r>
            <a:endParaRPr lang="en-US" sz="2000" cap="al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EE7561-313E-4449-A086-3A01BB3BA882}"/>
              </a:ext>
            </a:extLst>
          </p:cNvPr>
          <p:cNvSpPr txBox="1"/>
          <p:nvPr/>
        </p:nvSpPr>
        <p:spPr>
          <a:xfrm>
            <a:off x="510662" y="4511139"/>
            <a:ext cx="2505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cap="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MEJOR DESEMPEÑO QUE EL PARÁMETRO LOCAL DE REFERENCIA</a:t>
            </a:r>
            <a:endParaRPr lang="en-US" sz="2000" cap="al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2B5811-8ADD-4D30-85A2-BC5EB0FAA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45" y="1669322"/>
            <a:ext cx="2647909" cy="26479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901C1C-F5B4-4F9C-80CE-B616F647EEDD}"/>
              </a:ext>
            </a:extLst>
          </p:cNvPr>
          <p:cNvSpPr txBox="1"/>
          <p:nvPr/>
        </p:nvSpPr>
        <p:spPr>
          <a:xfrm>
            <a:off x="3282909" y="2200207"/>
            <a:ext cx="14059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>
                    <a:lumMod val="65000"/>
                  </a:schemeClr>
                </a:solidFill>
              </a:rPr>
              <a:t>&amp;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4E36717-FF2D-4032-B2D7-ACB06E156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3" y="6257593"/>
            <a:ext cx="1843706" cy="468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71E548-0E64-4DB7-A0F3-9DB2FE46A9F7}"/>
              </a:ext>
            </a:extLst>
          </p:cNvPr>
          <p:cNvSpPr txBox="1"/>
          <p:nvPr/>
        </p:nvSpPr>
        <p:spPr>
          <a:xfrm>
            <a:off x="1111213" y="2452569"/>
            <a:ext cx="1424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>
                <a:solidFill>
                  <a:srgbClr val="389FDF"/>
                </a:solidFill>
              </a:rPr>
              <a:t>20%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021447-B877-475B-ACF8-A6DD5FF7239D}"/>
              </a:ext>
            </a:extLst>
          </p:cNvPr>
          <p:cNvSpPr txBox="1"/>
          <p:nvPr/>
        </p:nvSpPr>
        <p:spPr>
          <a:xfrm>
            <a:off x="7962024" y="4511139"/>
            <a:ext cx="4538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cap="al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Cuantificado</a:t>
            </a:r>
            <a:endParaRPr lang="en-US" sz="2000" cap="al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2000" cap="al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informe</a:t>
            </a:r>
            <a:r>
              <a:rPr lang="en-US" sz="2000" cap="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sz="2000" cap="al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impacto</a:t>
            </a:r>
            <a:endParaRPr lang="en-US" sz="2000" cap="al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2FEC8B-42EC-4581-BC94-51068DBD104A}"/>
              </a:ext>
            </a:extLst>
          </p:cNvPr>
          <p:cNvSpPr txBox="1"/>
          <p:nvPr/>
        </p:nvSpPr>
        <p:spPr>
          <a:xfrm>
            <a:off x="7621229" y="2200207"/>
            <a:ext cx="14059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>
                    <a:lumMod val="65000"/>
                  </a:schemeClr>
                </a:solidFill>
              </a:rPr>
              <a:t>&amp;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D3E38D-F05A-4C86-9F0A-4C45C12C0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801" y="1950255"/>
            <a:ext cx="2183630" cy="218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00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57624" y="1545792"/>
            <a:ext cx="7934376" cy="4418128"/>
          </a:xfrm>
          <a:prstGeom prst="rect">
            <a:avLst/>
          </a:prstGeom>
          <a:solidFill>
            <a:srgbClr val="00A1DE"/>
          </a:solidFill>
          <a:ln w="63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Rectangle 24"/>
          <p:cNvSpPr/>
          <p:nvPr/>
        </p:nvSpPr>
        <p:spPr>
          <a:xfrm>
            <a:off x="508000" y="3248810"/>
            <a:ext cx="355614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bg1">
                    <a:lumMod val="50000"/>
                  </a:schemeClr>
                </a:solidFill>
              </a:rPr>
              <a:t>Para ayudar a los bancos a lanzar un programa de inversión en edificios ecológicos para el financiamiento de las construcciones ecológicas, hipotecas ecológicas y / o bonos ecológicos, permitiendo una mayor participación de mercado y reconocimiento como un "banco ecológico" al tiempo que reduce el riesgo.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" y="1496291"/>
            <a:ext cx="87726" cy="5041252"/>
          </a:xfrm>
          <a:prstGeom prst="rect">
            <a:avLst/>
          </a:prstGeom>
          <a:solidFill>
            <a:srgbClr val="00A1DE"/>
          </a:solidFill>
          <a:ln w="63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7" name="Rectangle 46"/>
          <p:cNvSpPr/>
          <p:nvPr/>
        </p:nvSpPr>
        <p:spPr>
          <a:xfrm>
            <a:off x="1562219" y="2524369"/>
            <a:ext cx="223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ms-MY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Objetivo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2833" y="1536686"/>
            <a:ext cx="64656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VENTAJAS PARA LOS BANCOS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4479740" y="2271537"/>
            <a:ext cx="7429762" cy="257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80895EC2-2E8E-411E-A4EF-C2D6FB077625}"/>
              </a:ext>
            </a:extLst>
          </p:cNvPr>
          <p:cNvSpPr txBox="1"/>
          <p:nvPr/>
        </p:nvSpPr>
        <p:spPr>
          <a:xfrm>
            <a:off x="0" y="25692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bg1">
                    <a:lumMod val="50000"/>
                  </a:schemeClr>
                </a:solidFill>
              </a:rPr>
              <a:t>POR QUÉ ELEGIR EDGE: RESUMEN DEL </a:t>
            </a:r>
            <a:r>
              <a:rPr lang="es-ES" sz="2800" b="1" dirty="0">
                <a:solidFill>
                  <a:schemeClr val="bg1">
                    <a:lumMod val="50000"/>
                  </a:schemeClr>
                </a:solidFill>
              </a:rPr>
              <a:t>CASO DE INVERSIÓN 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</a:rPr>
              <a:t>PARA LOS BANCOS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596765" y="2431253"/>
            <a:ext cx="7545933" cy="707886"/>
            <a:chOff x="4596765" y="2354663"/>
            <a:chExt cx="7545933" cy="707886"/>
          </a:xfrm>
        </p:grpSpPr>
        <p:sp>
          <p:nvSpPr>
            <p:cNvPr id="16" name="Rectangle 15"/>
            <p:cNvSpPr/>
            <p:nvPr/>
          </p:nvSpPr>
          <p:spPr>
            <a:xfrm>
              <a:off x="5015419" y="2354663"/>
              <a:ext cx="712727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chemeClr val="bg1"/>
                  </a:solidFill>
                </a:rPr>
                <a:t>Menor riesgo de inversión con los desarrolladores y los compradores de viviendas</a:t>
              </a:r>
              <a:endParaRPr lang="ms-MY" sz="2000" dirty="0">
                <a:solidFill>
                  <a:schemeClr val="bg1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4596765" y="2486252"/>
              <a:ext cx="357496" cy="356616"/>
              <a:chOff x="3366974" y="1620107"/>
              <a:chExt cx="370114" cy="407494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3366974" y="1620107"/>
                <a:ext cx="370114" cy="4074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7" name="Freeform 26"/>
              <p:cNvSpPr>
                <a:spLocks/>
              </p:cNvSpPr>
              <p:nvPr/>
            </p:nvSpPr>
            <p:spPr bwMode="auto">
              <a:xfrm>
                <a:off x="3468130" y="1721498"/>
                <a:ext cx="160096" cy="166034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rgbClr val="389FDF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</p:grpSp>
      <p:sp>
        <p:nvSpPr>
          <p:cNvPr id="51" name="Freeform 26"/>
          <p:cNvSpPr>
            <a:spLocks/>
          </p:cNvSpPr>
          <p:nvPr/>
        </p:nvSpPr>
        <p:spPr bwMode="auto">
          <a:xfrm>
            <a:off x="4614615" y="3108693"/>
            <a:ext cx="213461" cy="221379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rgbClr val="389FD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2" name="Freeform 26"/>
          <p:cNvSpPr>
            <a:spLocks/>
          </p:cNvSpPr>
          <p:nvPr/>
        </p:nvSpPr>
        <p:spPr bwMode="auto">
          <a:xfrm>
            <a:off x="4614615" y="4788892"/>
            <a:ext cx="213461" cy="221379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rgbClr val="389FD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C6515F-6C9D-4CCC-AFF6-14F29F0C0EAE}"/>
              </a:ext>
            </a:extLst>
          </p:cNvPr>
          <p:cNvGrpSpPr/>
          <p:nvPr/>
        </p:nvGrpSpPr>
        <p:grpSpPr>
          <a:xfrm>
            <a:off x="4596765" y="5402966"/>
            <a:ext cx="6988931" cy="409898"/>
            <a:chOff x="4618029" y="5173496"/>
            <a:chExt cx="6791301" cy="409898"/>
          </a:xfrm>
        </p:grpSpPr>
        <p:sp>
          <p:nvSpPr>
            <p:cNvPr id="68" name="Freeform 26"/>
            <p:cNvSpPr>
              <a:spLocks/>
            </p:cNvSpPr>
            <p:nvPr/>
          </p:nvSpPr>
          <p:spPr bwMode="auto">
            <a:xfrm>
              <a:off x="4635879" y="5173496"/>
              <a:ext cx="213461" cy="221379"/>
            </a:xfrm>
            <a:custGeom>
              <a:avLst/>
              <a:gdLst>
                <a:gd name="T0" fmla="*/ 103 w 274"/>
                <a:gd name="T1" fmla="*/ 284 h 284"/>
                <a:gd name="T2" fmla="*/ 80 w 274"/>
                <a:gd name="T3" fmla="*/ 273 h 284"/>
                <a:gd name="T4" fmla="*/ 9 w 274"/>
                <a:gd name="T5" fmla="*/ 178 h 284"/>
                <a:gd name="T6" fmla="*/ 14 w 274"/>
                <a:gd name="T7" fmla="*/ 139 h 284"/>
                <a:gd name="T8" fmla="*/ 53 w 274"/>
                <a:gd name="T9" fmla="*/ 145 h 284"/>
                <a:gd name="T10" fmla="*/ 100 w 274"/>
                <a:gd name="T11" fmla="*/ 207 h 284"/>
                <a:gd name="T12" fmla="*/ 219 w 274"/>
                <a:gd name="T13" fmla="*/ 17 h 284"/>
                <a:gd name="T14" fmla="*/ 257 w 274"/>
                <a:gd name="T15" fmla="*/ 8 h 284"/>
                <a:gd name="T16" fmla="*/ 266 w 274"/>
                <a:gd name="T17" fmla="*/ 47 h 284"/>
                <a:gd name="T18" fmla="*/ 126 w 274"/>
                <a:gd name="T19" fmla="*/ 271 h 284"/>
                <a:gd name="T20" fmla="*/ 104 w 274"/>
                <a:gd name="T21" fmla="*/ 284 h 284"/>
                <a:gd name="T22" fmla="*/ 103 w 274"/>
                <a:gd name="T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rgbClr val="389FD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4618029" y="5183284"/>
              <a:ext cx="6791301" cy="400110"/>
              <a:chOff x="4596765" y="5955915"/>
              <a:chExt cx="6791301" cy="400110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5003581" y="5955915"/>
                <a:ext cx="638448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2000" dirty="0">
                    <a:solidFill>
                      <a:schemeClr val="bg1"/>
                    </a:solidFill>
                  </a:rPr>
                  <a:t>Reducir el riesgo de reputación y política.</a:t>
                </a:r>
                <a:endParaRPr lang="ms-MY" sz="20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9" name="Group 68"/>
              <p:cNvGrpSpPr/>
              <p:nvPr/>
            </p:nvGrpSpPr>
            <p:grpSpPr>
              <a:xfrm>
                <a:off x="4596765" y="5966268"/>
                <a:ext cx="357496" cy="356616"/>
                <a:chOff x="3366974" y="1599821"/>
                <a:chExt cx="370114" cy="407494"/>
              </a:xfrm>
            </p:grpSpPr>
            <p:sp>
              <p:nvSpPr>
                <p:cNvPr id="70" name="Oval 69"/>
                <p:cNvSpPr/>
                <p:nvPr/>
              </p:nvSpPr>
              <p:spPr>
                <a:xfrm>
                  <a:off x="3366974" y="1599821"/>
                  <a:ext cx="370114" cy="4074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1" name="Freeform 26"/>
                <p:cNvSpPr>
                  <a:spLocks/>
                </p:cNvSpPr>
                <p:nvPr/>
              </p:nvSpPr>
              <p:spPr bwMode="auto">
                <a:xfrm>
                  <a:off x="3468130" y="1701214"/>
                  <a:ext cx="160096" cy="166034"/>
                </a:xfrm>
                <a:custGeom>
                  <a:avLst/>
                  <a:gdLst>
                    <a:gd name="T0" fmla="*/ 103 w 274"/>
                    <a:gd name="T1" fmla="*/ 284 h 284"/>
                    <a:gd name="T2" fmla="*/ 80 w 274"/>
                    <a:gd name="T3" fmla="*/ 273 h 284"/>
                    <a:gd name="T4" fmla="*/ 9 w 274"/>
                    <a:gd name="T5" fmla="*/ 178 h 284"/>
                    <a:gd name="T6" fmla="*/ 14 w 274"/>
                    <a:gd name="T7" fmla="*/ 139 h 284"/>
                    <a:gd name="T8" fmla="*/ 53 w 274"/>
                    <a:gd name="T9" fmla="*/ 145 h 284"/>
                    <a:gd name="T10" fmla="*/ 100 w 274"/>
                    <a:gd name="T11" fmla="*/ 207 h 284"/>
                    <a:gd name="T12" fmla="*/ 219 w 274"/>
                    <a:gd name="T13" fmla="*/ 17 h 284"/>
                    <a:gd name="T14" fmla="*/ 257 w 274"/>
                    <a:gd name="T15" fmla="*/ 8 h 284"/>
                    <a:gd name="T16" fmla="*/ 266 w 274"/>
                    <a:gd name="T17" fmla="*/ 47 h 284"/>
                    <a:gd name="T18" fmla="*/ 126 w 274"/>
                    <a:gd name="T19" fmla="*/ 271 h 284"/>
                    <a:gd name="T20" fmla="*/ 104 w 274"/>
                    <a:gd name="T21" fmla="*/ 284 h 284"/>
                    <a:gd name="T22" fmla="*/ 103 w 274"/>
                    <a:gd name="T2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284">
                      <a:moveTo>
                        <a:pt x="103" y="284"/>
                      </a:moveTo>
                      <a:cubicBezTo>
                        <a:pt x="94" y="284"/>
                        <a:pt x="86" y="280"/>
                        <a:pt x="80" y="273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66"/>
                        <a:pt x="2" y="149"/>
                        <a:pt x="14" y="139"/>
                      </a:cubicBezTo>
                      <a:cubicBezTo>
                        <a:pt x="27" y="130"/>
                        <a:pt x="44" y="133"/>
                        <a:pt x="53" y="145"/>
                      </a:cubicBezTo>
                      <a:cubicBezTo>
                        <a:pt x="100" y="207"/>
                        <a:pt x="100" y="207"/>
                        <a:pt x="100" y="207"/>
                      </a:cubicBezTo>
                      <a:cubicBezTo>
                        <a:pt x="219" y="17"/>
                        <a:pt x="219" y="17"/>
                        <a:pt x="219" y="17"/>
                      </a:cubicBezTo>
                      <a:cubicBezTo>
                        <a:pt x="227" y="4"/>
                        <a:pt x="244" y="0"/>
                        <a:pt x="257" y="8"/>
                      </a:cubicBezTo>
                      <a:cubicBezTo>
                        <a:pt x="270" y="16"/>
                        <a:pt x="274" y="33"/>
                        <a:pt x="266" y="47"/>
                      </a:cubicBezTo>
                      <a:cubicBezTo>
                        <a:pt x="126" y="271"/>
                        <a:pt x="126" y="271"/>
                        <a:pt x="126" y="271"/>
                      </a:cubicBezTo>
                      <a:cubicBezTo>
                        <a:pt x="121" y="279"/>
                        <a:pt x="113" y="283"/>
                        <a:pt x="104" y="284"/>
                      </a:cubicBezTo>
                      <a:cubicBezTo>
                        <a:pt x="104" y="284"/>
                        <a:pt x="103" y="284"/>
                        <a:pt x="103" y="284"/>
                      </a:cubicBezTo>
                      <a:close/>
                    </a:path>
                  </a:pathLst>
                </a:custGeom>
                <a:solidFill>
                  <a:srgbClr val="389FDF"/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4596765" y="3242236"/>
            <a:ext cx="7375953" cy="408110"/>
            <a:chOff x="4596765" y="3408417"/>
            <a:chExt cx="7375953" cy="408110"/>
          </a:xfrm>
        </p:grpSpPr>
        <p:sp>
          <p:nvSpPr>
            <p:cNvPr id="52" name="Rectangle 51"/>
            <p:cNvSpPr/>
            <p:nvPr/>
          </p:nvSpPr>
          <p:spPr>
            <a:xfrm>
              <a:off x="5004194" y="3408417"/>
              <a:ext cx="696852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chemeClr val="bg1"/>
                  </a:solidFill>
                </a:rPr>
                <a:t>Captación de una mayor participación en el mercado</a:t>
              </a:r>
              <a:endParaRPr lang="ms-MY" sz="2000" dirty="0">
                <a:solidFill>
                  <a:schemeClr val="bg1"/>
                </a:solidFill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4596765" y="3459911"/>
              <a:ext cx="357496" cy="356616"/>
              <a:chOff x="3366974" y="1400413"/>
              <a:chExt cx="370114" cy="407494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3366974" y="1400413"/>
                <a:ext cx="370114" cy="4074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7" name="Freeform 26"/>
              <p:cNvSpPr>
                <a:spLocks/>
              </p:cNvSpPr>
              <p:nvPr/>
            </p:nvSpPr>
            <p:spPr bwMode="auto">
              <a:xfrm>
                <a:off x="3473694" y="1517928"/>
                <a:ext cx="160096" cy="166034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rgbClr val="389FDF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</p:grpSp>
      <p:grpSp>
        <p:nvGrpSpPr>
          <p:cNvPr id="94" name="Group 93"/>
          <p:cNvGrpSpPr/>
          <p:nvPr/>
        </p:nvGrpSpPr>
        <p:grpSpPr>
          <a:xfrm>
            <a:off x="4596765" y="4700649"/>
            <a:ext cx="7236547" cy="400110"/>
            <a:chOff x="4596765" y="5379643"/>
            <a:chExt cx="7236547" cy="400110"/>
          </a:xfrm>
        </p:grpSpPr>
        <p:sp>
          <p:nvSpPr>
            <p:cNvPr id="63" name="Rectangle 62"/>
            <p:cNvSpPr/>
            <p:nvPr/>
          </p:nvSpPr>
          <p:spPr>
            <a:xfrm>
              <a:off x="5042591" y="5379643"/>
              <a:ext cx="679072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chemeClr val="bg1"/>
                  </a:solidFill>
                </a:rPr>
                <a:t>Diversificación de la base de inversores</a:t>
              </a:r>
              <a:endParaRPr lang="ms-MY" sz="2000" dirty="0">
                <a:solidFill>
                  <a:schemeClr val="bg1"/>
                </a:solidFill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4596765" y="5415108"/>
              <a:ext cx="357496" cy="356617"/>
              <a:chOff x="3366974" y="1636156"/>
              <a:chExt cx="370114" cy="407496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3366974" y="1636156"/>
                <a:ext cx="370114" cy="4074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3" name="Freeform 26"/>
              <p:cNvSpPr>
                <a:spLocks/>
              </p:cNvSpPr>
              <p:nvPr/>
            </p:nvSpPr>
            <p:spPr bwMode="auto">
              <a:xfrm>
                <a:off x="3468130" y="1764572"/>
                <a:ext cx="160096" cy="166035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rgbClr val="389FDF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CA3CF3-8DD6-481C-A4A7-6E4A4BE0D8FD}"/>
              </a:ext>
            </a:extLst>
          </p:cNvPr>
          <p:cNvGrpSpPr/>
          <p:nvPr/>
        </p:nvGrpSpPr>
        <p:grpSpPr>
          <a:xfrm>
            <a:off x="4596765" y="3842441"/>
            <a:ext cx="7390041" cy="700052"/>
            <a:chOff x="4614615" y="3794489"/>
            <a:chExt cx="7390041" cy="700052"/>
          </a:xfrm>
        </p:grpSpPr>
        <p:sp>
          <p:nvSpPr>
            <p:cNvPr id="54" name="Freeform 26"/>
            <p:cNvSpPr>
              <a:spLocks/>
            </p:cNvSpPr>
            <p:nvPr/>
          </p:nvSpPr>
          <p:spPr bwMode="auto">
            <a:xfrm>
              <a:off x="4614615" y="3794489"/>
              <a:ext cx="213461" cy="221379"/>
            </a:xfrm>
            <a:custGeom>
              <a:avLst/>
              <a:gdLst>
                <a:gd name="T0" fmla="*/ 103 w 274"/>
                <a:gd name="T1" fmla="*/ 284 h 284"/>
                <a:gd name="T2" fmla="*/ 80 w 274"/>
                <a:gd name="T3" fmla="*/ 273 h 284"/>
                <a:gd name="T4" fmla="*/ 9 w 274"/>
                <a:gd name="T5" fmla="*/ 178 h 284"/>
                <a:gd name="T6" fmla="*/ 14 w 274"/>
                <a:gd name="T7" fmla="*/ 139 h 284"/>
                <a:gd name="T8" fmla="*/ 53 w 274"/>
                <a:gd name="T9" fmla="*/ 145 h 284"/>
                <a:gd name="T10" fmla="*/ 100 w 274"/>
                <a:gd name="T11" fmla="*/ 207 h 284"/>
                <a:gd name="T12" fmla="*/ 219 w 274"/>
                <a:gd name="T13" fmla="*/ 17 h 284"/>
                <a:gd name="T14" fmla="*/ 257 w 274"/>
                <a:gd name="T15" fmla="*/ 8 h 284"/>
                <a:gd name="T16" fmla="*/ 266 w 274"/>
                <a:gd name="T17" fmla="*/ 47 h 284"/>
                <a:gd name="T18" fmla="*/ 126 w 274"/>
                <a:gd name="T19" fmla="*/ 271 h 284"/>
                <a:gd name="T20" fmla="*/ 104 w 274"/>
                <a:gd name="T21" fmla="*/ 284 h 284"/>
                <a:gd name="T22" fmla="*/ 103 w 274"/>
                <a:gd name="T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rgbClr val="389FD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7" name="Freeform 26"/>
            <p:cNvSpPr>
              <a:spLocks/>
            </p:cNvSpPr>
            <p:nvPr/>
          </p:nvSpPr>
          <p:spPr bwMode="auto">
            <a:xfrm>
              <a:off x="4614615" y="4194909"/>
              <a:ext cx="213461" cy="221379"/>
            </a:xfrm>
            <a:custGeom>
              <a:avLst/>
              <a:gdLst>
                <a:gd name="T0" fmla="*/ 103 w 274"/>
                <a:gd name="T1" fmla="*/ 284 h 284"/>
                <a:gd name="T2" fmla="*/ 80 w 274"/>
                <a:gd name="T3" fmla="*/ 273 h 284"/>
                <a:gd name="T4" fmla="*/ 9 w 274"/>
                <a:gd name="T5" fmla="*/ 178 h 284"/>
                <a:gd name="T6" fmla="*/ 14 w 274"/>
                <a:gd name="T7" fmla="*/ 139 h 284"/>
                <a:gd name="T8" fmla="*/ 53 w 274"/>
                <a:gd name="T9" fmla="*/ 145 h 284"/>
                <a:gd name="T10" fmla="*/ 100 w 274"/>
                <a:gd name="T11" fmla="*/ 207 h 284"/>
                <a:gd name="T12" fmla="*/ 219 w 274"/>
                <a:gd name="T13" fmla="*/ 17 h 284"/>
                <a:gd name="T14" fmla="*/ 257 w 274"/>
                <a:gd name="T15" fmla="*/ 8 h 284"/>
                <a:gd name="T16" fmla="*/ 266 w 274"/>
                <a:gd name="T17" fmla="*/ 47 h 284"/>
                <a:gd name="T18" fmla="*/ 126 w 274"/>
                <a:gd name="T19" fmla="*/ 271 h 284"/>
                <a:gd name="T20" fmla="*/ 104 w 274"/>
                <a:gd name="T21" fmla="*/ 284 h 284"/>
                <a:gd name="T22" fmla="*/ 103 w 274"/>
                <a:gd name="T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rgbClr val="389FD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033269" y="3919787"/>
              <a:ext cx="69713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ms-MY" sz="2000" dirty="0">
                  <a:solidFill>
                    <a:schemeClr val="bg1"/>
                  </a:solidFill>
                </a:rPr>
                <a:t>Logro de reconocimiento</a:t>
              </a:r>
            </a:p>
          </p:txBody>
        </p:sp>
        <p:sp>
          <p:nvSpPr>
            <p:cNvPr id="97" name="Oval 96"/>
            <p:cNvSpPr/>
            <p:nvPr/>
          </p:nvSpPr>
          <p:spPr>
            <a:xfrm>
              <a:off x="4617524" y="3932135"/>
              <a:ext cx="357496" cy="3566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8" name="Freeform 26"/>
            <p:cNvSpPr>
              <a:spLocks/>
            </p:cNvSpPr>
            <p:nvPr/>
          </p:nvSpPr>
          <p:spPr bwMode="auto">
            <a:xfrm>
              <a:off x="4750757" y="4349237"/>
              <a:ext cx="154638" cy="145304"/>
            </a:xfrm>
            <a:custGeom>
              <a:avLst/>
              <a:gdLst>
                <a:gd name="T0" fmla="*/ 103 w 274"/>
                <a:gd name="T1" fmla="*/ 284 h 284"/>
                <a:gd name="T2" fmla="*/ 80 w 274"/>
                <a:gd name="T3" fmla="*/ 273 h 284"/>
                <a:gd name="T4" fmla="*/ 9 w 274"/>
                <a:gd name="T5" fmla="*/ 178 h 284"/>
                <a:gd name="T6" fmla="*/ 14 w 274"/>
                <a:gd name="T7" fmla="*/ 139 h 284"/>
                <a:gd name="T8" fmla="*/ 53 w 274"/>
                <a:gd name="T9" fmla="*/ 145 h 284"/>
                <a:gd name="T10" fmla="*/ 100 w 274"/>
                <a:gd name="T11" fmla="*/ 207 h 284"/>
                <a:gd name="T12" fmla="*/ 219 w 274"/>
                <a:gd name="T13" fmla="*/ 17 h 284"/>
                <a:gd name="T14" fmla="*/ 257 w 274"/>
                <a:gd name="T15" fmla="*/ 8 h 284"/>
                <a:gd name="T16" fmla="*/ 266 w 274"/>
                <a:gd name="T17" fmla="*/ 47 h 284"/>
                <a:gd name="T18" fmla="*/ 126 w 274"/>
                <a:gd name="T19" fmla="*/ 271 h 284"/>
                <a:gd name="T20" fmla="*/ 104 w 274"/>
                <a:gd name="T21" fmla="*/ 284 h 284"/>
                <a:gd name="T22" fmla="*/ 103 w 274"/>
                <a:gd name="T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rgbClr val="389FD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0216BC19-F057-4D5B-9E9C-802F8F016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052" y="4042988"/>
              <a:ext cx="154638" cy="145304"/>
            </a:xfrm>
            <a:custGeom>
              <a:avLst/>
              <a:gdLst>
                <a:gd name="T0" fmla="*/ 103 w 274"/>
                <a:gd name="T1" fmla="*/ 284 h 284"/>
                <a:gd name="T2" fmla="*/ 80 w 274"/>
                <a:gd name="T3" fmla="*/ 273 h 284"/>
                <a:gd name="T4" fmla="*/ 9 w 274"/>
                <a:gd name="T5" fmla="*/ 178 h 284"/>
                <a:gd name="T6" fmla="*/ 14 w 274"/>
                <a:gd name="T7" fmla="*/ 139 h 284"/>
                <a:gd name="T8" fmla="*/ 53 w 274"/>
                <a:gd name="T9" fmla="*/ 145 h 284"/>
                <a:gd name="T10" fmla="*/ 100 w 274"/>
                <a:gd name="T11" fmla="*/ 207 h 284"/>
                <a:gd name="T12" fmla="*/ 219 w 274"/>
                <a:gd name="T13" fmla="*/ 17 h 284"/>
                <a:gd name="T14" fmla="*/ 257 w 274"/>
                <a:gd name="T15" fmla="*/ 8 h 284"/>
                <a:gd name="T16" fmla="*/ 266 w 274"/>
                <a:gd name="T17" fmla="*/ 47 h 284"/>
                <a:gd name="T18" fmla="*/ 126 w 274"/>
                <a:gd name="T19" fmla="*/ 271 h 284"/>
                <a:gd name="T20" fmla="*/ 104 w 274"/>
                <a:gd name="T21" fmla="*/ 284 h 284"/>
                <a:gd name="T22" fmla="*/ 103 w 274"/>
                <a:gd name="T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rgbClr val="389FD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80E9D52-52F7-458C-91F2-6C8C650F3D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3" y="6257593"/>
            <a:ext cx="1843706" cy="4687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4BF568-B85B-48B4-9333-97B261D7D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68" y="1743742"/>
            <a:ext cx="1389032" cy="138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05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51869" y="1545792"/>
            <a:ext cx="8040131" cy="4418128"/>
          </a:xfrm>
          <a:prstGeom prst="rect">
            <a:avLst/>
          </a:prstGeom>
          <a:solidFill>
            <a:srgbClr val="00A1DE"/>
          </a:solidFill>
          <a:ln w="63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A1D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8000" y="3248810"/>
            <a:ext cx="355614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bg1">
                    <a:lumMod val="50000"/>
                  </a:schemeClr>
                </a:solidFill>
              </a:rPr>
              <a:t>Para proveer a los desarrolladores con una ventaja competitiva a través de la diferenciación de productos, con la captación de todos los beneficios de la asequibilidad de la certificación, un proceso de certificación simplificado y la asociación con la marca Grupo Banco Mundial.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" y="1496291"/>
            <a:ext cx="87726" cy="5041252"/>
          </a:xfrm>
          <a:prstGeom prst="rect">
            <a:avLst/>
          </a:prstGeom>
          <a:solidFill>
            <a:srgbClr val="00A1DE"/>
          </a:solidFill>
          <a:ln w="63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7" name="Rectangle 46"/>
          <p:cNvSpPr/>
          <p:nvPr/>
        </p:nvSpPr>
        <p:spPr>
          <a:xfrm>
            <a:off x="1562219" y="2524369"/>
            <a:ext cx="223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ms-MY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Objetivo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2833" y="1536686"/>
            <a:ext cx="73522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VENTAJAS PARA LOS DESARROLLADORES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4479740" y="2048017"/>
            <a:ext cx="7429762" cy="257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80895EC2-2E8E-411E-A4EF-C2D6FB077625}"/>
              </a:ext>
            </a:extLst>
          </p:cNvPr>
          <p:cNvSpPr txBox="1"/>
          <p:nvPr/>
        </p:nvSpPr>
        <p:spPr>
          <a:xfrm>
            <a:off x="0" y="25799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bg1">
                    <a:lumMod val="50000"/>
                  </a:schemeClr>
                </a:solidFill>
              </a:rPr>
              <a:t>POR QUÉ ELEGIR EDGE: </a:t>
            </a:r>
            <a:r>
              <a:rPr lang="es-ES" sz="2800" b="1" dirty="0">
                <a:solidFill>
                  <a:schemeClr val="bg1">
                    <a:lumMod val="50000"/>
                  </a:schemeClr>
                </a:solidFill>
              </a:rPr>
              <a:t>DIFERENCIACIÓN DE LAS PROPIEDADES 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</a:rPr>
              <a:t>A TRAVÉS DE LA CERTIFICACIÓN EDGE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596765" y="2309813"/>
            <a:ext cx="7595235" cy="646331"/>
            <a:chOff x="4596765" y="2456743"/>
            <a:chExt cx="7595235" cy="646331"/>
          </a:xfrm>
        </p:grpSpPr>
        <p:sp>
          <p:nvSpPr>
            <p:cNvPr id="16" name="Rectangle 15"/>
            <p:cNvSpPr/>
            <p:nvPr/>
          </p:nvSpPr>
          <p:spPr>
            <a:xfrm>
              <a:off x="5021557" y="2456743"/>
              <a:ext cx="71704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dirty="0">
                  <a:solidFill>
                    <a:schemeClr val="bg1"/>
                  </a:solidFill>
                </a:rPr>
                <a:t>Posicionamiento como precursor en el mercado, con un importante impulso de comercialización y comunicaciones</a:t>
              </a:r>
              <a:endParaRPr lang="ms-MY" dirty="0">
                <a:solidFill>
                  <a:schemeClr val="bg1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4596765" y="2486252"/>
              <a:ext cx="357496" cy="356616"/>
              <a:chOff x="3366974" y="1620107"/>
              <a:chExt cx="370114" cy="407494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3366974" y="1620107"/>
                <a:ext cx="370114" cy="4074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26"/>
              <p:cNvSpPr>
                <a:spLocks/>
              </p:cNvSpPr>
              <p:nvPr/>
            </p:nvSpPr>
            <p:spPr bwMode="auto">
              <a:xfrm>
                <a:off x="3468130" y="1721498"/>
                <a:ext cx="160096" cy="166034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rgbClr val="389FDF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1" name="Freeform 26"/>
          <p:cNvSpPr>
            <a:spLocks/>
          </p:cNvSpPr>
          <p:nvPr/>
        </p:nvSpPr>
        <p:spPr bwMode="auto">
          <a:xfrm>
            <a:off x="4614615" y="2946133"/>
            <a:ext cx="213461" cy="221379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rgbClr val="389FD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2" name="Freeform 26"/>
          <p:cNvSpPr>
            <a:spLocks/>
          </p:cNvSpPr>
          <p:nvPr/>
        </p:nvSpPr>
        <p:spPr bwMode="auto">
          <a:xfrm>
            <a:off x="4614615" y="4463772"/>
            <a:ext cx="213461" cy="221379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rgbClr val="389FD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91" name="Group 90"/>
          <p:cNvGrpSpPr/>
          <p:nvPr/>
        </p:nvGrpSpPr>
        <p:grpSpPr>
          <a:xfrm>
            <a:off x="4596765" y="2990594"/>
            <a:ext cx="7354118" cy="646331"/>
            <a:chOff x="4596765" y="3319335"/>
            <a:chExt cx="7354118" cy="646331"/>
          </a:xfrm>
        </p:grpSpPr>
        <p:sp>
          <p:nvSpPr>
            <p:cNvPr id="52" name="Rectangle 51"/>
            <p:cNvSpPr/>
            <p:nvPr/>
          </p:nvSpPr>
          <p:spPr>
            <a:xfrm>
              <a:off x="4982359" y="3319335"/>
              <a:ext cx="69685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dirty="0">
                  <a:solidFill>
                    <a:schemeClr val="bg1"/>
                  </a:solidFill>
                </a:rPr>
                <a:t>Posibilidad de precios más altos o ventas más rápidas a través de la diferenciación</a:t>
              </a:r>
              <a:endParaRPr lang="ms-MY" dirty="0">
                <a:solidFill>
                  <a:schemeClr val="bg1"/>
                </a:solidFill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4596765" y="3459911"/>
              <a:ext cx="357496" cy="356616"/>
              <a:chOff x="3366974" y="1400413"/>
              <a:chExt cx="370114" cy="407494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3366974" y="1400413"/>
                <a:ext cx="370114" cy="4074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 26"/>
              <p:cNvSpPr>
                <a:spLocks/>
              </p:cNvSpPr>
              <p:nvPr/>
            </p:nvSpPr>
            <p:spPr bwMode="auto">
              <a:xfrm>
                <a:off x="3473694" y="1517928"/>
                <a:ext cx="160096" cy="166034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rgbClr val="389FDF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4" name="Group 93"/>
          <p:cNvGrpSpPr/>
          <p:nvPr/>
        </p:nvGrpSpPr>
        <p:grpSpPr>
          <a:xfrm>
            <a:off x="4596765" y="4460586"/>
            <a:ext cx="7411727" cy="649007"/>
            <a:chOff x="4596765" y="5415106"/>
            <a:chExt cx="7218981" cy="649007"/>
          </a:xfrm>
        </p:grpSpPr>
        <p:sp>
          <p:nvSpPr>
            <p:cNvPr id="63" name="Rectangle 62"/>
            <p:cNvSpPr/>
            <p:nvPr/>
          </p:nvSpPr>
          <p:spPr>
            <a:xfrm>
              <a:off x="5025025" y="5417782"/>
              <a:ext cx="67907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dirty="0">
                  <a:solidFill>
                    <a:schemeClr val="bg1"/>
                  </a:solidFill>
                </a:rPr>
                <a:t>Costos más bajos a partir de la incorporación de EDGE en las etapas iniciales del diseño</a:t>
              </a:r>
              <a:endParaRPr lang="ms-MY" dirty="0">
                <a:solidFill>
                  <a:schemeClr val="bg1"/>
                </a:solidFill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4596765" y="5415106"/>
              <a:ext cx="357496" cy="356617"/>
              <a:chOff x="3366974" y="1636158"/>
              <a:chExt cx="370114" cy="407497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3366974" y="1636158"/>
                <a:ext cx="370114" cy="4074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reeform 26"/>
              <p:cNvSpPr>
                <a:spLocks/>
              </p:cNvSpPr>
              <p:nvPr/>
            </p:nvSpPr>
            <p:spPr bwMode="auto">
              <a:xfrm>
                <a:off x="3468130" y="1764572"/>
                <a:ext cx="160096" cy="166035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rgbClr val="389FDF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CA3CF3-8DD6-481C-A4A7-6E4A4BE0D8FD}"/>
              </a:ext>
            </a:extLst>
          </p:cNvPr>
          <p:cNvGrpSpPr/>
          <p:nvPr/>
        </p:nvGrpSpPr>
        <p:grpSpPr>
          <a:xfrm>
            <a:off x="4596765" y="3581942"/>
            <a:ext cx="7508401" cy="923330"/>
            <a:chOff x="4614615" y="3716870"/>
            <a:chExt cx="7508401" cy="923330"/>
          </a:xfrm>
        </p:grpSpPr>
        <p:sp>
          <p:nvSpPr>
            <p:cNvPr id="54" name="Freeform 26"/>
            <p:cNvSpPr>
              <a:spLocks/>
            </p:cNvSpPr>
            <p:nvPr/>
          </p:nvSpPr>
          <p:spPr bwMode="auto">
            <a:xfrm>
              <a:off x="4614615" y="3794489"/>
              <a:ext cx="213461" cy="221379"/>
            </a:xfrm>
            <a:custGeom>
              <a:avLst/>
              <a:gdLst>
                <a:gd name="T0" fmla="*/ 103 w 274"/>
                <a:gd name="T1" fmla="*/ 284 h 284"/>
                <a:gd name="T2" fmla="*/ 80 w 274"/>
                <a:gd name="T3" fmla="*/ 273 h 284"/>
                <a:gd name="T4" fmla="*/ 9 w 274"/>
                <a:gd name="T5" fmla="*/ 178 h 284"/>
                <a:gd name="T6" fmla="*/ 14 w 274"/>
                <a:gd name="T7" fmla="*/ 139 h 284"/>
                <a:gd name="T8" fmla="*/ 53 w 274"/>
                <a:gd name="T9" fmla="*/ 145 h 284"/>
                <a:gd name="T10" fmla="*/ 100 w 274"/>
                <a:gd name="T11" fmla="*/ 207 h 284"/>
                <a:gd name="T12" fmla="*/ 219 w 274"/>
                <a:gd name="T13" fmla="*/ 17 h 284"/>
                <a:gd name="T14" fmla="*/ 257 w 274"/>
                <a:gd name="T15" fmla="*/ 8 h 284"/>
                <a:gd name="T16" fmla="*/ 266 w 274"/>
                <a:gd name="T17" fmla="*/ 47 h 284"/>
                <a:gd name="T18" fmla="*/ 126 w 274"/>
                <a:gd name="T19" fmla="*/ 271 h 284"/>
                <a:gd name="T20" fmla="*/ 104 w 274"/>
                <a:gd name="T21" fmla="*/ 284 h 284"/>
                <a:gd name="T22" fmla="*/ 103 w 274"/>
                <a:gd name="T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rgbClr val="389FD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6"/>
            <p:cNvSpPr>
              <a:spLocks/>
            </p:cNvSpPr>
            <p:nvPr/>
          </p:nvSpPr>
          <p:spPr bwMode="auto">
            <a:xfrm>
              <a:off x="4614615" y="4194909"/>
              <a:ext cx="213461" cy="221379"/>
            </a:xfrm>
            <a:custGeom>
              <a:avLst/>
              <a:gdLst>
                <a:gd name="T0" fmla="*/ 103 w 274"/>
                <a:gd name="T1" fmla="*/ 284 h 284"/>
                <a:gd name="T2" fmla="*/ 80 w 274"/>
                <a:gd name="T3" fmla="*/ 273 h 284"/>
                <a:gd name="T4" fmla="*/ 9 w 274"/>
                <a:gd name="T5" fmla="*/ 178 h 284"/>
                <a:gd name="T6" fmla="*/ 14 w 274"/>
                <a:gd name="T7" fmla="*/ 139 h 284"/>
                <a:gd name="T8" fmla="*/ 53 w 274"/>
                <a:gd name="T9" fmla="*/ 145 h 284"/>
                <a:gd name="T10" fmla="*/ 100 w 274"/>
                <a:gd name="T11" fmla="*/ 207 h 284"/>
                <a:gd name="T12" fmla="*/ 219 w 274"/>
                <a:gd name="T13" fmla="*/ 17 h 284"/>
                <a:gd name="T14" fmla="*/ 257 w 274"/>
                <a:gd name="T15" fmla="*/ 8 h 284"/>
                <a:gd name="T16" fmla="*/ 266 w 274"/>
                <a:gd name="T17" fmla="*/ 47 h 284"/>
                <a:gd name="T18" fmla="*/ 126 w 274"/>
                <a:gd name="T19" fmla="*/ 271 h 284"/>
                <a:gd name="T20" fmla="*/ 104 w 274"/>
                <a:gd name="T21" fmla="*/ 284 h 284"/>
                <a:gd name="T22" fmla="*/ 103 w 274"/>
                <a:gd name="T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rgbClr val="389FD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028973" y="3716870"/>
              <a:ext cx="709404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dirty="0">
                  <a:solidFill>
                    <a:schemeClr val="bg1"/>
                  </a:solidFill>
                </a:rPr>
                <a:t>Proceso de certificación en línea de principio a fin, con las tarifas de certificación más asequibles y el uso gratuito de un sofisticado software de diseño</a:t>
              </a:r>
              <a:endParaRPr lang="ms-MY" dirty="0">
                <a:solidFill>
                  <a:schemeClr val="bg1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4617524" y="3932135"/>
              <a:ext cx="357496" cy="3566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26"/>
            <p:cNvSpPr>
              <a:spLocks/>
            </p:cNvSpPr>
            <p:nvPr/>
          </p:nvSpPr>
          <p:spPr bwMode="auto">
            <a:xfrm>
              <a:off x="4750757" y="4349237"/>
              <a:ext cx="154638" cy="145304"/>
            </a:xfrm>
            <a:custGeom>
              <a:avLst/>
              <a:gdLst>
                <a:gd name="T0" fmla="*/ 103 w 274"/>
                <a:gd name="T1" fmla="*/ 284 h 284"/>
                <a:gd name="T2" fmla="*/ 80 w 274"/>
                <a:gd name="T3" fmla="*/ 273 h 284"/>
                <a:gd name="T4" fmla="*/ 9 w 274"/>
                <a:gd name="T5" fmla="*/ 178 h 284"/>
                <a:gd name="T6" fmla="*/ 14 w 274"/>
                <a:gd name="T7" fmla="*/ 139 h 284"/>
                <a:gd name="T8" fmla="*/ 53 w 274"/>
                <a:gd name="T9" fmla="*/ 145 h 284"/>
                <a:gd name="T10" fmla="*/ 100 w 274"/>
                <a:gd name="T11" fmla="*/ 207 h 284"/>
                <a:gd name="T12" fmla="*/ 219 w 274"/>
                <a:gd name="T13" fmla="*/ 17 h 284"/>
                <a:gd name="T14" fmla="*/ 257 w 274"/>
                <a:gd name="T15" fmla="*/ 8 h 284"/>
                <a:gd name="T16" fmla="*/ 266 w 274"/>
                <a:gd name="T17" fmla="*/ 47 h 284"/>
                <a:gd name="T18" fmla="*/ 126 w 274"/>
                <a:gd name="T19" fmla="*/ 271 h 284"/>
                <a:gd name="T20" fmla="*/ 104 w 274"/>
                <a:gd name="T21" fmla="*/ 284 h 284"/>
                <a:gd name="T22" fmla="*/ 103 w 274"/>
                <a:gd name="T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rgbClr val="389FD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0216BC19-F057-4D5B-9E9C-802F8F016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052" y="4042988"/>
              <a:ext cx="154638" cy="145304"/>
            </a:xfrm>
            <a:custGeom>
              <a:avLst/>
              <a:gdLst>
                <a:gd name="T0" fmla="*/ 103 w 274"/>
                <a:gd name="T1" fmla="*/ 284 h 284"/>
                <a:gd name="T2" fmla="*/ 80 w 274"/>
                <a:gd name="T3" fmla="*/ 273 h 284"/>
                <a:gd name="T4" fmla="*/ 9 w 274"/>
                <a:gd name="T5" fmla="*/ 178 h 284"/>
                <a:gd name="T6" fmla="*/ 14 w 274"/>
                <a:gd name="T7" fmla="*/ 139 h 284"/>
                <a:gd name="T8" fmla="*/ 53 w 274"/>
                <a:gd name="T9" fmla="*/ 145 h 284"/>
                <a:gd name="T10" fmla="*/ 100 w 274"/>
                <a:gd name="T11" fmla="*/ 207 h 284"/>
                <a:gd name="T12" fmla="*/ 219 w 274"/>
                <a:gd name="T13" fmla="*/ 17 h 284"/>
                <a:gd name="T14" fmla="*/ 257 w 274"/>
                <a:gd name="T15" fmla="*/ 8 h 284"/>
                <a:gd name="T16" fmla="*/ 266 w 274"/>
                <a:gd name="T17" fmla="*/ 47 h 284"/>
                <a:gd name="T18" fmla="*/ 126 w 274"/>
                <a:gd name="T19" fmla="*/ 271 h 284"/>
                <a:gd name="T20" fmla="*/ 104 w 274"/>
                <a:gd name="T21" fmla="*/ 284 h 284"/>
                <a:gd name="T22" fmla="*/ 103 w 274"/>
                <a:gd name="T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rgbClr val="389FD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59B957-C09E-41BD-B8C7-0882EFADF2CE}"/>
              </a:ext>
            </a:extLst>
          </p:cNvPr>
          <p:cNvGrpSpPr/>
          <p:nvPr/>
        </p:nvGrpSpPr>
        <p:grpSpPr>
          <a:xfrm>
            <a:off x="4596765" y="5184536"/>
            <a:ext cx="7589096" cy="646331"/>
            <a:chOff x="4618029" y="5010413"/>
            <a:chExt cx="7374495" cy="646331"/>
          </a:xfrm>
        </p:grpSpPr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8305C12C-9B5A-417A-B886-54EB7543E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879" y="5173496"/>
              <a:ext cx="213461" cy="221379"/>
            </a:xfrm>
            <a:custGeom>
              <a:avLst/>
              <a:gdLst>
                <a:gd name="T0" fmla="*/ 103 w 274"/>
                <a:gd name="T1" fmla="*/ 284 h 284"/>
                <a:gd name="T2" fmla="*/ 80 w 274"/>
                <a:gd name="T3" fmla="*/ 273 h 284"/>
                <a:gd name="T4" fmla="*/ 9 w 274"/>
                <a:gd name="T5" fmla="*/ 178 h 284"/>
                <a:gd name="T6" fmla="*/ 14 w 274"/>
                <a:gd name="T7" fmla="*/ 139 h 284"/>
                <a:gd name="T8" fmla="*/ 53 w 274"/>
                <a:gd name="T9" fmla="*/ 145 h 284"/>
                <a:gd name="T10" fmla="*/ 100 w 274"/>
                <a:gd name="T11" fmla="*/ 207 h 284"/>
                <a:gd name="T12" fmla="*/ 219 w 274"/>
                <a:gd name="T13" fmla="*/ 17 h 284"/>
                <a:gd name="T14" fmla="*/ 257 w 274"/>
                <a:gd name="T15" fmla="*/ 8 h 284"/>
                <a:gd name="T16" fmla="*/ 266 w 274"/>
                <a:gd name="T17" fmla="*/ 47 h 284"/>
                <a:gd name="T18" fmla="*/ 126 w 274"/>
                <a:gd name="T19" fmla="*/ 271 h 284"/>
                <a:gd name="T20" fmla="*/ 104 w 274"/>
                <a:gd name="T21" fmla="*/ 284 h 284"/>
                <a:gd name="T22" fmla="*/ 103 w 274"/>
                <a:gd name="T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rgbClr val="389FD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43E6924-AE06-4B0B-A256-CB93A4C21EB7}"/>
                </a:ext>
              </a:extLst>
            </p:cNvPr>
            <p:cNvGrpSpPr/>
            <p:nvPr/>
          </p:nvGrpSpPr>
          <p:grpSpPr>
            <a:xfrm>
              <a:off x="4618029" y="5010413"/>
              <a:ext cx="7374495" cy="646331"/>
              <a:chOff x="4596765" y="5783044"/>
              <a:chExt cx="7374495" cy="646331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7615277-A68F-4284-867F-B2CC900BD358}"/>
                  </a:ext>
                </a:extLst>
              </p:cNvPr>
              <p:cNvSpPr/>
              <p:nvPr/>
            </p:nvSpPr>
            <p:spPr>
              <a:xfrm>
                <a:off x="5003580" y="5783044"/>
                <a:ext cx="696768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dirty="0">
                    <a:solidFill>
                      <a:schemeClr val="bg1"/>
                    </a:solidFill>
                  </a:rPr>
                  <a:t>La certificación reduce el riesgo de reputación, satisface los criterios de cumplimiento y comunica el valor a los compradores</a:t>
                </a:r>
                <a:endParaRPr lang="ms-MY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DB22848-E2E3-4710-B513-5852A3A5ACDD}"/>
                  </a:ext>
                </a:extLst>
              </p:cNvPr>
              <p:cNvGrpSpPr/>
              <p:nvPr/>
            </p:nvGrpSpPr>
            <p:grpSpPr>
              <a:xfrm>
                <a:off x="4596765" y="5966268"/>
                <a:ext cx="357496" cy="356616"/>
                <a:chOff x="3366974" y="1599821"/>
                <a:chExt cx="370114" cy="407494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6D0C6B14-904E-4540-87DB-A3EDA9B7BB1C}"/>
                    </a:ext>
                  </a:extLst>
                </p:cNvPr>
                <p:cNvSpPr/>
                <p:nvPr/>
              </p:nvSpPr>
              <p:spPr>
                <a:xfrm>
                  <a:off x="3366974" y="1599821"/>
                  <a:ext cx="370114" cy="4074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Freeform 26">
                  <a:extLst>
                    <a:ext uri="{FF2B5EF4-FFF2-40B4-BE49-F238E27FC236}">
                      <a16:creationId xmlns:a16="http://schemas.microsoft.com/office/drawing/2014/main" id="{88596195-A4B7-4C51-9FE8-632C954FD2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8130" y="1701214"/>
                  <a:ext cx="160096" cy="166034"/>
                </a:xfrm>
                <a:custGeom>
                  <a:avLst/>
                  <a:gdLst>
                    <a:gd name="T0" fmla="*/ 103 w 274"/>
                    <a:gd name="T1" fmla="*/ 284 h 284"/>
                    <a:gd name="T2" fmla="*/ 80 w 274"/>
                    <a:gd name="T3" fmla="*/ 273 h 284"/>
                    <a:gd name="T4" fmla="*/ 9 w 274"/>
                    <a:gd name="T5" fmla="*/ 178 h 284"/>
                    <a:gd name="T6" fmla="*/ 14 w 274"/>
                    <a:gd name="T7" fmla="*/ 139 h 284"/>
                    <a:gd name="T8" fmla="*/ 53 w 274"/>
                    <a:gd name="T9" fmla="*/ 145 h 284"/>
                    <a:gd name="T10" fmla="*/ 100 w 274"/>
                    <a:gd name="T11" fmla="*/ 207 h 284"/>
                    <a:gd name="T12" fmla="*/ 219 w 274"/>
                    <a:gd name="T13" fmla="*/ 17 h 284"/>
                    <a:gd name="T14" fmla="*/ 257 w 274"/>
                    <a:gd name="T15" fmla="*/ 8 h 284"/>
                    <a:gd name="T16" fmla="*/ 266 w 274"/>
                    <a:gd name="T17" fmla="*/ 47 h 284"/>
                    <a:gd name="T18" fmla="*/ 126 w 274"/>
                    <a:gd name="T19" fmla="*/ 271 h 284"/>
                    <a:gd name="T20" fmla="*/ 104 w 274"/>
                    <a:gd name="T21" fmla="*/ 284 h 284"/>
                    <a:gd name="T22" fmla="*/ 103 w 274"/>
                    <a:gd name="T2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284">
                      <a:moveTo>
                        <a:pt x="103" y="284"/>
                      </a:moveTo>
                      <a:cubicBezTo>
                        <a:pt x="94" y="284"/>
                        <a:pt x="86" y="280"/>
                        <a:pt x="80" y="273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66"/>
                        <a:pt x="2" y="149"/>
                        <a:pt x="14" y="139"/>
                      </a:cubicBezTo>
                      <a:cubicBezTo>
                        <a:pt x="27" y="130"/>
                        <a:pt x="44" y="133"/>
                        <a:pt x="53" y="145"/>
                      </a:cubicBezTo>
                      <a:cubicBezTo>
                        <a:pt x="100" y="207"/>
                        <a:pt x="100" y="207"/>
                        <a:pt x="100" y="207"/>
                      </a:cubicBezTo>
                      <a:cubicBezTo>
                        <a:pt x="219" y="17"/>
                        <a:pt x="219" y="17"/>
                        <a:pt x="219" y="17"/>
                      </a:cubicBezTo>
                      <a:cubicBezTo>
                        <a:pt x="227" y="4"/>
                        <a:pt x="244" y="0"/>
                        <a:pt x="257" y="8"/>
                      </a:cubicBezTo>
                      <a:cubicBezTo>
                        <a:pt x="270" y="16"/>
                        <a:pt x="274" y="33"/>
                        <a:pt x="266" y="47"/>
                      </a:cubicBezTo>
                      <a:cubicBezTo>
                        <a:pt x="126" y="271"/>
                        <a:pt x="126" y="271"/>
                        <a:pt x="126" y="271"/>
                      </a:cubicBezTo>
                      <a:cubicBezTo>
                        <a:pt x="121" y="279"/>
                        <a:pt x="113" y="283"/>
                        <a:pt x="104" y="284"/>
                      </a:cubicBezTo>
                      <a:cubicBezTo>
                        <a:pt x="104" y="284"/>
                        <a:pt x="103" y="284"/>
                        <a:pt x="103" y="284"/>
                      </a:cubicBezTo>
                      <a:close/>
                    </a:path>
                  </a:pathLst>
                </a:custGeom>
                <a:solidFill>
                  <a:srgbClr val="389FDF"/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ACB09C80-5088-4128-99A8-973BC5E044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3" y="6257593"/>
            <a:ext cx="1843706" cy="4687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07BDB-4BD8-433E-80D0-8E4D36122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8" y="1426072"/>
            <a:ext cx="1715195" cy="171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04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57624" y="1545791"/>
            <a:ext cx="7934376" cy="4448609"/>
          </a:xfrm>
          <a:prstGeom prst="rect">
            <a:avLst/>
          </a:prstGeom>
          <a:solidFill>
            <a:srgbClr val="00A1DE"/>
          </a:solidFill>
          <a:ln w="63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Rectangle 24"/>
          <p:cNvSpPr/>
          <p:nvPr/>
        </p:nvSpPr>
        <p:spPr>
          <a:xfrm>
            <a:off x="508000" y="3248810"/>
            <a:ext cx="355614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bg1">
                    <a:lumMod val="50000"/>
                  </a:schemeClr>
                </a:solidFill>
              </a:rPr>
              <a:t>Empoderar a los compradores de viviendas para que se beneficien de los ahorros de servicios públicos que pueden ser reutilizados y brindar protección financiera al tiempo que ofrece un estilo de vida más cómodo, mientras inspira la sensación de hacer "lo correcto" por el planeta.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496291"/>
            <a:ext cx="101599" cy="4779818"/>
          </a:xfrm>
          <a:prstGeom prst="rect">
            <a:avLst/>
          </a:prstGeom>
          <a:solidFill>
            <a:srgbClr val="00A1DE"/>
          </a:solidFill>
          <a:ln w="63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2" name="Group 31"/>
          <p:cNvGrpSpPr/>
          <p:nvPr/>
        </p:nvGrpSpPr>
        <p:grpSpPr>
          <a:xfrm>
            <a:off x="4596765" y="2506810"/>
            <a:ext cx="7788716" cy="707886"/>
            <a:chOff x="4596765" y="2456743"/>
            <a:chExt cx="7788716" cy="707886"/>
          </a:xfrm>
        </p:grpSpPr>
        <p:sp>
          <p:nvSpPr>
            <p:cNvPr id="16" name="Rectangle 15"/>
            <p:cNvSpPr/>
            <p:nvPr/>
          </p:nvSpPr>
          <p:spPr>
            <a:xfrm>
              <a:off x="5021557" y="2456743"/>
              <a:ext cx="73639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chemeClr val="bg1"/>
                  </a:solidFill>
                </a:rPr>
                <a:t>Ahorros en las facturas de servicios públicos que pueden reutilizarse para alcanzar una mejor calidad de vida</a:t>
              </a:r>
              <a:endParaRPr lang="ms-MY" sz="2000" dirty="0">
                <a:solidFill>
                  <a:schemeClr val="bg1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4596765" y="2486252"/>
              <a:ext cx="357496" cy="356616"/>
              <a:chOff x="3366974" y="1620107"/>
              <a:chExt cx="370114" cy="407494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3366974" y="1620107"/>
                <a:ext cx="370114" cy="4074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7" name="Freeform 26"/>
              <p:cNvSpPr>
                <a:spLocks/>
              </p:cNvSpPr>
              <p:nvPr/>
            </p:nvSpPr>
            <p:spPr bwMode="auto">
              <a:xfrm>
                <a:off x="3468130" y="1721498"/>
                <a:ext cx="160096" cy="166034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rgbClr val="389FDF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</p:grpSp>
      <p:sp>
        <p:nvSpPr>
          <p:cNvPr id="47" name="Rectangle 46"/>
          <p:cNvSpPr/>
          <p:nvPr/>
        </p:nvSpPr>
        <p:spPr>
          <a:xfrm>
            <a:off x="1562219" y="2524369"/>
            <a:ext cx="223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ms-MY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Objetivo</a:t>
            </a:r>
          </a:p>
        </p:txBody>
      </p:sp>
      <p:sp>
        <p:nvSpPr>
          <p:cNvPr id="51" name="Freeform 26"/>
          <p:cNvSpPr>
            <a:spLocks/>
          </p:cNvSpPr>
          <p:nvPr/>
        </p:nvSpPr>
        <p:spPr bwMode="auto">
          <a:xfrm>
            <a:off x="4614615" y="3128556"/>
            <a:ext cx="213461" cy="221379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rgbClr val="389FD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2" name="Freeform 26"/>
          <p:cNvSpPr>
            <a:spLocks/>
          </p:cNvSpPr>
          <p:nvPr/>
        </p:nvSpPr>
        <p:spPr bwMode="auto">
          <a:xfrm>
            <a:off x="4637765" y="5316411"/>
            <a:ext cx="213461" cy="221379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rgbClr val="389FD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4412832" y="1662152"/>
            <a:ext cx="9889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VENTAJAS PARA LOS COMPRADORES DE VIVIENDAS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4479740" y="2230897"/>
            <a:ext cx="7429762" cy="257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D3C6515F-6C9D-4CCC-AFF6-14F29F0C0EAE}"/>
              </a:ext>
            </a:extLst>
          </p:cNvPr>
          <p:cNvGrpSpPr/>
          <p:nvPr/>
        </p:nvGrpSpPr>
        <p:grpSpPr>
          <a:xfrm>
            <a:off x="4619915" y="5183614"/>
            <a:ext cx="6988931" cy="400110"/>
            <a:chOff x="4618029" y="5154791"/>
            <a:chExt cx="6791301" cy="400110"/>
          </a:xfrm>
        </p:grpSpPr>
        <p:sp>
          <p:nvSpPr>
            <p:cNvPr id="68" name="Freeform 26"/>
            <p:cNvSpPr>
              <a:spLocks/>
            </p:cNvSpPr>
            <p:nvPr/>
          </p:nvSpPr>
          <p:spPr bwMode="auto">
            <a:xfrm>
              <a:off x="4635879" y="5173496"/>
              <a:ext cx="213461" cy="221379"/>
            </a:xfrm>
            <a:custGeom>
              <a:avLst/>
              <a:gdLst>
                <a:gd name="T0" fmla="*/ 103 w 274"/>
                <a:gd name="T1" fmla="*/ 284 h 284"/>
                <a:gd name="T2" fmla="*/ 80 w 274"/>
                <a:gd name="T3" fmla="*/ 273 h 284"/>
                <a:gd name="T4" fmla="*/ 9 w 274"/>
                <a:gd name="T5" fmla="*/ 178 h 284"/>
                <a:gd name="T6" fmla="*/ 14 w 274"/>
                <a:gd name="T7" fmla="*/ 139 h 284"/>
                <a:gd name="T8" fmla="*/ 53 w 274"/>
                <a:gd name="T9" fmla="*/ 145 h 284"/>
                <a:gd name="T10" fmla="*/ 100 w 274"/>
                <a:gd name="T11" fmla="*/ 207 h 284"/>
                <a:gd name="T12" fmla="*/ 219 w 274"/>
                <a:gd name="T13" fmla="*/ 17 h 284"/>
                <a:gd name="T14" fmla="*/ 257 w 274"/>
                <a:gd name="T15" fmla="*/ 8 h 284"/>
                <a:gd name="T16" fmla="*/ 266 w 274"/>
                <a:gd name="T17" fmla="*/ 47 h 284"/>
                <a:gd name="T18" fmla="*/ 126 w 274"/>
                <a:gd name="T19" fmla="*/ 271 h 284"/>
                <a:gd name="T20" fmla="*/ 104 w 274"/>
                <a:gd name="T21" fmla="*/ 284 h 284"/>
                <a:gd name="T22" fmla="*/ 103 w 274"/>
                <a:gd name="T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rgbClr val="389FD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4618029" y="5154791"/>
              <a:ext cx="6791301" cy="400110"/>
              <a:chOff x="4596765" y="5927422"/>
              <a:chExt cx="6791301" cy="400110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5003581" y="5927422"/>
                <a:ext cx="638448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2000" dirty="0">
                    <a:solidFill>
                      <a:schemeClr val="bg1"/>
                    </a:solidFill>
                  </a:rPr>
                  <a:t>Posibilidad de un mejor valor de reventa</a:t>
                </a:r>
                <a:endParaRPr lang="ms-MY" sz="20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9" name="Group 68"/>
              <p:cNvGrpSpPr/>
              <p:nvPr/>
            </p:nvGrpSpPr>
            <p:grpSpPr>
              <a:xfrm>
                <a:off x="4596765" y="5966268"/>
                <a:ext cx="357496" cy="356616"/>
                <a:chOff x="3366974" y="1599821"/>
                <a:chExt cx="370114" cy="407494"/>
              </a:xfrm>
            </p:grpSpPr>
            <p:sp>
              <p:nvSpPr>
                <p:cNvPr id="70" name="Oval 69"/>
                <p:cNvSpPr/>
                <p:nvPr/>
              </p:nvSpPr>
              <p:spPr>
                <a:xfrm>
                  <a:off x="3366974" y="1599821"/>
                  <a:ext cx="370114" cy="4074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1" name="Freeform 26"/>
                <p:cNvSpPr>
                  <a:spLocks/>
                </p:cNvSpPr>
                <p:nvPr/>
              </p:nvSpPr>
              <p:spPr bwMode="auto">
                <a:xfrm>
                  <a:off x="3468130" y="1701214"/>
                  <a:ext cx="160096" cy="166034"/>
                </a:xfrm>
                <a:custGeom>
                  <a:avLst/>
                  <a:gdLst>
                    <a:gd name="T0" fmla="*/ 103 w 274"/>
                    <a:gd name="T1" fmla="*/ 284 h 284"/>
                    <a:gd name="T2" fmla="*/ 80 w 274"/>
                    <a:gd name="T3" fmla="*/ 273 h 284"/>
                    <a:gd name="T4" fmla="*/ 9 w 274"/>
                    <a:gd name="T5" fmla="*/ 178 h 284"/>
                    <a:gd name="T6" fmla="*/ 14 w 274"/>
                    <a:gd name="T7" fmla="*/ 139 h 284"/>
                    <a:gd name="T8" fmla="*/ 53 w 274"/>
                    <a:gd name="T9" fmla="*/ 145 h 284"/>
                    <a:gd name="T10" fmla="*/ 100 w 274"/>
                    <a:gd name="T11" fmla="*/ 207 h 284"/>
                    <a:gd name="T12" fmla="*/ 219 w 274"/>
                    <a:gd name="T13" fmla="*/ 17 h 284"/>
                    <a:gd name="T14" fmla="*/ 257 w 274"/>
                    <a:gd name="T15" fmla="*/ 8 h 284"/>
                    <a:gd name="T16" fmla="*/ 266 w 274"/>
                    <a:gd name="T17" fmla="*/ 47 h 284"/>
                    <a:gd name="T18" fmla="*/ 126 w 274"/>
                    <a:gd name="T19" fmla="*/ 271 h 284"/>
                    <a:gd name="T20" fmla="*/ 104 w 274"/>
                    <a:gd name="T21" fmla="*/ 284 h 284"/>
                    <a:gd name="T22" fmla="*/ 103 w 274"/>
                    <a:gd name="T2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284">
                      <a:moveTo>
                        <a:pt x="103" y="284"/>
                      </a:moveTo>
                      <a:cubicBezTo>
                        <a:pt x="94" y="284"/>
                        <a:pt x="86" y="280"/>
                        <a:pt x="80" y="273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66"/>
                        <a:pt x="2" y="149"/>
                        <a:pt x="14" y="139"/>
                      </a:cubicBezTo>
                      <a:cubicBezTo>
                        <a:pt x="27" y="130"/>
                        <a:pt x="44" y="133"/>
                        <a:pt x="53" y="145"/>
                      </a:cubicBezTo>
                      <a:cubicBezTo>
                        <a:pt x="100" y="207"/>
                        <a:pt x="100" y="207"/>
                        <a:pt x="100" y="207"/>
                      </a:cubicBezTo>
                      <a:cubicBezTo>
                        <a:pt x="219" y="17"/>
                        <a:pt x="219" y="17"/>
                        <a:pt x="219" y="17"/>
                      </a:cubicBezTo>
                      <a:cubicBezTo>
                        <a:pt x="227" y="4"/>
                        <a:pt x="244" y="0"/>
                        <a:pt x="257" y="8"/>
                      </a:cubicBezTo>
                      <a:cubicBezTo>
                        <a:pt x="270" y="16"/>
                        <a:pt x="274" y="33"/>
                        <a:pt x="266" y="47"/>
                      </a:cubicBezTo>
                      <a:cubicBezTo>
                        <a:pt x="126" y="271"/>
                        <a:pt x="126" y="271"/>
                        <a:pt x="126" y="271"/>
                      </a:cubicBezTo>
                      <a:cubicBezTo>
                        <a:pt x="121" y="279"/>
                        <a:pt x="113" y="283"/>
                        <a:pt x="104" y="284"/>
                      </a:cubicBezTo>
                      <a:cubicBezTo>
                        <a:pt x="104" y="284"/>
                        <a:pt x="103" y="284"/>
                        <a:pt x="103" y="284"/>
                      </a:cubicBezTo>
                      <a:close/>
                    </a:path>
                  </a:pathLst>
                </a:custGeom>
                <a:solidFill>
                  <a:srgbClr val="389FDF"/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4596765" y="3264822"/>
            <a:ext cx="7359573" cy="400110"/>
            <a:chOff x="4596765" y="3431460"/>
            <a:chExt cx="7359573" cy="400110"/>
          </a:xfrm>
        </p:grpSpPr>
        <p:sp>
          <p:nvSpPr>
            <p:cNvPr id="52" name="Rectangle 51"/>
            <p:cNvSpPr/>
            <p:nvPr/>
          </p:nvSpPr>
          <p:spPr>
            <a:xfrm>
              <a:off x="4987814" y="3431460"/>
              <a:ext cx="696852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ms-MY" sz="2000" dirty="0">
                  <a:solidFill>
                    <a:schemeClr val="bg1"/>
                  </a:solidFill>
                </a:rPr>
                <a:t>Mejor confort térmico</a:t>
              </a: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4596765" y="3459911"/>
              <a:ext cx="357496" cy="356616"/>
              <a:chOff x="3366974" y="1400413"/>
              <a:chExt cx="370114" cy="407494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3366974" y="1400413"/>
                <a:ext cx="370114" cy="4074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7" name="Freeform 26"/>
              <p:cNvSpPr>
                <a:spLocks/>
              </p:cNvSpPr>
              <p:nvPr/>
            </p:nvSpPr>
            <p:spPr bwMode="auto">
              <a:xfrm>
                <a:off x="3473694" y="1517928"/>
                <a:ext cx="160096" cy="166034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rgbClr val="389FDF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CA3CF3-8DD6-481C-A4A7-6E4A4BE0D8FD}"/>
              </a:ext>
            </a:extLst>
          </p:cNvPr>
          <p:cNvGrpSpPr/>
          <p:nvPr/>
        </p:nvGrpSpPr>
        <p:grpSpPr>
          <a:xfrm>
            <a:off x="4596765" y="3817120"/>
            <a:ext cx="7390041" cy="700052"/>
            <a:chOff x="4614615" y="3794489"/>
            <a:chExt cx="7390041" cy="700052"/>
          </a:xfrm>
        </p:grpSpPr>
        <p:sp>
          <p:nvSpPr>
            <p:cNvPr id="54" name="Freeform 26"/>
            <p:cNvSpPr>
              <a:spLocks/>
            </p:cNvSpPr>
            <p:nvPr/>
          </p:nvSpPr>
          <p:spPr bwMode="auto">
            <a:xfrm>
              <a:off x="4614615" y="3794489"/>
              <a:ext cx="213461" cy="221379"/>
            </a:xfrm>
            <a:custGeom>
              <a:avLst/>
              <a:gdLst>
                <a:gd name="T0" fmla="*/ 103 w 274"/>
                <a:gd name="T1" fmla="*/ 284 h 284"/>
                <a:gd name="T2" fmla="*/ 80 w 274"/>
                <a:gd name="T3" fmla="*/ 273 h 284"/>
                <a:gd name="T4" fmla="*/ 9 w 274"/>
                <a:gd name="T5" fmla="*/ 178 h 284"/>
                <a:gd name="T6" fmla="*/ 14 w 274"/>
                <a:gd name="T7" fmla="*/ 139 h 284"/>
                <a:gd name="T8" fmla="*/ 53 w 274"/>
                <a:gd name="T9" fmla="*/ 145 h 284"/>
                <a:gd name="T10" fmla="*/ 100 w 274"/>
                <a:gd name="T11" fmla="*/ 207 h 284"/>
                <a:gd name="T12" fmla="*/ 219 w 274"/>
                <a:gd name="T13" fmla="*/ 17 h 284"/>
                <a:gd name="T14" fmla="*/ 257 w 274"/>
                <a:gd name="T15" fmla="*/ 8 h 284"/>
                <a:gd name="T16" fmla="*/ 266 w 274"/>
                <a:gd name="T17" fmla="*/ 47 h 284"/>
                <a:gd name="T18" fmla="*/ 126 w 274"/>
                <a:gd name="T19" fmla="*/ 271 h 284"/>
                <a:gd name="T20" fmla="*/ 104 w 274"/>
                <a:gd name="T21" fmla="*/ 284 h 284"/>
                <a:gd name="T22" fmla="*/ 103 w 274"/>
                <a:gd name="T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rgbClr val="389FD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7" name="Freeform 26"/>
            <p:cNvSpPr>
              <a:spLocks/>
            </p:cNvSpPr>
            <p:nvPr/>
          </p:nvSpPr>
          <p:spPr bwMode="auto">
            <a:xfrm>
              <a:off x="4614615" y="4194909"/>
              <a:ext cx="213461" cy="221379"/>
            </a:xfrm>
            <a:custGeom>
              <a:avLst/>
              <a:gdLst>
                <a:gd name="T0" fmla="*/ 103 w 274"/>
                <a:gd name="T1" fmla="*/ 284 h 284"/>
                <a:gd name="T2" fmla="*/ 80 w 274"/>
                <a:gd name="T3" fmla="*/ 273 h 284"/>
                <a:gd name="T4" fmla="*/ 9 w 274"/>
                <a:gd name="T5" fmla="*/ 178 h 284"/>
                <a:gd name="T6" fmla="*/ 14 w 274"/>
                <a:gd name="T7" fmla="*/ 139 h 284"/>
                <a:gd name="T8" fmla="*/ 53 w 274"/>
                <a:gd name="T9" fmla="*/ 145 h 284"/>
                <a:gd name="T10" fmla="*/ 100 w 274"/>
                <a:gd name="T11" fmla="*/ 207 h 284"/>
                <a:gd name="T12" fmla="*/ 219 w 274"/>
                <a:gd name="T13" fmla="*/ 17 h 284"/>
                <a:gd name="T14" fmla="*/ 257 w 274"/>
                <a:gd name="T15" fmla="*/ 8 h 284"/>
                <a:gd name="T16" fmla="*/ 266 w 274"/>
                <a:gd name="T17" fmla="*/ 47 h 284"/>
                <a:gd name="T18" fmla="*/ 126 w 274"/>
                <a:gd name="T19" fmla="*/ 271 h 284"/>
                <a:gd name="T20" fmla="*/ 104 w 274"/>
                <a:gd name="T21" fmla="*/ 284 h 284"/>
                <a:gd name="T22" fmla="*/ 103 w 274"/>
                <a:gd name="T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rgbClr val="389FD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033269" y="3888641"/>
              <a:ext cx="69713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chemeClr val="bg1"/>
                  </a:solidFill>
                </a:rPr>
                <a:t>Orgullo en el logro ecológico</a:t>
              </a:r>
              <a:endParaRPr lang="ms-MY" sz="2000" dirty="0">
                <a:solidFill>
                  <a:schemeClr val="bg1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4617524" y="3932135"/>
              <a:ext cx="357496" cy="3566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8" name="Freeform 26"/>
            <p:cNvSpPr>
              <a:spLocks/>
            </p:cNvSpPr>
            <p:nvPr/>
          </p:nvSpPr>
          <p:spPr bwMode="auto">
            <a:xfrm>
              <a:off x="4750757" y="4349237"/>
              <a:ext cx="154638" cy="145304"/>
            </a:xfrm>
            <a:custGeom>
              <a:avLst/>
              <a:gdLst>
                <a:gd name="T0" fmla="*/ 103 w 274"/>
                <a:gd name="T1" fmla="*/ 284 h 284"/>
                <a:gd name="T2" fmla="*/ 80 w 274"/>
                <a:gd name="T3" fmla="*/ 273 h 284"/>
                <a:gd name="T4" fmla="*/ 9 w 274"/>
                <a:gd name="T5" fmla="*/ 178 h 284"/>
                <a:gd name="T6" fmla="*/ 14 w 274"/>
                <a:gd name="T7" fmla="*/ 139 h 284"/>
                <a:gd name="T8" fmla="*/ 53 w 274"/>
                <a:gd name="T9" fmla="*/ 145 h 284"/>
                <a:gd name="T10" fmla="*/ 100 w 274"/>
                <a:gd name="T11" fmla="*/ 207 h 284"/>
                <a:gd name="T12" fmla="*/ 219 w 274"/>
                <a:gd name="T13" fmla="*/ 17 h 284"/>
                <a:gd name="T14" fmla="*/ 257 w 274"/>
                <a:gd name="T15" fmla="*/ 8 h 284"/>
                <a:gd name="T16" fmla="*/ 266 w 274"/>
                <a:gd name="T17" fmla="*/ 47 h 284"/>
                <a:gd name="T18" fmla="*/ 126 w 274"/>
                <a:gd name="T19" fmla="*/ 271 h 284"/>
                <a:gd name="T20" fmla="*/ 104 w 274"/>
                <a:gd name="T21" fmla="*/ 284 h 284"/>
                <a:gd name="T22" fmla="*/ 103 w 274"/>
                <a:gd name="T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rgbClr val="389FD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0216BC19-F057-4D5B-9E9C-802F8F016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052" y="4042988"/>
              <a:ext cx="154638" cy="145304"/>
            </a:xfrm>
            <a:custGeom>
              <a:avLst/>
              <a:gdLst>
                <a:gd name="T0" fmla="*/ 103 w 274"/>
                <a:gd name="T1" fmla="*/ 284 h 284"/>
                <a:gd name="T2" fmla="*/ 80 w 274"/>
                <a:gd name="T3" fmla="*/ 273 h 284"/>
                <a:gd name="T4" fmla="*/ 9 w 274"/>
                <a:gd name="T5" fmla="*/ 178 h 284"/>
                <a:gd name="T6" fmla="*/ 14 w 274"/>
                <a:gd name="T7" fmla="*/ 139 h 284"/>
                <a:gd name="T8" fmla="*/ 53 w 274"/>
                <a:gd name="T9" fmla="*/ 145 h 284"/>
                <a:gd name="T10" fmla="*/ 100 w 274"/>
                <a:gd name="T11" fmla="*/ 207 h 284"/>
                <a:gd name="T12" fmla="*/ 219 w 274"/>
                <a:gd name="T13" fmla="*/ 17 h 284"/>
                <a:gd name="T14" fmla="*/ 257 w 274"/>
                <a:gd name="T15" fmla="*/ 8 h 284"/>
                <a:gd name="T16" fmla="*/ 266 w 274"/>
                <a:gd name="T17" fmla="*/ 47 h 284"/>
                <a:gd name="T18" fmla="*/ 126 w 274"/>
                <a:gd name="T19" fmla="*/ 271 h 284"/>
                <a:gd name="T20" fmla="*/ 104 w 274"/>
                <a:gd name="T21" fmla="*/ 284 h 284"/>
                <a:gd name="T22" fmla="*/ 103 w 274"/>
                <a:gd name="T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rgbClr val="389FD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80895EC2-2E8E-411E-A4EF-C2D6FB077625}"/>
              </a:ext>
            </a:extLst>
          </p:cNvPr>
          <p:cNvSpPr txBox="1"/>
          <p:nvPr/>
        </p:nvSpPr>
        <p:spPr>
          <a:xfrm>
            <a:off x="399955" y="285345"/>
            <a:ext cx="11790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bg1">
                    <a:lumMod val="50000"/>
                  </a:schemeClr>
                </a:solidFill>
              </a:rPr>
              <a:t>POR QUÉ ELEGIR EDGE: ASISTENCIA PARA </a:t>
            </a:r>
            <a:r>
              <a:rPr lang="es-ES" sz="2800" b="1" dirty="0">
                <a:solidFill>
                  <a:schemeClr val="bg1">
                    <a:lumMod val="50000"/>
                  </a:schemeClr>
                </a:solidFill>
              </a:rPr>
              <a:t>UNA MEJOR CALIDAD DE VIDA 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</a:rPr>
              <a:t>PARA LOS CLIENTES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CC429F5-98BC-413B-B15C-9657C4713C27}"/>
              </a:ext>
            </a:extLst>
          </p:cNvPr>
          <p:cNvGrpSpPr/>
          <p:nvPr/>
        </p:nvGrpSpPr>
        <p:grpSpPr>
          <a:xfrm>
            <a:off x="4607760" y="4418995"/>
            <a:ext cx="7602610" cy="707886"/>
            <a:chOff x="4618029" y="5000628"/>
            <a:chExt cx="7387626" cy="707886"/>
          </a:xfrm>
        </p:grpSpPr>
        <p:sp>
          <p:nvSpPr>
            <p:cNvPr id="56" name="Freeform 26">
              <a:extLst>
                <a:ext uri="{FF2B5EF4-FFF2-40B4-BE49-F238E27FC236}">
                  <a16:creationId xmlns:a16="http://schemas.microsoft.com/office/drawing/2014/main" id="{76B63015-D963-4352-AD58-90CB0AD96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879" y="5173496"/>
              <a:ext cx="213461" cy="221379"/>
            </a:xfrm>
            <a:custGeom>
              <a:avLst/>
              <a:gdLst>
                <a:gd name="T0" fmla="*/ 103 w 274"/>
                <a:gd name="T1" fmla="*/ 284 h 284"/>
                <a:gd name="T2" fmla="*/ 80 w 274"/>
                <a:gd name="T3" fmla="*/ 273 h 284"/>
                <a:gd name="T4" fmla="*/ 9 w 274"/>
                <a:gd name="T5" fmla="*/ 178 h 284"/>
                <a:gd name="T6" fmla="*/ 14 w 274"/>
                <a:gd name="T7" fmla="*/ 139 h 284"/>
                <a:gd name="T8" fmla="*/ 53 w 274"/>
                <a:gd name="T9" fmla="*/ 145 h 284"/>
                <a:gd name="T10" fmla="*/ 100 w 274"/>
                <a:gd name="T11" fmla="*/ 207 h 284"/>
                <a:gd name="T12" fmla="*/ 219 w 274"/>
                <a:gd name="T13" fmla="*/ 17 h 284"/>
                <a:gd name="T14" fmla="*/ 257 w 274"/>
                <a:gd name="T15" fmla="*/ 8 h 284"/>
                <a:gd name="T16" fmla="*/ 266 w 274"/>
                <a:gd name="T17" fmla="*/ 47 h 284"/>
                <a:gd name="T18" fmla="*/ 126 w 274"/>
                <a:gd name="T19" fmla="*/ 271 h 284"/>
                <a:gd name="T20" fmla="*/ 104 w 274"/>
                <a:gd name="T21" fmla="*/ 284 h 284"/>
                <a:gd name="T22" fmla="*/ 103 w 274"/>
                <a:gd name="T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rgbClr val="389FD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045D2C8-9809-4CD4-B39A-5F93B9304643}"/>
                </a:ext>
              </a:extLst>
            </p:cNvPr>
            <p:cNvGrpSpPr/>
            <p:nvPr/>
          </p:nvGrpSpPr>
          <p:grpSpPr>
            <a:xfrm>
              <a:off x="4618029" y="5000628"/>
              <a:ext cx="7387626" cy="707886"/>
              <a:chOff x="4596765" y="5773259"/>
              <a:chExt cx="7387626" cy="707886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2B2E6CD8-8986-4E18-AF0F-3BD02BFE1E51}"/>
                  </a:ext>
                </a:extLst>
              </p:cNvPr>
              <p:cNvSpPr/>
              <p:nvPr/>
            </p:nvSpPr>
            <p:spPr>
              <a:xfrm>
                <a:off x="5015393" y="5773259"/>
                <a:ext cx="696899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2000" dirty="0">
                    <a:solidFill>
                      <a:schemeClr val="bg1"/>
                    </a:solidFill>
                  </a:rPr>
                  <a:t>Menos posibilidades de pagos atrasados o incumplimiento del pago de los préstamos</a:t>
                </a:r>
                <a:endParaRPr lang="ms-MY" sz="20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437764A1-CBEA-4E00-B215-B3CEDEE61FC0}"/>
                  </a:ext>
                </a:extLst>
              </p:cNvPr>
              <p:cNvGrpSpPr/>
              <p:nvPr/>
            </p:nvGrpSpPr>
            <p:grpSpPr>
              <a:xfrm>
                <a:off x="4596765" y="5966268"/>
                <a:ext cx="357496" cy="356616"/>
                <a:chOff x="3366974" y="1599821"/>
                <a:chExt cx="370114" cy="407494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6D88380C-0822-46E2-8649-45782C08C204}"/>
                    </a:ext>
                  </a:extLst>
                </p:cNvPr>
                <p:cNvSpPr/>
                <p:nvPr/>
              </p:nvSpPr>
              <p:spPr>
                <a:xfrm>
                  <a:off x="3366974" y="1599821"/>
                  <a:ext cx="370114" cy="4074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67" name="Freeform 26">
                  <a:extLst>
                    <a:ext uri="{FF2B5EF4-FFF2-40B4-BE49-F238E27FC236}">
                      <a16:creationId xmlns:a16="http://schemas.microsoft.com/office/drawing/2014/main" id="{B9941535-3600-41E5-B8A5-2038A42F83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8130" y="1701214"/>
                  <a:ext cx="160096" cy="166034"/>
                </a:xfrm>
                <a:custGeom>
                  <a:avLst/>
                  <a:gdLst>
                    <a:gd name="T0" fmla="*/ 103 w 274"/>
                    <a:gd name="T1" fmla="*/ 284 h 284"/>
                    <a:gd name="T2" fmla="*/ 80 w 274"/>
                    <a:gd name="T3" fmla="*/ 273 h 284"/>
                    <a:gd name="T4" fmla="*/ 9 w 274"/>
                    <a:gd name="T5" fmla="*/ 178 h 284"/>
                    <a:gd name="T6" fmla="*/ 14 w 274"/>
                    <a:gd name="T7" fmla="*/ 139 h 284"/>
                    <a:gd name="T8" fmla="*/ 53 w 274"/>
                    <a:gd name="T9" fmla="*/ 145 h 284"/>
                    <a:gd name="T10" fmla="*/ 100 w 274"/>
                    <a:gd name="T11" fmla="*/ 207 h 284"/>
                    <a:gd name="T12" fmla="*/ 219 w 274"/>
                    <a:gd name="T13" fmla="*/ 17 h 284"/>
                    <a:gd name="T14" fmla="*/ 257 w 274"/>
                    <a:gd name="T15" fmla="*/ 8 h 284"/>
                    <a:gd name="T16" fmla="*/ 266 w 274"/>
                    <a:gd name="T17" fmla="*/ 47 h 284"/>
                    <a:gd name="T18" fmla="*/ 126 w 274"/>
                    <a:gd name="T19" fmla="*/ 271 h 284"/>
                    <a:gd name="T20" fmla="*/ 104 w 274"/>
                    <a:gd name="T21" fmla="*/ 284 h 284"/>
                    <a:gd name="T22" fmla="*/ 103 w 274"/>
                    <a:gd name="T2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284">
                      <a:moveTo>
                        <a:pt x="103" y="284"/>
                      </a:moveTo>
                      <a:cubicBezTo>
                        <a:pt x="94" y="284"/>
                        <a:pt x="86" y="280"/>
                        <a:pt x="80" y="273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66"/>
                        <a:pt x="2" y="149"/>
                        <a:pt x="14" y="139"/>
                      </a:cubicBezTo>
                      <a:cubicBezTo>
                        <a:pt x="27" y="130"/>
                        <a:pt x="44" y="133"/>
                        <a:pt x="53" y="145"/>
                      </a:cubicBezTo>
                      <a:cubicBezTo>
                        <a:pt x="100" y="207"/>
                        <a:pt x="100" y="207"/>
                        <a:pt x="100" y="207"/>
                      </a:cubicBezTo>
                      <a:cubicBezTo>
                        <a:pt x="219" y="17"/>
                        <a:pt x="219" y="17"/>
                        <a:pt x="219" y="17"/>
                      </a:cubicBezTo>
                      <a:cubicBezTo>
                        <a:pt x="227" y="4"/>
                        <a:pt x="244" y="0"/>
                        <a:pt x="257" y="8"/>
                      </a:cubicBezTo>
                      <a:cubicBezTo>
                        <a:pt x="270" y="16"/>
                        <a:pt x="274" y="33"/>
                        <a:pt x="266" y="47"/>
                      </a:cubicBezTo>
                      <a:cubicBezTo>
                        <a:pt x="126" y="271"/>
                        <a:pt x="126" y="271"/>
                        <a:pt x="126" y="271"/>
                      </a:cubicBezTo>
                      <a:cubicBezTo>
                        <a:pt x="121" y="279"/>
                        <a:pt x="113" y="283"/>
                        <a:pt x="104" y="284"/>
                      </a:cubicBezTo>
                      <a:cubicBezTo>
                        <a:pt x="104" y="284"/>
                        <a:pt x="103" y="284"/>
                        <a:pt x="103" y="284"/>
                      </a:cubicBezTo>
                      <a:close/>
                    </a:path>
                  </a:pathLst>
                </a:custGeom>
                <a:solidFill>
                  <a:srgbClr val="389FDF"/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</p:grpSp>
        </p:grp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BF7221B4-60BD-41E6-BFD7-2051FEDD7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3" y="6257593"/>
            <a:ext cx="1843706" cy="46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FBBDB3-7EE0-47A1-98B8-EFEFD01D9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55" y="1545792"/>
            <a:ext cx="1747482" cy="174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59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 descr="Related image">
            <a:extLst>
              <a:ext uri="{FF2B5EF4-FFF2-40B4-BE49-F238E27FC236}">
                <a16:creationId xmlns:a16="http://schemas.microsoft.com/office/drawing/2014/main" id="{918F59E3-DC72-4953-A08A-13EE2B280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84" y="1447816"/>
            <a:ext cx="7325475" cy="473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D395DFD-64E5-438E-A3FE-D3758E8D968C}"/>
              </a:ext>
            </a:extLst>
          </p:cNvPr>
          <p:cNvCxnSpPr>
            <a:cxnSpLocks/>
          </p:cNvCxnSpPr>
          <p:nvPr/>
        </p:nvCxnSpPr>
        <p:spPr>
          <a:xfrm flipH="1">
            <a:off x="3197554" y="3906910"/>
            <a:ext cx="1756611" cy="7066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C1447EA-6B9B-45A2-BFFC-CD8203164309}"/>
              </a:ext>
            </a:extLst>
          </p:cNvPr>
          <p:cNvCxnSpPr>
            <a:cxnSpLocks/>
          </p:cNvCxnSpPr>
          <p:nvPr/>
        </p:nvCxnSpPr>
        <p:spPr>
          <a:xfrm flipH="1" flipV="1">
            <a:off x="2744518" y="2276029"/>
            <a:ext cx="2672609" cy="2783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65">
            <a:extLst>
              <a:ext uri="{FF2B5EF4-FFF2-40B4-BE49-F238E27FC236}">
                <a16:creationId xmlns:a16="http://schemas.microsoft.com/office/drawing/2014/main" id="{1DF4F804-BDA5-437A-8A6F-D0A82FF7B63D}"/>
              </a:ext>
            </a:extLst>
          </p:cNvPr>
          <p:cNvSpPr/>
          <p:nvPr/>
        </p:nvSpPr>
        <p:spPr bwMode="gray">
          <a:xfrm>
            <a:off x="7567378" y="1401137"/>
            <a:ext cx="4360752" cy="1696240"/>
          </a:xfrm>
          <a:prstGeom prst="roundRect">
            <a:avLst/>
          </a:prstGeom>
          <a:solidFill>
            <a:srgbClr val="92BA5D"/>
          </a:solidFill>
          <a:ln w="63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654B98-8840-4D78-928C-342F255F4432}"/>
              </a:ext>
            </a:extLst>
          </p:cNvPr>
          <p:cNvGrpSpPr/>
          <p:nvPr/>
        </p:nvGrpSpPr>
        <p:grpSpPr>
          <a:xfrm>
            <a:off x="7567378" y="3200744"/>
            <a:ext cx="4361688" cy="1426464"/>
            <a:chOff x="7392502" y="3322761"/>
            <a:chExt cx="4472878" cy="1338689"/>
          </a:xfrm>
          <a:solidFill>
            <a:srgbClr val="00A1DE"/>
          </a:solidFill>
        </p:grpSpPr>
        <p:sp>
          <p:nvSpPr>
            <p:cNvPr id="37" name="Rounded Rectangle 66">
              <a:extLst>
                <a:ext uri="{FF2B5EF4-FFF2-40B4-BE49-F238E27FC236}">
                  <a16:creationId xmlns:a16="http://schemas.microsoft.com/office/drawing/2014/main" id="{7A68CE91-8EB0-4942-8B68-23C5B99C2E1C}"/>
                </a:ext>
              </a:extLst>
            </p:cNvPr>
            <p:cNvSpPr/>
            <p:nvPr/>
          </p:nvSpPr>
          <p:spPr bwMode="gray">
            <a:xfrm>
              <a:off x="7392502" y="3322761"/>
              <a:ext cx="4472878" cy="1338689"/>
            </a:xfrm>
            <a:prstGeom prst="roundRect">
              <a:avLst/>
            </a:pr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D8399AE-D3DB-49F5-A46C-6A25271E5EFD}"/>
                </a:ext>
              </a:extLst>
            </p:cNvPr>
            <p:cNvSpPr/>
            <p:nvPr/>
          </p:nvSpPr>
          <p:spPr>
            <a:xfrm>
              <a:off x="7704563" y="3387659"/>
              <a:ext cx="3848755" cy="1095775"/>
            </a:xfrm>
            <a:prstGeom prst="rect">
              <a:avLst/>
            </a:pr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endParaRPr lang="ms-MY" sz="1600">
                <a:solidFill>
                  <a:schemeClr val="bg1"/>
                </a:solidFill>
              </a:endParaRPr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8F859E2-B531-47A1-A15D-37689D7A5E1B}"/>
              </a:ext>
            </a:extLst>
          </p:cNvPr>
          <p:cNvCxnSpPr>
            <a:cxnSpLocks/>
          </p:cNvCxnSpPr>
          <p:nvPr/>
        </p:nvCxnSpPr>
        <p:spPr>
          <a:xfrm flipH="1">
            <a:off x="4368090" y="5404863"/>
            <a:ext cx="2371923" cy="26512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8179135-9D5B-45ED-966C-15FF5541CA17}"/>
              </a:ext>
            </a:extLst>
          </p:cNvPr>
          <p:cNvGrpSpPr/>
          <p:nvPr/>
        </p:nvGrpSpPr>
        <p:grpSpPr>
          <a:xfrm>
            <a:off x="7567378" y="4718143"/>
            <a:ext cx="4361688" cy="1426464"/>
            <a:chOff x="7402443" y="4769824"/>
            <a:chExt cx="4530113" cy="1187080"/>
          </a:xfrm>
        </p:grpSpPr>
        <p:sp>
          <p:nvSpPr>
            <p:cNvPr id="41" name="Rounded Rectangle 67">
              <a:extLst>
                <a:ext uri="{FF2B5EF4-FFF2-40B4-BE49-F238E27FC236}">
                  <a16:creationId xmlns:a16="http://schemas.microsoft.com/office/drawing/2014/main" id="{ABB59ED7-BD37-4F7F-8148-097A898C6E3D}"/>
                </a:ext>
              </a:extLst>
            </p:cNvPr>
            <p:cNvSpPr/>
            <p:nvPr/>
          </p:nvSpPr>
          <p:spPr bwMode="gray">
            <a:xfrm>
              <a:off x="7402443" y="4769824"/>
              <a:ext cx="4472878" cy="1187080"/>
            </a:xfrm>
            <a:prstGeom prst="roundRect">
              <a:avLst/>
            </a:prstGeom>
            <a:solidFill>
              <a:srgbClr val="F9461C">
                <a:alpha val="80000"/>
              </a:srgbClr>
            </a:solidFill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8C2771E-7674-419C-8562-9DEA775277C4}"/>
                </a:ext>
              </a:extLst>
            </p:cNvPr>
            <p:cNvSpPr/>
            <p:nvPr/>
          </p:nvSpPr>
          <p:spPr>
            <a:xfrm>
              <a:off x="7714504" y="4791049"/>
              <a:ext cx="4218052" cy="1077218"/>
            </a:xfrm>
            <a:prstGeom prst="rect">
              <a:avLst/>
            </a:prstGeom>
            <a:no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endParaRPr lang="ms-MY" sz="1600">
                <a:solidFill>
                  <a:schemeClr val="bg1"/>
                </a:solidFill>
                <a:latin typeface="Source Sans Pro Light" pitchFamily="34" charset="0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45197B29-C4FE-4A31-A3B4-F59F07B5001B}"/>
              </a:ext>
            </a:extLst>
          </p:cNvPr>
          <p:cNvSpPr/>
          <p:nvPr/>
        </p:nvSpPr>
        <p:spPr>
          <a:xfrm>
            <a:off x="7744685" y="1447816"/>
            <a:ext cx="418453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chemeClr val="bg1"/>
                </a:solidFill>
              </a:rPr>
              <a:t>1.100 proyectos LEED registrados o certificados.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chemeClr val="bg1"/>
                </a:solidFill>
              </a:rPr>
              <a:t>Séptimo a nivel mundial en el recuento de proyectos.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chemeClr val="bg1"/>
                </a:solidFill>
              </a:rPr>
              <a:t>16 millones de metros cuadrados certificados.</a:t>
            </a:r>
            <a:endParaRPr lang="en-US" sz="17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26E5FFA-885A-476C-8B1A-A97F4938B869}"/>
              </a:ext>
            </a:extLst>
          </p:cNvPr>
          <p:cNvSpPr/>
          <p:nvPr/>
        </p:nvSpPr>
        <p:spPr>
          <a:xfrm>
            <a:off x="4805597" y="5174026"/>
            <a:ext cx="2952943" cy="466655"/>
          </a:xfrm>
          <a:custGeom>
            <a:avLst/>
            <a:gdLst>
              <a:gd name="connsiteX0" fmla="*/ 0 w 2831857"/>
              <a:gd name="connsiteY0" fmla="*/ 77777 h 466655"/>
              <a:gd name="connsiteX1" fmla="*/ 77777 w 2831857"/>
              <a:gd name="connsiteY1" fmla="*/ 0 h 466655"/>
              <a:gd name="connsiteX2" fmla="*/ 2754080 w 2831857"/>
              <a:gd name="connsiteY2" fmla="*/ 0 h 466655"/>
              <a:gd name="connsiteX3" fmla="*/ 2831857 w 2831857"/>
              <a:gd name="connsiteY3" fmla="*/ 77777 h 466655"/>
              <a:gd name="connsiteX4" fmla="*/ 2831857 w 2831857"/>
              <a:gd name="connsiteY4" fmla="*/ 388878 h 466655"/>
              <a:gd name="connsiteX5" fmla="*/ 2754080 w 2831857"/>
              <a:gd name="connsiteY5" fmla="*/ 466655 h 466655"/>
              <a:gd name="connsiteX6" fmla="*/ 77777 w 2831857"/>
              <a:gd name="connsiteY6" fmla="*/ 466655 h 466655"/>
              <a:gd name="connsiteX7" fmla="*/ 0 w 2831857"/>
              <a:gd name="connsiteY7" fmla="*/ 388878 h 466655"/>
              <a:gd name="connsiteX8" fmla="*/ 0 w 2831857"/>
              <a:gd name="connsiteY8" fmla="*/ 77777 h 466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57" h="466655">
                <a:moveTo>
                  <a:pt x="0" y="77777"/>
                </a:moveTo>
                <a:cubicBezTo>
                  <a:pt x="0" y="34822"/>
                  <a:pt x="34822" y="0"/>
                  <a:pt x="77777" y="0"/>
                </a:cubicBezTo>
                <a:lnTo>
                  <a:pt x="2754080" y="0"/>
                </a:lnTo>
                <a:cubicBezTo>
                  <a:pt x="2797035" y="0"/>
                  <a:pt x="2831857" y="34822"/>
                  <a:pt x="2831857" y="77777"/>
                </a:cubicBezTo>
                <a:lnTo>
                  <a:pt x="2831857" y="388878"/>
                </a:lnTo>
                <a:cubicBezTo>
                  <a:pt x="2831857" y="431833"/>
                  <a:pt x="2797035" y="466655"/>
                  <a:pt x="2754080" y="466655"/>
                </a:cubicBezTo>
                <a:lnTo>
                  <a:pt x="77777" y="466655"/>
                </a:lnTo>
                <a:cubicBezTo>
                  <a:pt x="34822" y="466655"/>
                  <a:pt x="0" y="431833"/>
                  <a:pt x="0" y="388878"/>
                </a:cubicBezTo>
                <a:lnTo>
                  <a:pt x="0" y="77777"/>
                </a:lnTo>
                <a:close/>
              </a:path>
            </a:pathLst>
          </a:custGeom>
          <a:solidFill>
            <a:srgbClr val="F9461C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00" tIns="68500" rIns="68500" bIns="6850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chemeClr val="bg1"/>
                </a:solidFill>
              </a:rPr>
              <a:t>GRAN OPORTUNIDAD</a:t>
            </a:r>
            <a:endParaRPr lang="en-US" sz="1600" b="1" dirty="0">
              <a:solidFill>
                <a:schemeClr val="bg1"/>
              </a:solidFill>
              <a:latin typeface="Source Sans Pro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B68C6C4-EC41-489D-88FF-BCAE1C9D4726}"/>
              </a:ext>
            </a:extLst>
          </p:cNvPr>
          <p:cNvSpPr/>
          <p:nvPr/>
        </p:nvSpPr>
        <p:spPr>
          <a:xfrm>
            <a:off x="7744685" y="3363521"/>
            <a:ext cx="418453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chemeClr val="bg1"/>
                </a:solidFill>
              </a:rPr>
              <a:t>Iniciativas gubernamentales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chemeClr val="bg1"/>
                </a:solidFill>
              </a:rPr>
              <a:t>EcoCasa e INFONAVIT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chemeClr val="bg1"/>
                </a:solidFill>
              </a:rPr>
              <a:t>SUMe - Consejo de Construcción Sustentable de México.</a:t>
            </a:r>
            <a:endParaRPr lang="en-US" sz="17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E314F85-5965-484C-8C74-5B745D4CF6A0}"/>
              </a:ext>
            </a:extLst>
          </p:cNvPr>
          <p:cNvSpPr/>
          <p:nvPr/>
        </p:nvSpPr>
        <p:spPr>
          <a:xfrm>
            <a:off x="7744685" y="4899322"/>
            <a:ext cx="418453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chemeClr val="bg1"/>
                </a:solidFill>
              </a:rPr>
              <a:t>IFC proyecta una oportunidad de inversión de $ 30 mil millones hasta el 2030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chemeClr val="bg1"/>
                </a:solidFill>
              </a:rPr>
              <a:t>Potencial para 170,000 unidades residenciales verdes hasta 2030</a:t>
            </a:r>
            <a:endParaRPr lang="en-US" sz="17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6008540-A6A7-43E0-BB1A-1D3787A262ED}"/>
              </a:ext>
            </a:extLst>
          </p:cNvPr>
          <p:cNvSpPr txBox="1"/>
          <p:nvPr/>
        </p:nvSpPr>
        <p:spPr>
          <a:xfrm>
            <a:off x="160941" y="6439567"/>
            <a:ext cx="35132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Fuente: IFC’s EDGE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Green Building Market Intelligence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59F1B9F-F667-49BD-8744-BC1AA3FD64F8}"/>
              </a:ext>
            </a:extLst>
          </p:cNvPr>
          <p:cNvSpPr/>
          <p:nvPr/>
        </p:nvSpPr>
        <p:spPr>
          <a:xfrm>
            <a:off x="4805597" y="2015929"/>
            <a:ext cx="2952943" cy="466655"/>
          </a:xfrm>
          <a:custGeom>
            <a:avLst/>
            <a:gdLst>
              <a:gd name="connsiteX0" fmla="*/ 0 w 2831857"/>
              <a:gd name="connsiteY0" fmla="*/ 77777 h 466655"/>
              <a:gd name="connsiteX1" fmla="*/ 77777 w 2831857"/>
              <a:gd name="connsiteY1" fmla="*/ 0 h 466655"/>
              <a:gd name="connsiteX2" fmla="*/ 2754080 w 2831857"/>
              <a:gd name="connsiteY2" fmla="*/ 0 h 466655"/>
              <a:gd name="connsiteX3" fmla="*/ 2831857 w 2831857"/>
              <a:gd name="connsiteY3" fmla="*/ 77777 h 466655"/>
              <a:gd name="connsiteX4" fmla="*/ 2831857 w 2831857"/>
              <a:gd name="connsiteY4" fmla="*/ 388878 h 466655"/>
              <a:gd name="connsiteX5" fmla="*/ 2754080 w 2831857"/>
              <a:gd name="connsiteY5" fmla="*/ 466655 h 466655"/>
              <a:gd name="connsiteX6" fmla="*/ 77777 w 2831857"/>
              <a:gd name="connsiteY6" fmla="*/ 466655 h 466655"/>
              <a:gd name="connsiteX7" fmla="*/ 0 w 2831857"/>
              <a:gd name="connsiteY7" fmla="*/ 388878 h 466655"/>
              <a:gd name="connsiteX8" fmla="*/ 0 w 2831857"/>
              <a:gd name="connsiteY8" fmla="*/ 77777 h 466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57" h="466655">
                <a:moveTo>
                  <a:pt x="0" y="77777"/>
                </a:moveTo>
                <a:cubicBezTo>
                  <a:pt x="0" y="34822"/>
                  <a:pt x="34822" y="0"/>
                  <a:pt x="77777" y="0"/>
                </a:cubicBezTo>
                <a:lnTo>
                  <a:pt x="2754080" y="0"/>
                </a:lnTo>
                <a:cubicBezTo>
                  <a:pt x="2797035" y="0"/>
                  <a:pt x="2831857" y="34822"/>
                  <a:pt x="2831857" y="77777"/>
                </a:cubicBezTo>
                <a:lnTo>
                  <a:pt x="2831857" y="388878"/>
                </a:lnTo>
                <a:cubicBezTo>
                  <a:pt x="2831857" y="431833"/>
                  <a:pt x="2797035" y="466655"/>
                  <a:pt x="2754080" y="466655"/>
                </a:cubicBezTo>
                <a:lnTo>
                  <a:pt x="77777" y="466655"/>
                </a:lnTo>
                <a:cubicBezTo>
                  <a:pt x="34822" y="466655"/>
                  <a:pt x="0" y="431833"/>
                  <a:pt x="0" y="388878"/>
                </a:cubicBezTo>
                <a:lnTo>
                  <a:pt x="0" y="77777"/>
                </a:lnTo>
                <a:close/>
              </a:path>
            </a:pathLst>
          </a:custGeom>
          <a:solidFill>
            <a:srgbClr val="92BA5D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00" tIns="68500" rIns="68500" bIns="6850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cap="all" dirty="0">
                <a:solidFill>
                  <a:schemeClr val="bg1"/>
                </a:solidFill>
              </a:rPr>
              <a:t>Líder verde</a:t>
            </a:r>
            <a:endParaRPr lang="en-US" sz="1600" b="1" kern="1200" cap="all" dirty="0">
              <a:solidFill>
                <a:schemeClr val="bg1"/>
              </a:solidFill>
              <a:latin typeface="Source Sans Pro" pitchFamily="34" charset="0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1284CF1F-118A-4B78-A4DC-C194EEB1FD18}"/>
              </a:ext>
            </a:extLst>
          </p:cNvPr>
          <p:cNvSpPr/>
          <p:nvPr/>
        </p:nvSpPr>
        <p:spPr>
          <a:xfrm>
            <a:off x="4805597" y="3642529"/>
            <a:ext cx="2952943" cy="466655"/>
          </a:xfrm>
          <a:custGeom>
            <a:avLst/>
            <a:gdLst>
              <a:gd name="connsiteX0" fmla="*/ 0 w 2831857"/>
              <a:gd name="connsiteY0" fmla="*/ 77777 h 466655"/>
              <a:gd name="connsiteX1" fmla="*/ 77777 w 2831857"/>
              <a:gd name="connsiteY1" fmla="*/ 0 h 466655"/>
              <a:gd name="connsiteX2" fmla="*/ 2754080 w 2831857"/>
              <a:gd name="connsiteY2" fmla="*/ 0 h 466655"/>
              <a:gd name="connsiteX3" fmla="*/ 2831857 w 2831857"/>
              <a:gd name="connsiteY3" fmla="*/ 77777 h 466655"/>
              <a:gd name="connsiteX4" fmla="*/ 2831857 w 2831857"/>
              <a:gd name="connsiteY4" fmla="*/ 388878 h 466655"/>
              <a:gd name="connsiteX5" fmla="*/ 2754080 w 2831857"/>
              <a:gd name="connsiteY5" fmla="*/ 466655 h 466655"/>
              <a:gd name="connsiteX6" fmla="*/ 77777 w 2831857"/>
              <a:gd name="connsiteY6" fmla="*/ 466655 h 466655"/>
              <a:gd name="connsiteX7" fmla="*/ 0 w 2831857"/>
              <a:gd name="connsiteY7" fmla="*/ 388878 h 466655"/>
              <a:gd name="connsiteX8" fmla="*/ 0 w 2831857"/>
              <a:gd name="connsiteY8" fmla="*/ 77777 h 466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57" h="466655">
                <a:moveTo>
                  <a:pt x="0" y="77777"/>
                </a:moveTo>
                <a:cubicBezTo>
                  <a:pt x="0" y="34822"/>
                  <a:pt x="34822" y="0"/>
                  <a:pt x="77777" y="0"/>
                </a:cubicBezTo>
                <a:lnTo>
                  <a:pt x="2754080" y="0"/>
                </a:lnTo>
                <a:cubicBezTo>
                  <a:pt x="2797035" y="0"/>
                  <a:pt x="2831857" y="34822"/>
                  <a:pt x="2831857" y="77777"/>
                </a:cubicBezTo>
                <a:lnTo>
                  <a:pt x="2831857" y="388878"/>
                </a:lnTo>
                <a:cubicBezTo>
                  <a:pt x="2831857" y="431833"/>
                  <a:pt x="2797035" y="466655"/>
                  <a:pt x="2754080" y="466655"/>
                </a:cubicBezTo>
                <a:lnTo>
                  <a:pt x="77777" y="466655"/>
                </a:lnTo>
                <a:cubicBezTo>
                  <a:pt x="34822" y="466655"/>
                  <a:pt x="0" y="431833"/>
                  <a:pt x="0" y="388878"/>
                </a:cubicBezTo>
                <a:lnTo>
                  <a:pt x="0" y="77777"/>
                </a:lnTo>
                <a:close/>
              </a:path>
            </a:pathLst>
          </a:custGeom>
          <a:solidFill>
            <a:srgbClr val="00A1DE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00" tIns="68500" rIns="68500" bIns="6850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chemeClr val="bg1"/>
                </a:solidFill>
                <a:latin typeface="Source Sans Pro" pitchFamily="34" charset="0"/>
              </a:rPr>
              <a:t>PROGRAMAS LOCALES</a:t>
            </a:r>
          </a:p>
        </p:txBody>
      </p:sp>
      <p:sp>
        <p:nvSpPr>
          <p:cNvPr id="50" name="Rectangle 4">
            <a:extLst>
              <a:ext uri="{FF2B5EF4-FFF2-40B4-BE49-F238E27FC236}">
                <a16:creationId xmlns:a16="http://schemas.microsoft.com/office/drawing/2014/main" id="{A4356B21-62FE-4D35-B2F2-39CFECD3D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944" y="272197"/>
            <a:ext cx="8990239" cy="8617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2800" b="0" i="0" u="none" strike="noStrike" cap="all" normalizeH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Hay </a:t>
            </a:r>
            <a:r>
              <a:rPr kumimoji="0" lang="es-ES" altLang="en-US" sz="2800" b="1" i="0" u="none" strike="noStrike" cap="all" normalizeH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una oportunidad de liderazgo</a:t>
            </a:r>
            <a:r>
              <a:rPr kumimoji="0" lang="es-ES" altLang="en-US" sz="2800" b="0" i="0" u="none" strike="noStrike" cap="all" normalizeH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 para edificios ecológicos certificados en México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9595547-6242-4DBA-974B-57F48ED8CD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3" y="6257593"/>
            <a:ext cx="1843706" cy="4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93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1DE"/>
      </a:accent1>
      <a:accent2>
        <a:srgbClr val="92BA5D"/>
      </a:accent2>
      <a:accent3>
        <a:srgbClr val="A5A5A5"/>
      </a:accent3>
      <a:accent4>
        <a:srgbClr val="F9461C"/>
      </a:accent4>
      <a:accent5>
        <a:srgbClr val="FFB61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51884E193993478F121FAE3BAB06B8" ma:contentTypeVersion="12" ma:contentTypeDescription="Create a new document." ma:contentTypeScope="" ma:versionID="0e92604c66076eeaaae31eb5e2e0ba29">
  <xsd:schema xmlns:xsd="http://www.w3.org/2001/XMLSchema" xmlns:xs="http://www.w3.org/2001/XMLSchema" xmlns:p="http://schemas.microsoft.com/office/2006/metadata/properties" xmlns:ns2="c538fed7-3ab0-4192-ae38-9799137ead1b" xmlns:ns3="a4e79b70-0aef-410d-a70f-d52f396520e2" targetNamespace="http://schemas.microsoft.com/office/2006/metadata/properties" ma:root="true" ma:fieldsID="016ac35f05a9aa636783c0d5856b8663" ns2:_="" ns3:_="">
    <xsd:import namespace="c538fed7-3ab0-4192-ae38-9799137ead1b"/>
    <xsd:import namespace="a4e79b70-0aef-410d-a70f-d52f396520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8fed7-3ab0-4192-ae38-9799137ead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e79b70-0aef-410d-a70f-d52f396520e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574A68-1BBD-499E-BC58-B25B0A461BB7}">
  <ds:schemaRefs>
    <ds:schemaRef ds:uri="http://schemas.microsoft.com/office/2006/documentManagement/types"/>
    <ds:schemaRef ds:uri="a4e79b70-0aef-410d-a70f-d52f396520e2"/>
    <ds:schemaRef ds:uri="http://purl.org/dc/elements/1.1/"/>
    <ds:schemaRef ds:uri="c538fed7-3ab0-4192-ae38-9799137ead1b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BE29734-BAA3-4660-B3A5-A7F184BF73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38fed7-3ab0-4192-ae38-9799137ead1b"/>
    <ds:schemaRef ds:uri="a4e79b70-0aef-410d-a70f-d52f396520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D310C3-08F2-40B0-A2C4-BEAC2986A4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394</TotalTime>
  <Words>5608</Words>
  <Application>Microsoft Office PowerPoint</Application>
  <PresentationFormat>Widescreen</PresentationFormat>
  <Paragraphs>545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ＭＳ Ｐゴシック</vt:lpstr>
      <vt:lpstr>Andes ExtraLight</vt:lpstr>
      <vt:lpstr>Arial</vt:lpstr>
      <vt:lpstr>Arial Bold</vt:lpstr>
      <vt:lpstr>Calibri</vt:lpstr>
      <vt:lpstr>Calibri Light</vt:lpstr>
      <vt:lpstr>Source Sans Pro</vt:lpstr>
      <vt:lpstr>Source Sans Pro Light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HAY TRES MANERAS DE OBTENER LA CERTIFICACIÓN. OBTENGA AHORROS DE AGUA Y MATERIALES DE AL MENOS UN 20 %; LUEGO ELIJA SUS AHORROS DE ENERGÍA. </vt:lpstr>
      <vt:lpstr>PowerPoint Presentation</vt:lpstr>
      <vt:lpstr>PowerPoint Presentation</vt:lpstr>
      <vt:lpstr>EN QUÉ SE DIFERENCIA EDGE DE OTROS SISTEMAS DE CERTIFICACIÓN ________</vt:lpstr>
      <vt:lpstr>DEMOSTRACIÓN EDGE ________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AGRADECIMIENTOS DE EDGE ________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Ann Menes</dc:creator>
  <cp:lastModifiedBy>Hayley Rae Samu</cp:lastModifiedBy>
  <cp:revision>68</cp:revision>
  <dcterms:created xsi:type="dcterms:W3CDTF">2015-11-01T01:21:05Z</dcterms:created>
  <dcterms:modified xsi:type="dcterms:W3CDTF">2019-09-03T20:04:42Z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0x010100AC51884E193993478F121FAE3BAB06B8</vt:lpwstr>
  </property>
  <property fmtid="{D5CDD505-2E9C-101B-9397-08002B2CF9AE}" pid="3" name="AuthorIds_UIVersion_12288">
    <vt:lpwstr>14</vt:lpwstr>
  </property>
</Properties>
</file>