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Lst>
  <p:notesMasterIdLst>
    <p:notesMasterId r:id="rId30"/>
  </p:notesMasterIdLst>
  <p:sldIdLst>
    <p:sldId id="257" r:id="rId5"/>
    <p:sldId id="608" r:id="rId6"/>
    <p:sldId id="337" r:id="rId7"/>
    <p:sldId id="529" r:id="rId8"/>
    <p:sldId id="616" r:id="rId9"/>
    <p:sldId id="630" r:id="rId10"/>
    <p:sldId id="629" r:id="rId11"/>
    <p:sldId id="310" r:id="rId12"/>
    <p:sldId id="312" r:id="rId13"/>
    <p:sldId id="314" r:id="rId14"/>
    <p:sldId id="623" r:id="rId15"/>
    <p:sldId id="618" r:id="rId16"/>
    <p:sldId id="624" r:id="rId17"/>
    <p:sldId id="327" r:id="rId18"/>
    <p:sldId id="609" r:id="rId19"/>
    <p:sldId id="603" r:id="rId20"/>
    <p:sldId id="620" r:id="rId21"/>
    <p:sldId id="328" r:id="rId22"/>
    <p:sldId id="544" r:id="rId23"/>
    <p:sldId id="300" r:id="rId24"/>
    <p:sldId id="622" r:id="rId25"/>
    <p:sldId id="299" r:id="rId26"/>
    <p:sldId id="298" r:id="rId27"/>
    <p:sldId id="499"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461C"/>
    <a:srgbClr val="92BA5D"/>
    <a:srgbClr val="00A1DE"/>
    <a:srgbClr val="D9D9D9"/>
    <a:srgbClr val="000000"/>
    <a:srgbClr val="389FD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1E5B3-217E-42DF-9E8A-E5385AE6923C}" v="327" dt="2019-09-03T19:59:27.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45007" autoAdjust="0"/>
  </p:normalViewPr>
  <p:slideViewPr>
    <p:cSldViewPr snapToGrid="0">
      <p:cViewPr varScale="1">
        <p:scale>
          <a:sx n="27" d="100"/>
          <a:sy n="27" d="100"/>
        </p:scale>
        <p:origin x="1192"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Rae Samu" userId="620e52b2-99e4-4aef-ac51-4557b66e0b76" providerId="ADAL" clId="{FDA1E5B3-217E-42DF-9E8A-E5385AE6923C}"/>
    <pc:docChg chg="undo custSel addSld delSld modSld">
      <pc:chgData name="Hayley Rae Samu" userId="620e52b2-99e4-4aef-ac51-4557b66e0b76" providerId="ADAL" clId="{FDA1E5B3-217E-42DF-9E8A-E5385AE6923C}" dt="2019-09-03T19:59:27.074" v="309" actId="12"/>
      <pc:docMkLst>
        <pc:docMk/>
      </pc:docMkLst>
      <pc:sldChg chg="addSp delSp modSp">
        <pc:chgData name="Hayley Rae Samu" userId="620e52b2-99e4-4aef-ac51-4557b66e0b76" providerId="ADAL" clId="{FDA1E5B3-217E-42DF-9E8A-E5385AE6923C}" dt="2019-08-20T19:31:59.309" v="10" actId="1076"/>
        <pc:sldMkLst>
          <pc:docMk/>
          <pc:sldMk cId="382365474" sldId="314"/>
        </pc:sldMkLst>
        <pc:picChg chg="add mod">
          <ac:chgData name="Hayley Rae Samu" userId="620e52b2-99e4-4aef-ac51-4557b66e0b76" providerId="ADAL" clId="{FDA1E5B3-217E-42DF-9E8A-E5385AE6923C}" dt="2019-08-20T19:31:59.309" v="10" actId="1076"/>
          <ac:picMkLst>
            <pc:docMk/>
            <pc:sldMk cId="382365474" sldId="314"/>
            <ac:picMk id="3" creationId="{77689633-DD36-4EAD-AD9F-5C75B518B198}"/>
          </ac:picMkLst>
        </pc:picChg>
        <pc:picChg chg="del">
          <ac:chgData name="Hayley Rae Samu" userId="620e52b2-99e4-4aef-ac51-4557b66e0b76" providerId="ADAL" clId="{FDA1E5B3-217E-42DF-9E8A-E5385AE6923C}" dt="2019-08-20T19:31:53.417" v="5" actId="478"/>
          <ac:picMkLst>
            <pc:docMk/>
            <pc:sldMk cId="382365474" sldId="314"/>
            <ac:picMk id="5" creationId="{F6CA5F2E-663F-4092-A8FA-0D2875E6CA41}"/>
          </ac:picMkLst>
        </pc:picChg>
      </pc:sldChg>
      <pc:sldChg chg="modNotesTx">
        <pc:chgData name="Hayley Rae Samu" userId="620e52b2-99e4-4aef-ac51-4557b66e0b76" providerId="ADAL" clId="{FDA1E5B3-217E-42DF-9E8A-E5385AE6923C}" dt="2019-08-15T17:23:10.423" v="2" actId="20577"/>
        <pc:sldMkLst>
          <pc:docMk/>
          <pc:sldMk cId="3105149843" sldId="327"/>
        </pc:sldMkLst>
      </pc:sldChg>
      <pc:sldChg chg="modNotesTx">
        <pc:chgData name="Hayley Rae Samu" userId="620e52b2-99e4-4aef-ac51-4557b66e0b76" providerId="ADAL" clId="{FDA1E5B3-217E-42DF-9E8A-E5385AE6923C}" dt="2019-08-15T17:18:54.339" v="0" actId="20577"/>
        <pc:sldMkLst>
          <pc:docMk/>
          <pc:sldMk cId="2479541740" sldId="337"/>
        </pc:sldMkLst>
      </pc:sldChg>
      <pc:sldChg chg="modNotesTx">
        <pc:chgData name="Hayley Rae Samu" userId="620e52b2-99e4-4aef-ac51-4557b66e0b76" providerId="ADAL" clId="{FDA1E5B3-217E-42DF-9E8A-E5385AE6923C}" dt="2019-08-15T17:19:56.427" v="1" actId="20577"/>
        <pc:sldMkLst>
          <pc:docMk/>
          <pc:sldMk cId="3806204981" sldId="616"/>
        </pc:sldMkLst>
      </pc:sldChg>
      <pc:sldChg chg="modNotesTx">
        <pc:chgData name="Hayley Rae Samu" userId="620e52b2-99e4-4aef-ac51-4557b66e0b76" providerId="ADAL" clId="{FDA1E5B3-217E-42DF-9E8A-E5385AE6923C}" dt="2019-08-15T17:27:02.393" v="4" actId="20577"/>
        <pc:sldMkLst>
          <pc:docMk/>
          <pc:sldMk cId="1377728043" sldId="622"/>
        </pc:sldMkLst>
      </pc:sldChg>
      <pc:sldChg chg="modSp add modNotesTx">
        <pc:chgData name="Hayley Rae Samu" userId="620e52b2-99e4-4aef-ac51-4557b66e0b76" providerId="ADAL" clId="{FDA1E5B3-217E-42DF-9E8A-E5385AE6923C}" dt="2019-09-03T19:51:45.163" v="307" actId="207"/>
        <pc:sldMkLst>
          <pc:docMk/>
          <pc:sldMk cId="3634409398" sldId="623"/>
        </pc:sldMkLst>
        <pc:spChg chg="mod">
          <ac:chgData name="Hayley Rae Samu" userId="620e52b2-99e4-4aef-ac51-4557b66e0b76" providerId="ADAL" clId="{FDA1E5B3-217E-42DF-9E8A-E5385AE6923C}" dt="2019-09-03T19:51:45.163" v="307" actId="207"/>
          <ac:spMkLst>
            <pc:docMk/>
            <pc:sldMk cId="3634409398" sldId="623"/>
            <ac:spMk id="8" creationId="{00000000-0000-0000-0000-000000000000}"/>
          </ac:spMkLst>
        </pc:spChg>
        <pc:spChg chg="mod">
          <ac:chgData name="Hayley Rae Samu" userId="620e52b2-99e4-4aef-ac51-4557b66e0b76" providerId="ADAL" clId="{FDA1E5B3-217E-42DF-9E8A-E5385AE6923C}" dt="2019-09-03T19:33:49.828" v="259" actId="1076"/>
          <ac:spMkLst>
            <pc:docMk/>
            <pc:sldMk cId="3634409398" sldId="623"/>
            <ac:spMk id="45" creationId="{A126BAFF-B543-4677-9F40-E16E8ECA9DE5}"/>
          </ac:spMkLst>
        </pc:spChg>
        <pc:spChg chg="mod">
          <ac:chgData name="Hayley Rae Samu" userId="620e52b2-99e4-4aef-ac51-4557b66e0b76" providerId="ADAL" clId="{FDA1E5B3-217E-42DF-9E8A-E5385AE6923C}" dt="2019-09-03T19:33:49.828" v="259" actId="1076"/>
          <ac:spMkLst>
            <pc:docMk/>
            <pc:sldMk cId="3634409398" sldId="623"/>
            <ac:spMk id="46" creationId="{C549C17E-738F-4B6C-BAA1-9FBBE276B053}"/>
          </ac:spMkLst>
        </pc:spChg>
        <pc:spChg chg="mod">
          <ac:chgData name="Hayley Rae Samu" userId="620e52b2-99e4-4aef-ac51-4557b66e0b76" providerId="ADAL" clId="{FDA1E5B3-217E-42DF-9E8A-E5385AE6923C}" dt="2019-09-03T19:33:49.828" v="259" actId="1076"/>
          <ac:spMkLst>
            <pc:docMk/>
            <pc:sldMk cId="3634409398" sldId="623"/>
            <ac:spMk id="47" creationId="{A5FC56DC-7CE3-4DEE-9C21-F127F1C50F5B}"/>
          </ac:spMkLst>
        </pc:spChg>
        <pc:spChg chg="mod">
          <ac:chgData name="Hayley Rae Samu" userId="620e52b2-99e4-4aef-ac51-4557b66e0b76" providerId="ADAL" clId="{FDA1E5B3-217E-42DF-9E8A-E5385AE6923C}" dt="2019-09-03T19:33:49.828" v="259" actId="1076"/>
          <ac:spMkLst>
            <pc:docMk/>
            <pc:sldMk cId="3634409398" sldId="623"/>
            <ac:spMk id="48" creationId="{D9334B0D-8F71-4F2C-98BF-E0B3F3D849E9}"/>
          </ac:spMkLst>
        </pc:spChg>
        <pc:spChg chg="mod">
          <ac:chgData name="Hayley Rae Samu" userId="620e52b2-99e4-4aef-ac51-4557b66e0b76" providerId="ADAL" clId="{FDA1E5B3-217E-42DF-9E8A-E5385AE6923C}" dt="2019-09-03T19:33:49.828" v="259" actId="1076"/>
          <ac:spMkLst>
            <pc:docMk/>
            <pc:sldMk cId="3634409398" sldId="623"/>
            <ac:spMk id="49" creationId="{8F604AC8-1D24-490A-BD44-0E7DDD2DF4E7}"/>
          </ac:spMkLst>
        </pc:spChg>
        <pc:spChg chg="mod">
          <ac:chgData name="Hayley Rae Samu" userId="620e52b2-99e4-4aef-ac51-4557b66e0b76" providerId="ADAL" clId="{FDA1E5B3-217E-42DF-9E8A-E5385AE6923C}" dt="2019-08-22T13:36:25.201" v="129" actId="20577"/>
          <ac:spMkLst>
            <pc:docMk/>
            <pc:sldMk cId="3634409398" sldId="623"/>
            <ac:spMk id="52" creationId="{695F6295-A98D-4FC0-8A96-8BD730DA8AE6}"/>
          </ac:spMkLst>
        </pc:spChg>
        <pc:spChg chg="mod">
          <ac:chgData name="Hayley Rae Samu" userId="620e52b2-99e4-4aef-ac51-4557b66e0b76" providerId="ADAL" clId="{FDA1E5B3-217E-42DF-9E8A-E5385AE6923C}" dt="2019-08-22T13:34:46.368" v="97" actId="20577"/>
          <ac:spMkLst>
            <pc:docMk/>
            <pc:sldMk cId="3634409398" sldId="623"/>
            <ac:spMk id="55" creationId="{A8F02441-C6F5-48FD-957A-89FAE45A7659}"/>
          </ac:spMkLst>
        </pc:spChg>
        <pc:spChg chg="mod">
          <ac:chgData name="Hayley Rae Samu" userId="620e52b2-99e4-4aef-ac51-4557b66e0b76" providerId="ADAL" clId="{FDA1E5B3-217E-42DF-9E8A-E5385AE6923C}" dt="2019-09-03T19:34:18.444" v="267" actId="207"/>
          <ac:spMkLst>
            <pc:docMk/>
            <pc:sldMk cId="3634409398" sldId="623"/>
            <ac:spMk id="58" creationId="{17AF9342-5021-4AE7-9593-CAD4CD0D5643}"/>
          </ac:spMkLst>
        </pc:spChg>
        <pc:spChg chg="mod">
          <ac:chgData name="Hayley Rae Samu" userId="620e52b2-99e4-4aef-ac51-4557b66e0b76" providerId="ADAL" clId="{FDA1E5B3-217E-42DF-9E8A-E5385AE6923C}" dt="2019-09-03T19:34:52.859" v="277" actId="14100"/>
          <ac:spMkLst>
            <pc:docMk/>
            <pc:sldMk cId="3634409398" sldId="623"/>
            <ac:spMk id="60" creationId="{38F75F9B-816C-4341-8AA9-EAF216E5F541}"/>
          </ac:spMkLst>
        </pc:spChg>
        <pc:spChg chg="mod">
          <ac:chgData name="Hayley Rae Samu" userId="620e52b2-99e4-4aef-ac51-4557b66e0b76" providerId="ADAL" clId="{FDA1E5B3-217E-42DF-9E8A-E5385AE6923C}" dt="2019-09-03T19:34:54.985" v="278" actId="20577"/>
          <ac:spMkLst>
            <pc:docMk/>
            <pc:sldMk cId="3634409398" sldId="623"/>
            <ac:spMk id="61" creationId="{BE08687E-E9B4-46DE-AC92-61EEAAF74DB7}"/>
          </ac:spMkLst>
        </pc:spChg>
        <pc:spChg chg="mod">
          <ac:chgData name="Hayley Rae Samu" userId="620e52b2-99e4-4aef-ac51-4557b66e0b76" providerId="ADAL" clId="{FDA1E5B3-217E-42DF-9E8A-E5385AE6923C}" dt="2019-08-22T13:35:19.166" v="105" actId="20577"/>
          <ac:spMkLst>
            <pc:docMk/>
            <pc:sldMk cId="3634409398" sldId="623"/>
            <ac:spMk id="64" creationId="{F678B38D-B0E7-463F-822F-14984DBBAB77}"/>
          </ac:spMkLst>
        </pc:spChg>
        <pc:spChg chg="mod">
          <ac:chgData name="Hayley Rae Samu" userId="620e52b2-99e4-4aef-ac51-4557b66e0b76" providerId="ADAL" clId="{FDA1E5B3-217E-42DF-9E8A-E5385AE6923C}" dt="2019-08-22T13:45:22.312" v="191" actId="14100"/>
          <ac:spMkLst>
            <pc:docMk/>
            <pc:sldMk cId="3634409398" sldId="623"/>
            <ac:spMk id="67" creationId="{DF7DCE89-4EE2-4C41-A323-69FCCC99C8CB}"/>
          </ac:spMkLst>
        </pc:spChg>
        <pc:spChg chg="mod">
          <ac:chgData name="Hayley Rae Samu" userId="620e52b2-99e4-4aef-ac51-4557b66e0b76" providerId="ADAL" clId="{FDA1E5B3-217E-42DF-9E8A-E5385AE6923C}" dt="2019-09-03T19:35:14.150" v="283" actId="207"/>
          <ac:spMkLst>
            <pc:docMk/>
            <pc:sldMk cId="3634409398" sldId="623"/>
            <ac:spMk id="70" creationId="{17375E6F-59FE-4206-9A5A-0A5049893381}"/>
          </ac:spMkLst>
        </pc:spChg>
        <pc:spChg chg="mod">
          <ac:chgData name="Hayley Rae Samu" userId="620e52b2-99e4-4aef-ac51-4557b66e0b76" providerId="ADAL" clId="{FDA1E5B3-217E-42DF-9E8A-E5385AE6923C}" dt="2019-08-22T13:46:23.015" v="233" actId="20577"/>
          <ac:spMkLst>
            <pc:docMk/>
            <pc:sldMk cId="3634409398" sldId="623"/>
            <ac:spMk id="73" creationId="{3134B159-2D33-4B34-84BC-E235D2D7A9C1}"/>
          </ac:spMkLst>
        </pc:spChg>
        <pc:spChg chg="mod">
          <ac:chgData name="Hayley Rae Samu" userId="620e52b2-99e4-4aef-ac51-4557b66e0b76" providerId="ADAL" clId="{FDA1E5B3-217E-42DF-9E8A-E5385AE6923C}" dt="2019-09-03T19:33:49.828" v="259" actId="1076"/>
          <ac:spMkLst>
            <pc:docMk/>
            <pc:sldMk cId="3634409398" sldId="623"/>
            <ac:spMk id="74" creationId="{D4E17706-7E54-4F72-BBA2-30A17B768D87}"/>
          </ac:spMkLst>
        </pc:spChg>
        <pc:spChg chg="mod">
          <ac:chgData name="Hayley Rae Samu" userId="620e52b2-99e4-4aef-ac51-4557b66e0b76" providerId="ADAL" clId="{FDA1E5B3-217E-42DF-9E8A-E5385AE6923C}" dt="2019-09-03T19:33:49.828" v="259" actId="1076"/>
          <ac:spMkLst>
            <pc:docMk/>
            <pc:sldMk cId="3634409398" sldId="623"/>
            <ac:spMk id="75" creationId="{7CF40D77-84DD-472E-92CB-1983CEF0221F}"/>
          </ac:spMkLst>
        </pc:spChg>
        <pc:spChg chg="mod">
          <ac:chgData name="Hayley Rae Samu" userId="620e52b2-99e4-4aef-ac51-4557b66e0b76" providerId="ADAL" clId="{FDA1E5B3-217E-42DF-9E8A-E5385AE6923C}" dt="2019-09-03T19:33:49.828" v="259" actId="1076"/>
          <ac:spMkLst>
            <pc:docMk/>
            <pc:sldMk cId="3634409398" sldId="623"/>
            <ac:spMk id="76" creationId="{B75DB032-60B9-46FC-AF55-BE7089BB94F8}"/>
          </ac:spMkLst>
        </pc:spChg>
        <pc:spChg chg="mod">
          <ac:chgData name="Hayley Rae Samu" userId="620e52b2-99e4-4aef-ac51-4557b66e0b76" providerId="ADAL" clId="{FDA1E5B3-217E-42DF-9E8A-E5385AE6923C}" dt="2019-09-03T19:34:10.677" v="265" actId="207"/>
          <ac:spMkLst>
            <pc:docMk/>
            <pc:sldMk cId="3634409398" sldId="623"/>
            <ac:spMk id="79" creationId="{FEFF7ECC-F838-4E9E-9642-0462F4CA2AE2}"/>
          </ac:spMkLst>
        </pc:spChg>
        <pc:spChg chg="mod">
          <ac:chgData name="Hayley Rae Samu" userId="620e52b2-99e4-4aef-ac51-4557b66e0b76" providerId="ADAL" clId="{FDA1E5B3-217E-42DF-9E8A-E5385AE6923C}" dt="2019-09-03T19:34:05.038" v="263" actId="207"/>
          <ac:spMkLst>
            <pc:docMk/>
            <pc:sldMk cId="3634409398" sldId="623"/>
            <ac:spMk id="82" creationId="{A06E16ED-D913-4F85-892E-7D85554AAEB9}"/>
          </ac:spMkLst>
        </pc:spChg>
        <pc:grpChg chg="mod">
          <ac:chgData name="Hayley Rae Samu" userId="620e52b2-99e4-4aef-ac51-4557b66e0b76" providerId="ADAL" clId="{FDA1E5B3-217E-42DF-9E8A-E5385AE6923C}" dt="2019-09-03T19:33:49.828" v="259" actId="1076"/>
          <ac:grpSpMkLst>
            <pc:docMk/>
            <pc:sldMk cId="3634409398" sldId="623"/>
            <ac:grpSpMk id="50" creationId="{91631904-CFEA-4F47-9246-25CA65B774A6}"/>
          </ac:grpSpMkLst>
        </pc:grpChg>
        <pc:grpChg chg="mod">
          <ac:chgData name="Hayley Rae Samu" userId="620e52b2-99e4-4aef-ac51-4557b66e0b76" providerId="ADAL" clId="{FDA1E5B3-217E-42DF-9E8A-E5385AE6923C}" dt="2019-09-03T19:33:49.828" v="259" actId="1076"/>
          <ac:grpSpMkLst>
            <pc:docMk/>
            <pc:sldMk cId="3634409398" sldId="623"/>
            <ac:grpSpMk id="53" creationId="{183F9F2F-C90D-4F69-B996-9E543693F2DB}"/>
          </ac:grpSpMkLst>
        </pc:grpChg>
        <pc:grpChg chg="mod">
          <ac:chgData name="Hayley Rae Samu" userId="620e52b2-99e4-4aef-ac51-4557b66e0b76" providerId="ADAL" clId="{FDA1E5B3-217E-42DF-9E8A-E5385AE6923C}" dt="2019-09-03T19:34:15.573" v="266"/>
          <ac:grpSpMkLst>
            <pc:docMk/>
            <pc:sldMk cId="3634409398" sldId="623"/>
            <ac:grpSpMk id="56" creationId="{B05EAF5B-0DDE-4379-84A8-A040BEAE5174}"/>
          </ac:grpSpMkLst>
        </pc:grpChg>
        <pc:grpChg chg="mod">
          <ac:chgData name="Hayley Rae Samu" userId="620e52b2-99e4-4aef-ac51-4557b66e0b76" providerId="ADAL" clId="{FDA1E5B3-217E-42DF-9E8A-E5385AE6923C}" dt="2019-09-03T19:33:49.828" v="259" actId="1076"/>
          <ac:grpSpMkLst>
            <pc:docMk/>
            <pc:sldMk cId="3634409398" sldId="623"/>
            <ac:grpSpMk id="62" creationId="{67EC35CE-7FC1-4159-BEFC-FF4C6EA9DBBA}"/>
          </ac:grpSpMkLst>
        </pc:grpChg>
        <pc:grpChg chg="mod">
          <ac:chgData name="Hayley Rae Samu" userId="620e52b2-99e4-4aef-ac51-4557b66e0b76" providerId="ADAL" clId="{FDA1E5B3-217E-42DF-9E8A-E5385AE6923C}" dt="2019-09-03T19:33:49.828" v="259" actId="1076"/>
          <ac:grpSpMkLst>
            <pc:docMk/>
            <pc:sldMk cId="3634409398" sldId="623"/>
            <ac:grpSpMk id="65" creationId="{68F7A840-E189-457D-B68C-7E62D078A16A}"/>
          </ac:grpSpMkLst>
        </pc:grpChg>
        <pc:grpChg chg="mod">
          <ac:chgData name="Hayley Rae Samu" userId="620e52b2-99e4-4aef-ac51-4557b66e0b76" providerId="ADAL" clId="{FDA1E5B3-217E-42DF-9E8A-E5385AE6923C}" dt="2019-09-03T19:35:11.780" v="282"/>
          <ac:grpSpMkLst>
            <pc:docMk/>
            <pc:sldMk cId="3634409398" sldId="623"/>
            <ac:grpSpMk id="68" creationId="{FD9CCE10-15B2-42A3-AF81-43BBD0396330}"/>
          </ac:grpSpMkLst>
        </pc:grpChg>
        <pc:grpChg chg="mod">
          <ac:chgData name="Hayley Rae Samu" userId="620e52b2-99e4-4aef-ac51-4557b66e0b76" providerId="ADAL" clId="{FDA1E5B3-217E-42DF-9E8A-E5385AE6923C}" dt="2019-09-03T19:33:49.828" v="259" actId="1076"/>
          <ac:grpSpMkLst>
            <pc:docMk/>
            <pc:sldMk cId="3634409398" sldId="623"/>
            <ac:grpSpMk id="71" creationId="{22EFC4CA-00EF-44DA-93B7-909E90ADED02}"/>
          </ac:grpSpMkLst>
        </pc:grpChg>
        <pc:grpChg chg="mod">
          <ac:chgData name="Hayley Rae Samu" userId="620e52b2-99e4-4aef-ac51-4557b66e0b76" providerId="ADAL" clId="{FDA1E5B3-217E-42DF-9E8A-E5385AE6923C}" dt="2019-09-03T19:33:49.828" v="259" actId="1076"/>
          <ac:grpSpMkLst>
            <pc:docMk/>
            <pc:sldMk cId="3634409398" sldId="623"/>
            <ac:grpSpMk id="77" creationId="{5F4D5001-E56C-4DF7-9C7E-61A897DFEE28}"/>
          </ac:grpSpMkLst>
        </pc:grpChg>
        <pc:grpChg chg="mod">
          <ac:chgData name="Hayley Rae Samu" userId="620e52b2-99e4-4aef-ac51-4557b66e0b76" providerId="ADAL" clId="{FDA1E5B3-217E-42DF-9E8A-E5385AE6923C}" dt="2019-09-03T19:33:49.828" v="259" actId="1076"/>
          <ac:grpSpMkLst>
            <pc:docMk/>
            <pc:sldMk cId="3634409398" sldId="623"/>
            <ac:grpSpMk id="80" creationId="{37F008A8-DF71-4493-A5F3-03DC1057550B}"/>
          </ac:grpSpMkLst>
        </pc:grpChg>
      </pc:sldChg>
      <pc:sldChg chg="addSp delSp modSp add delAnim modNotesTx">
        <pc:chgData name="Hayley Rae Samu" userId="620e52b2-99e4-4aef-ac51-4557b66e0b76" providerId="ADAL" clId="{FDA1E5B3-217E-42DF-9E8A-E5385AE6923C}" dt="2019-09-03T19:51:52.178" v="308" actId="14100"/>
        <pc:sldMkLst>
          <pc:docMk/>
          <pc:sldMk cId="281938006" sldId="624"/>
        </pc:sldMkLst>
        <pc:spChg chg="mod">
          <ac:chgData name="Hayley Rae Samu" userId="620e52b2-99e4-4aef-ac51-4557b66e0b76" providerId="ADAL" clId="{FDA1E5B3-217E-42DF-9E8A-E5385AE6923C}" dt="2019-09-03T19:51:52.178" v="308" actId="14100"/>
          <ac:spMkLst>
            <pc:docMk/>
            <pc:sldMk cId="281938006" sldId="624"/>
            <ac:spMk id="2" creationId="{EEF439EA-C8F9-4502-9255-0935921DD137}"/>
          </ac:spMkLst>
        </pc:spChg>
        <pc:spChg chg="del mod">
          <ac:chgData name="Hayley Rae Samu" userId="620e52b2-99e4-4aef-ac51-4557b66e0b76" providerId="ADAL" clId="{FDA1E5B3-217E-42DF-9E8A-E5385AE6923C}" dt="2019-09-03T19:51:10.393" v="304" actId="478"/>
          <ac:spMkLst>
            <pc:docMk/>
            <pc:sldMk cId="281938006" sldId="624"/>
            <ac:spMk id="4" creationId="{C726F2E8-10B4-454B-9ED7-D23EB5397473}"/>
          </ac:spMkLst>
        </pc:spChg>
        <pc:picChg chg="del mod">
          <ac:chgData name="Hayley Rae Samu" userId="620e52b2-99e4-4aef-ac51-4557b66e0b76" providerId="ADAL" clId="{FDA1E5B3-217E-42DF-9E8A-E5385AE6923C}" dt="2019-09-03T19:51:07.664" v="303" actId="478"/>
          <ac:picMkLst>
            <pc:docMk/>
            <pc:sldMk cId="281938006" sldId="624"/>
            <ac:picMk id="3" creationId="{F39EF8AC-C61E-49FC-BEAA-3EBB1BF74837}"/>
          </ac:picMkLst>
        </pc:picChg>
        <pc:picChg chg="add del mod">
          <ac:chgData name="Hayley Rae Samu" userId="620e52b2-99e4-4aef-ac51-4557b66e0b76" providerId="ADAL" clId="{FDA1E5B3-217E-42DF-9E8A-E5385AE6923C}" dt="2019-09-03T19:50:36.944" v="298" actId="478"/>
          <ac:picMkLst>
            <pc:docMk/>
            <pc:sldMk cId="281938006" sldId="624"/>
            <ac:picMk id="5" creationId="{A612E9A4-410D-4E5F-A45B-CE4BE168FB5C}"/>
          </ac:picMkLst>
        </pc:picChg>
        <pc:picChg chg="add mod modCrop">
          <ac:chgData name="Hayley Rae Samu" userId="620e52b2-99e4-4aef-ac51-4557b66e0b76" providerId="ADAL" clId="{FDA1E5B3-217E-42DF-9E8A-E5385AE6923C}" dt="2019-09-03T19:51:15.713" v="306" actId="1076"/>
          <ac:picMkLst>
            <pc:docMk/>
            <pc:sldMk cId="281938006" sldId="624"/>
            <ac:picMk id="6" creationId="{035ACEAA-68D7-4B48-85FA-DF4D2BE75071}"/>
          </ac:picMkLst>
        </pc:picChg>
      </pc:sldChg>
      <pc:sldChg chg="modSp add">
        <pc:chgData name="Hayley Rae Samu" userId="620e52b2-99e4-4aef-ac51-4557b66e0b76" providerId="ADAL" clId="{FDA1E5B3-217E-42DF-9E8A-E5385AE6923C}" dt="2019-08-22T13:33:43.921" v="86" actId="1076"/>
        <pc:sldMkLst>
          <pc:docMk/>
          <pc:sldMk cId="683383157" sldId="629"/>
        </pc:sldMkLst>
        <pc:spChg chg="mod">
          <ac:chgData name="Hayley Rae Samu" userId="620e52b2-99e4-4aef-ac51-4557b66e0b76" providerId="ADAL" clId="{FDA1E5B3-217E-42DF-9E8A-E5385AE6923C}" dt="2019-08-22T13:33:22.827" v="75" actId="20577"/>
          <ac:spMkLst>
            <pc:docMk/>
            <pc:sldMk cId="683383157" sldId="629"/>
            <ac:spMk id="2" creationId="{5F0AFC30-951D-45F2-9291-501FD0B30C0C}"/>
          </ac:spMkLst>
        </pc:spChg>
        <pc:spChg chg="mod">
          <ac:chgData name="Hayley Rae Samu" userId="620e52b2-99e4-4aef-ac51-4557b66e0b76" providerId="ADAL" clId="{FDA1E5B3-217E-42DF-9E8A-E5385AE6923C}" dt="2019-08-22T13:33:25.507" v="76"/>
          <ac:spMkLst>
            <pc:docMk/>
            <pc:sldMk cId="683383157" sldId="629"/>
            <ac:spMk id="5" creationId="{D21E7488-6D28-4C1E-B414-A3C11CB2A2F4}"/>
          </ac:spMkLst>
        </pc:spChg>
        <pc:spChg chg="mod">
          <ac:chgData name="Hayley Rae Samu" userId="620e52b2-99e4-4aef-ac51-4557b66e0b76" providerId="ADAL" clId="{FDA1E5B3-217E-42DF-9E8A-E5385AE6923C}" dt="2019-08-22T13:33:26.682" v="77"/>
          <ac:spMkLst>
            <pc:docMk/>
            <pc:sldMk cId="683383157" sldId="629"/>
            <ac:spMk id="7" creationId="{9176C51E-1674-405B-BE35-8513C316CD73}"/>
          </ac:spMkLst>
        </pc:spChg>
        <pc:spChg chg="mod">
          <ac:chgData name="Hayley Rae Samu" userId="620e52b2-99e4-4aef-ac51-4557b66e0b76" providerId="ADAL" clId="{FDA1E5B3-217E-42DF-9E8A-E5385AE6923C}" dt="2019-08-22T13:33:43.921" v="86" actId="1076"/>
          <ac:spMkLst>
            <pc:docMk/>
            <pc:sldMk cId="683383157" sldId="629"/>
            <ac:spMk id="9" creationId="{42B36802-8E8A-4AAD-A183-89CA396D79E6}"/>
          </ac:spMkLst>
        </pc:spChg>
        <pc:spChg chg="mod">
          <ac:chgData name="Hayley Rae Samu" userId="620e52b2-99e4-4aef-ac51-4557b66e0b76" providerId="ADAL" clId="{FDA1E5B3-217E-42DF-9E8A-E5385AE6923C}" dt="2019-08-22T13:33:38.252" v="84"/>
          <ac:spMkLst>
            <pc:docMk/>
            <pc:sldMk cId="683383157" sldId="629"/>
            <ac:spMk id="11" creationId="{7A1EA66B-21A6-4D0A-A82A-7D0E42F8AD5D}"/>
          </ac:spMkLst>
        </pc:spChg>
        <pc:spChg chg="mod">
          <ac:chgData name="Hayley Rae Samu" userId="620e52b2-99e4-4aef-ac51-4557b66e0b76" providerId="ADAL" clId="{FDA1E5B3-217E-42DF-9E8A-E5385AE6923C}" dt="2019-08-22T13:33:36.765" v="83"/>
          <ac:spMkLst>
            <pc:docMk/>
            <pc:sldMk cId="683383157" sldId="629"/>
            <ac:spMk id="13" creationId="{6E6A5282-BC8B-41F9-80C2-24FA57957365}"/>
          </ac:spMkLst>
        </pc:spChg>
        <pc:spChg chg="mod">
          <ac:chgData name="Hayley Rae Samu" userId="620e52b2-99e4-4aef-ac51-4557b66e0b76" providerId="ADAL" clId="{FDA1E5B3-217E-42DF-9E8A-E5385AE6923C}" dt="2019-08-22T13:33:35.207" v="82"/>
          <ac:spMkLst>
            <pc:docMk/>
            <pc:sldMk cId="683383157" sldId="629"/>
            <ac:spMk id="15" creationId="{3B396D85-0437-486B-A854-6EDFC9AA4CEE}"/>
          </ac:spMkLst>
        </pc:spChg>
        <pc:spChg chg="mod">
          <ac:chgData name="Hayley Rae Samu" userId="620e52b2-99e4-4aef-ac51-4557b66e0b76" providerId="ADAL" clId="{FDA1E5B3-217E-42DF-9E8A-E5385AE6923C}" dt="2019-08-22T13:33:32.925" v="81"/>
          <ac:spMkLst>
            <pc:docMk/>
            <pc:sldMk cId="683383157" sldId="629"/>
            <ac:spMk id="17" creationId="{A31921D5-423A-4C47-BA1F-D1C1832227E9}"/>
          </ac:spMkLst>
        </pc:spChg>
        <pc:spChg chg="mod">
          <ac:chgData name="Hayley Rae Samu" userId="620e52b2-99e4-4aef-ac51-4557b66e0b76" providerId="ADAL" clId="{FDA1E5B3-217E-42DF-9E8A-E5385AE6923C}" dt="2019-08-22T13:33:03.025" v="71" actId="207"/>
          <ac:spMkLst>
            <pc:docMk/>
            <pc:sldMk cId="683383157" sldId="629"/>
            <ac:spMk id="18" creationId="{47066DF8-7D68-4EDB-9F51-BE8CB575470D}"/>
          </ac:spMkLst>
        </pc:spChg>
        <pc:spChg chg="mod">
          <ac:chgData name="Hayley Rae Samu" userId="620e52b2-99e4-4aef-ac51-4557b66e0b76" providerId="ADAL" clId="{FDA1E5B3-217E-42DF-9E8A-E5385AE6923C}" dt="2019-08-22T13:33:30.049" v="79"/>
          <ac:spMkLst>
            <pc:docMk/>
            <pc:sldMk cId="683383157" sldId="629"/>
            <ac:spMk id="28" creationId="{2E69D174-265A-4856-9206-96E7505B652E}"/>
          </ac:spMkLst>
        </pc:spChg>
        <pc:spChg chg="mod">
          <ac:chgData name="Hayley Rae Samu" userId="620e52b2-99e4-4aef-ac51-4557b66e0b76" providerId="ADAL" clId="{FDA1E5B3-217E-42DF-9E8A-E5385AE6923C}" dt="2019-08-22T13:33:31.583" v="80"/>
          <ac:spMkLst>
            <pc:docMk/>
            <pc:sldMk cId="683383157" sldId="629"/>
            <ac:spMk id="30" creationId="{1178B9FB-FF62-4472-A1E3-8923E08D808E}"/>
          </ac:spMkLst>
        </pc:spChg>
      </pc:sldChg>
      <pc:sldChg chg="add modNotesTx">
        <pc:chgData name="Hayley Rae Samu" userId="620e52b2-99e4-4aef-ac51-4557b66e0b76" providerId="ADAL" clId="{FDA1E5B3-217E-42DF-9E8A-E5385AE6923C}" dt="2019-09-03T19:59:27.074" v="309" actId="12"/>
        <pc:sldMkLst>
          <pc:docMk/>
          <pc:sldMk cId="3507492111" sldId="6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6E489-3BDA-4606-885D-8FCC4681453C}" type="datetimeFigureOut">
              <a:rPr lang="en-US" smtClean="0"/>
              <a:t>9/3/2019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E7A5B-928F-4156-9997-87F27600DD35}" type="slidenum">
              <a:rPr lang="en-US" smtClean="0"/>
              <a:t>‹#›</a:t>
            </a:fld>
            <a:endParaRPr lang="en-US" dirty="0"/>
          </a:p>
        </p:txBody>
      </p:sp>
    </p:spTree>
    <p:extLst>
      <p:ext uri="{BB962C8B-B14F-4D97-AF65-F5344CB8AC3E}">
        <p14:creationId xmlns:p14="http://schemas.microsoft.com/office/powerpoint/2010/main" val="359902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Bienvenidos</a:t>
            </a:r>
            <a:r>
              <a:rPr lang="en-US" sz="1200" kern="1200" dirty="0">
                <a:solidFill>
                  <a:schemeClr val="tx1"/>
                </a:solidFill>
                <a:effectLst/>
                <a:latin typeface="+mn-lt"/>
                <a:ea typeface="+mn-ea"/>
                <a:cs typeface="+mn-cs"/>
              </a:rPr>
              <a:t> al TALLER DE DESCUBRIMIENTO DE EDGE para </a:t>
            </a:r>
            <a:r>
              <a:rPr lang="en-US" sz="1200" kern="1200" dirty="0" err="1">
                <a:solidFill>
                  <a:schemeClr val="tx1"/>
                </a:solidFill>
                <a:effectLst/>
                <a:latin typeface="+mn-lt"/>
                <a:ea typeface="+mn-ea"/>
                <a:cs typeface="+mn-cs"/>
              </a:rPr>
              <a:t>desarrolladores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inmobiliarios</a:t>
            </a:r>
            <a:r>
              <a:rPr lang="en-US" sz="1200" kern="1200" dirty="0">
                <a:solidFill>
                  <a:schemeClr val="tx1"/>
                </a:solidFill>
                <a:effectLst/>
                <a:latin typeface="+mn-lt"/>
                <a:ea typeface="+mn-ea"/>
                <a:cs typeface="+mn-cs"/>
              </a:rPr>
              <a:t>. Gracias por </a:t>
            </a:r>
            <a:r>
              <a:rPr lang="en-US" sz="1200" kern="1200" dirty="0" err="1">
                <a:solidFill>
                  <a:schemeClr val="tx1"/>
                </a:solidFill>
                <a:effectLst/>
                <a:latin typeface="+mn-lt"/>
                <a:ea typeface="+mn-ea"/>
                <a:cs typeface="+mn-cs"/>
              </a:rPr>
              <a:t>acompañarnos</a:t>
            </a:r>
            <a:r>
              <a:rPr lang="en-US" sz="1200" kern="1200" dirty="0">
                <a:solidFill>
                  <a:schemeClr val="tx1"/>
                </a:solidFill>
                <a:effectLst/>
                <a:latin typeface="+mn-lt"/>
                <a:ea typeface="+mn-ea"/>
                <a:cs typeface="+mn-cs"/>
              </a:rPr>
              <a:t> hoy.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Soy…</a:t>
            </a:r>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10"/>
          </p:nvPr>
        </p:nvSpPr>
        <p:spPr/>
        <p:txBody>
          <a:bodyPr/>
          <a:lstStyle/>
          <a:p>
            <a:fld id="{A6CE7A5B-928F-4156-9997-87F27600DD35}" type="slidenum">
              <a:rPr lang="en-US" smtClean="0"/>
              <a:t>1</a:t>
            </a:fld>
            <a:endParaRPr lang="en-US" dirty="0"/>
          </a:p>
        </p:txBody>
      </p:sp>
    </p:spTree>
    <p:extLst>
      <p:ext uri="{BB962C8B-B14F-4D97-AF65-F5344CB8AC3E}">
        <p14:creationId xmlns:p14="http://schemas.microsoft.com/office/powerpoint/2010/main" val="278673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es el primer software de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complejidad</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aplicación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oculta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detrás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interfaz</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usuario</a:t>
            </a:r>
            <a:r>
              <a:rPr lang="en-US" sz="1200" kern="1200" dirty="0">
                <a:solidFill>
                  <a:schemeClr val="tx1"/>
                </a:solidFill>
                <a:effectLst/>
                <a:latin typeface="+mn-lt"/>
                <a:ea typeface="+mn-ea"/>
                <a:cs typeface="+mn-cs"/>
              </a:rPr>
              <a:t>, lo que les </a:t>
            </a:r>
            <a:r>
              <a:rPr lang="en-US" sz="1200" kern="1200" dirty="0" err="1">
                <a:solidFill>
                  <a:schemeClr val="tx1"/>
                </a:solidFill>
                <a:effectLst/>
                <a:latin typeface="+mn-lt"/>
                <a:ea typeface="+mn-ea"/>
                <a:cs typeface="+mn-cs"/>
              </a:rPr>
              <a:t>permite</a:t>
            </a:r>
            <a:r>
              <a:rPr lang="en-US" sz="1200" kern="1200" dirty="0">
                <a:solidFill>
                  <a:schemeClr val="tx1"/>
                </a:solidFill>
                <a:effectLst/>
                <a:latin typeface="+mn-lt"/>
                <a:ea typeface="+mn-ea"/>
                <a:cs typeface="+mn-cs"/>
              </a:rPr>
              <a:t> a sus </a:t>
            </a:r>
            <a:r>
              <a:rPr lang="en-US" sz="1200" kern="1200" dirty="0" err="1">
                <a:solidFill>
                  <a:schemeClr val="tx1"/>
                </a:solidFill>
                <a:effectLst/>
                <a:latin typeface="+mn-lt"/>
                <a:ea typeface="+mn-ea"/>
                <a:cs typeface="+mn-cs"/>
              </a:rPr>
              <a:t>clientes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reducir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fácilmente</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intensivo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recursos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diseños</a:t>
            </a:r>
            <a:r>
              <a:rPr lang="en-US" sz="1200" kern="1200" dirty="0">
                <a:solidFill>
                  <a:schemeClr val="tx1"/>
                </a:solidFill>
                <a:effectLst/>
                <a:latin typeface="+mn-lt"/>
                <a:ea typeface="+mn-ea"/>
                <a:cs typeface="+mn-cs"/>
              </a:rPr>
              <a:t> de sus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a:t>
            </a:r>
          </a:p>
          <a:p>
            <a:pPr marL="285750" indent="-285750">
              <a:buFont typeface="Arial" panose="020B0604020202020204" pitchFamily="34" charset="0"/>
              <a:buChar char="•"/>
            </a:pP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D3C735-603E-480E-8E83-72BE28CD684C}" type="slidenum">
              <a:rPr lang="en-US" smtClean="0"/>
              <a:pPr/>
              <a:t>10</a:t>
            </a:fld>
            <a:endParaRPr lang="en-US" dirty="0"/>
          </a:p>
        </p:txBody>
      </p:sp>
    </p:spTree>
    <p:extLst>
      <p:ext uri="{BB962C8B-B14F-4D97-AF65-F5344CB8AC3E}">
        <p14:creationId xmlns:p14="http://schemas.microsoft.com/office/powerpoint/2010/main" val="96819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s-ES" sz="1800" kern="1200" dirty="0">
                <a:solidFill>
                  <a:srgbClr val="F9461C"/>
                </a:solidFill>
                <a:effectLst/>
                <a:latin typeface="+mn-lt"/>
                <a:ea typeface="+mn-ea"/>
                <a:cs typeface="+mn-cs"/>
              </a:rPr>
              <a:t>La certificación EDGE es posible para edificios tanto nuevos como existentes, y se adapta a varias tipologías.</a:t>
            </a:r>
          </a:p>
          <a:p>
            <a:pPr marL="285750" indent="-285750">
              <a:buFont typeface="Arial" panose="020B0604020202020204" pitchFamily="34" charset="0"/>
              <a:buChar char="•"/>
            </a:pPr>
            <a:r>
              <a:rPr lang="es-ES" sz="1800" kern="1200" dirty="0">
                <a:solidFill>
                  <a:srgbClr val="F9461C"/>
                </a:solidFill>
                <a:effectLst/>
                <a:latin typeface="+mn-lt"/>
                <a:ea typeface="+mn-ea"/>
                <a:cs typeface="+mn-cs"/>
              </a:rPr>
              <a:t>Se pueden certificar múltiples proyectos con un enfoque de cartera, para transformar el modelo comercial de una empresa y maximizar las ganancias.</a:t>
            </a:r>
            <a:endParaRPr lang="en-US" sz="1800" kern="1200" dirty="0">
              <a:solidFill>
                <a:srgbClr val="F9461C"/>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D3C735-603E-480E-8E83-72BE28CD684C}" type="slidenum">
              <a:rPr lang="en-US" smtClean="0"/>
              <a:pPr/>
              <a:t>11</a:t>
            </a:fld>
            <a:endParaRPr lang="en-US"/>
          </a:p>
        </p:txBody>
      </p:sp>
    </p:spTree>
    <p:extLst>
      <p:ext uri="{BB962C8B-B14F-4D97-AF65-F5344CB8AC3E}">
        <p14:creationId xmlns:p14="http://schemas.microsoft.com/office/powerpoint/2010/main" val="317779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Para </a:t>
            </a:r>
            <a:r>
              <a:rPr lang="en-US" sz="1200" kern="1200" dirty="0" err="1">
                <a:solidFill>
                  <a:schemeClr val="tx1"/>
                </a:solidFill>
                <a:effectLst/>
                <a:latin typeface="+mn-lt"/>
                <a:ea typeface="+mn-ea"/>
                <a:cs typeface="+mn-cs"/>
              </a:rPr>
              <a:t>alcanzar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norma</a:t>
            </a:r>
            <a:r>
              <a:rPr lang="en-US" sz="1200" kern="1200" dirty="0">
                <a:solidFill>
                  <a:schemeClr val="tx1"/>
                </a:solidFill>
                <a:effectLst/>
                <a:latin typeface="+mn-lt"/>
                <a:ea typeface="+mn-ea"/>
                <a:cs typeface="+mn-cs"/>
              </a:rPr>
              <a:t> EDGE, un </a:t>
            </a:r>
            <a:r>
              <a:rPr lang="en-US" sz="1200" kern="1200" dirty="0" err="1">
                <a:solidFill>
                  <a:schemeClr val="tx1"/>
                </a:solidFill>
                <a:effectLst/>
                <a:latin typeface="+mn-lt"/>
                <a:ea typeface="+mn-ea"/>
                <a:cs typeface="+mn-cs"/>
              </a:rPr>
              <a:t>proyecto</a:t>
            </a:r>
            <a:r>
              <a:rPr lang="en-US" sz="1200" kern="1200" dirty="0">
                <a:solidFill>
                  <a:schemeClr val="tx1"/>
                </a:solidFill>
                <a:effectLst/>
                <a:latin typeface="+mn-lt"/>
                <a:ea typeface="+mn-ea"/>
                <a:cs typeface="+mn-cs"/>
              </a:rPr>
              <a:t> debe </a:t>
            </a:r>
            <a:r>
              <a:rPr lang="en-US" sz="1200" kern="1200" dirty="0" err="1">
                <a:solidFill>
                  <a:schemeClr val="tx1"/>
                </a:solidFill>
                <a:effectLst/>
                <a:latin typeface="+mn-lt"/>
                <a:ea typeface="+mn-ea"/>
                <a:cs typeface="+mn-cs"/>
              </a:rPr>
              <a:t>obtener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ahorros</a:t>
            </a:r>
            <a:r>
              <a:rPr lang="en-US" sz="1200" kern="1200" dirty="0">
                <a:solidFill>
                  <a:schemeClr val="tx1"/>
                </a:solidFill>
                <a:effectLst/>
                <a:latin typeface="+mn-lt"/>
                <a:ea typeface="+mn-ea"/>
                <a:cs typeface="+mn-cs"/>
              </a:rPr>
              <a:t> del 20 %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energía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ahorros</a:t>
            </a:r>
            <a:r>
              <a:rPr lang="en-US" sz="1200" kern="1200" dirty="0">
                <a:solidFill>
                  <a:schemeClr val="tx1"/>
                </a:solidFill>
                <a:effectLst/>
                <a:latin typeface="+mn-lt"/>
                <a:ea typeface="+mn-ea"/>
                <a:cs typeface="+mn-cs"/>
              </a:rPr>
              <a:t> del 20 %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agua</a:t>
            </a:r>
            <a:r>
              <a:rPr lang="en-US" sz="1200" kern="1200" dirty="0">
                <a:solidFill>
                  <a:schemeClr val="tx1"/>
                </a:solidFill>
                <a:effectLst/>
                <a:latin typeface="+mn-lt"/>
                <a:ea typeface="+mn-ea"/>
                <a:cs typeface="+mn-cs"/>
              </a:rPr>
              <a:t> y un 20 %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energía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incorporada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materiales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comparación</a:t>
            </a:r>
            <a:r>
              <a:rPr lang="en-US" sz="1200" kern="1200" dirty="0">
                <a:solidFill>
                  <a:schemeClr val="tx1"/>
                </a:solidFill>
                <a:effectLst/>
                <a:latin typeface="+mn-lt"/>
                <a:ea typeface="+mn-ea"/>
                <a:cs typeface="+mn-cs"/>
              </a:rPr>
              <a:t> con un punto de </a:t>
            </a:r>
            <a:r>
              <a:rPr lang="en-US" sz="1200" kern="1200" dirty="0" err="1">
                <a:solidFill>
                  <a:schemeClr val="tx1"/>
                </a:solidFill>
                <a:effectLst/>
                <a:latin typeface="+mn-lt"/>
                <a:ea typeface="+mn-ea"/>
                <a:cs typeface="+mn-cs"/>
              </a:rPr>
              <a:t>referencia</a:t>
            </a:r>
            <a:r>
              <a:rPr lang="en-US" sz="1200" kern="1200" dirty="0">
                <a:solidFill>
                  <a:schemeClr val="tx1"/>
                </a:solidFill>
                <a:effectLst/>
                <a:latin typeface="+mn-lt"/>
                <a:ea typeface="+mn-ea"/>
                <a:cs typeface="+mn-cs"/>
              </a:rPr>
              <a:t> local.</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cap="all"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12</a:t>
            </a:fld>
            <a:endParaRPr lang="en-US" dirty="0"/>
          </a:p>
        </p:txBody>
      </p:sp>
    </p:spTree>
    <p:extLst>
      <p:ext uri="{BB962C8B-B14F-4D97-AF65-F5344CB8AC3E}">
        <p14:creationId xmlns:p14="http://schemas.microsoft.com/office/powerpoint/2010/main" val="202024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dirty="0"/>
              <a:t>Todos los proyectos con certificación EDGE protegen los recursos naturales y ahorran en gastos operacionales.</a:t>
            </a:r>
          </a:p>
          <a:p>
            <a:pPr marL="171450" indent="-171450">
              <a:buFont typeface="Arial" panose="020B0604020202020204" pitchFamily="34" charset="0"/>
              <a:buChar char="•"/>
            </a:pPr>
            <a:r>
              <a:rPr lang="en-US" dirty="0"/>
              <a:t>EDGE Advanced and Zero Carbon are opportunities for builders to aspire to even higher levels of certification.</a:t>
            </a:r>
          </a:p>
          <a:p>
            <a:pPr marL="171450" indent="-171450">
              <a:buFont typeface="Arial" panose="020B0604020202020204" pitchFamily="34" charset="0"/>
              <a:buChar char="•"/>
            </a:pPr>
            <a:r>
              <a:rPr lang="es-ES" dirty="0"/>
              <a:t>EDGE </a:t>
            </a:r>
            <a:r>
              <a:rPr lang="es-ES" dirty="0" err="1"/>
              <a:t>Advanced</a:t>
            </a:r>
            <a:r>
              <a:rPr lang="es-ES" dirty="0"/>
              <a:t> y Zero </a:t>
            </a:r>
            <a:r>
              <a:rPr lang="es-ES" dirty="0" err="1"/>
              <a:t>Carbon</a:t>
            </a:r>
            <a:r>
              <a:rPr lang="es-ES" dirty="0"/>
              <a:t> son oportunidades para que los constructores aspiren a alcanzar niveles de certificación aún más altos.</a:t>
            </a:r>
          </a:p>
          <a:p>
            <a:pPr marL="171450" indent="-171450">
              <a:buFont typeface="Arial" panose="020B0604020202020204" pitchFamily="34" charset="0"/>
              <a:buChar char="•"/>
            </a:pPr>
            <a:r>
              <a:rPr lang="es-ES" dirty="0"/>
              <a:t>EDGE apoya las ambiciones de </a:t>
            </a:r>
            <a:r>
              <a:rPr lang="es-ES" dirty="0" err="1"/>
              <a:t>Architecture</a:t>
            </a:r>
            <a:r>
              <a:rPr lang="es-ES" dirty="0"/>
              <a:t> 2030 y el Consejo Mundial de Construcción Sostenible de lograr que los nuevos edificios tengan cero emisiones de carbono para el año 2030 y que todos los edificios tengan cero emisiones de carbono para el año 2050.</a:t>
            </a:r>
          </a:p>
          <a:p>
            <a:pPr marL="171450" indent="-171450">
              <a:buFont typeface="Arial" panose="020B0604020202020204" pitchFamily="34" charset="0"/>
              <a:buChar char="•"/>
            </a:pPr>
            <a:r>
              <a:rPr lang="es-ES" dirty="0"/>
              <a:t>La iniciativa “</a:t>
            </a:r>
            <a:r>
              <a:rPr lang="es-ES" dirty="0" err="1"/>
              <a:t>Advancing</a:t>
            </a:r>
            <a:r>
              <a:rPr lang="es-ES" dirty="0"/>
              <a:t> Net Zero” del Consejo Mundial de Construcción Sostenible se alinea con el Acuerdo de París para mantener el aumento de la temperatura por debajo de 2 grados Celsius.</a:t>
            </a: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13</a:t>
            </a:fld>
            <a:endParaRPr lang="en-US"/>
          </a:p>
        </p:txBody>
      </p:sp>
    </p:spTree>
    <p:extLst>
      <p:ext uri="{BB962C8B-B14F-4D97-AF65-F5344CB8AC3E}">
        <p14:creationId xmlns:p14="http://schemas.microsoft.com/office/powerpoint/2010/main" val="1130071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proyecto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alcanza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supera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norma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certificar</a:t>
            </a:r>
            <a:r>
              <a:rPr lang="en-US" sz="1200" kern="1200" dirty="0">
                <a:solidFill>
                  <a:schemeClr val="tx1"/>
                </a:solidFill>
                <a:effectLst/>
                <a:latin typeface="+mn-lt"/>
                <a:ea typeface="+mn-ea"/>
                <a:cs typeface="+mn-cs"/>
              </a:rPr>
              <a:t> por una </a:t>
            </a:r>
            <a:r>
              <a:rPr lang="en-US" sz="1200" kern="1200" dirty="0" err="1">
                <a:solidFill>
                  <a:schemeClr val="tx1"/>
                </a:solidFill>
                <a:effectLst/>
                <a:latin typeface="+mn-lt"/>
                <a:ea typeface="+mn-ea"/>
                <a:cs typeface="+mn-cs"/>
              </a:rPr>
              <a:t>tarifa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modesta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certificación EDGE se aprueba o se rechaza. No existen niveles ni grados de certificación. Aquellos que tienen grandes aspiraciones pueden obtener el estado “EDGE </a:t>
            </a:r>
            <a:r>
              <a:rPr lang="es-ES" sz="1200" kern="1200" dirty="0" err="1">
                <a:solidFill>
                  <a:schemeClr val="tx1"/>
                </a:solidFill>
                <a:effectLst/>
                <a:latin typeface="+mn-lt"/>
                <a:ea typeface="+mn-ea"/>
                <a:cs typeface="+mn-cs"/>
              </a:rPr>
              <a:t>Advanced</a:t>
            </a:r>
            <a:r>
              <a:rPr lang="es-ES" sz="1200" kern="1200" dirty="0">
                <a:solidFill>
                  <a:schemeClr val="tx1"/>
                </a:solidFill>
                <a:effectLst/>
                <a:latin typeface="+mn-lt"/>
                <a:ea typeface="+mn-ea"/>
                <a:cs typeface="+mn-cs"/>
              </a:rPr>
              <a:t>” para sus proyectos, que requiere ahorros de energía del 40 % o más.</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indica</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porcentajes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ahorro</a:t>
            </a:r>
            <a:r>
              <a:rPr lang="en-US" sz="1200" kern="1200" dirty="0">
                <a:solidFill>
                  <a:schemeClr val="tx1"/>
                </a:solidFill>
                <a:effectLst/>
                <a:latin typeface="+mn-lt"/>
                <a:ea typeface="+mn-ea"/>
                <a:cs typeface="+mn-cs"/>
              </a:rPr>
              <a:t> y las </a:t>
            </a:r>
            <a:r>
              <a:rPr lang="en-US" sz="1200" kern="1200" dirty="0" err="1">
                <a:solidFill>
                  <a:schemeClr val="tx1"/>
                </a:solidFill>
                <a:effectLst/>
                <a:latin typeface="+mn-lt"/>
                <a:ea typeface="+mn-ea"/>
                <a:cs typeface="+mn-cs"/>
              </a:rPr>
              <a:t>medidas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utilizadas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lograr</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ahorros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 </a:t>
            </a:r>
            <a:r>
              <a:rPr lang="en-US" sz="1200" kern="1200" dirty="0" err="1">
                <a:solidFill>
                  <a:schemeClr val="tx1"/>
                </a:solidFill>
                <a:effectLst/>
                <a:latin typeface="+mn-lt"/>
                <a:ea typeface="+mn-ea"/>
                <a:cs typeface="+mn-cs"/>
              </a:rPr>
              <a:t>ayuda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comunicar</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beneficios</a:t>
            </a:r>
            <a:r>
              <a:rPr lang="en-US" sz="1200" kern="1200" dirty="0">
                <a:solidFill>
                  <a:schemeClr val="tx1"/>
                </a:solidFill>
                <a:effectLst/>
                <a:latin typeface="+mn-lt"/>
                <a:ea typeface="+mn-ea"/>
                <a:cs typeface="+mn-cs"/>
              </a:rPr>
              <a:t> entre </a:t>
            </a:r>
            <a:r>
              <a:rPr lang="en-US" sz="1200" kern="1200" dirty="0" err="1">
                <a:solidFill>
                  <a:schemeClr val="tx1"/>
                </a:solidFill>
                <a:effectLst/>
                <a:latin typeface="+mn-lt"/>
                <a:ea typeface="+mn-ea"/>
                <a:cs typeface="+mn-cs"/>
              </a:rPr>
              <a:t>inversionistas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desarrolladores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usuarios</a:t>
            </a:r>
            <a:r>
              <a:rPr lang="en-US" sz="1200" kern="1200" dirty="0">
                <a:solidFill>
                  <a:schemeClr val="tx1"/>
                </a:solidFill>
                <a:effectLst/>
                <a:latin typeface="+mn-lt"/>
                <a:ea typeface="+mn-ea"/>
                <a:cs typeface="+mn-cs"/>
              </a:rPr>
              <a:t> finales.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verifica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solicitud</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sirve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idioma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común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simplifica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gran </a:t>
            </a:r>
            <a:r>
              <a:rPr lang="en-US" sz="1200" kern="1200" dirty="0" err="1">
                <a:solidFill>
                  <a:schemeClr val="tx1"/>
                </a:solidFill>
                <a:effectLst/>
                <a:latin typeface="+mn-lt"/>
                <a:ea typeface="+mn-ea"/>
                <a:cs typeface="+mn-cs"/>
              </a:rPr>
              <a:t>medida</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costos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cumplimiento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inversionistas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necesitan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introducir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medidas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debida</a:t>
            </a:r>
            <a:r>
              <a:rPr lang="en-US" sz="1200" kern="1200" dirty="0">
                <a:solidFill>
                  <a:schemeClr val="tx1"/>
                </a:solidFill>
                <a:effectLst/>
                <a:latin typeface="+mn-lt"/>
                <a:ea typeface="+mn-ea"/>
                <a:cs typeface="+mn-cs"/>
              </a:rPr>
              <a:t> diligencia para </a:t>
            </a:r>
            <a:r>
              <a:rPr lang="en-US" sz="1200" kern="1200" dirty="0" err="1">
                <a:solidFill>
                  <a:schemeClr val="tx1"/>
                </a:solidFill>
                <a:effectLst/>
                <a:latin typeface="+mn-lt"/>
                <a:ea typeface="+mn-ea"/>
                <a:cs typeface="+mn-cs"/>
              </a:rPr>
              <a:t>reconocer</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libros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lo que </a:t>
            </a:r>
            <a:r>
              <a:rPr lang="en-US" sz="1200" kern="1200" dirty="0" err="1">
                <a:solidFill>
                  <a:schemeClr val="tx1"/>
                </a:solidFill>
                <a:effectLst/>
                <a:latin typeface="+mn-lt"/>
                <a:ea typeface="+mn-ea"/>
                <a:cs typeface="+mn-cs"/>
              </a:rPr>
              <a:t>respecta</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residenciales</a:t>
            </a:r>
            <a:r>
              <a:rPr lang="en-US" sz="1200" kern="1200" dirty="0">
                <a:solidFill>
                  <a:schemeClr val="tx1"/>
                </a:solidFill>
                <a:effectLst/>
                <a:latin typeface="+mn-lt"/>
                <a:ea typeface="+mn-ea"/>
                <a:cs typeface="+mn-cs"/>
              </a:rPr>
              <a:t>, CADA </a:t>
            </a:r>
            <a:r>
              <a:rPr lang="en-US" sz="1200" kern="1200" dirty="0" err="1">
                <a:solidFill>
                  <a:schemeClr val="tx1"/>
                </a:solidFill>
                <a:effectLst/>
                <a:latin typeface="+mn-lt"/>
                <a:ea typeface="+mn-ea"/>
                <a:cs typeface="+mn-cs"/>
              </a:rPr>
              <a:t>unidad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recibe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luego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utilizarse</a:t>
            </a:r>
            <a:r>
              <a:rPr lang="en-US" sz="1200" kern="1200" dirty="0">
                <a:solidFill>
                  <a:schemeClr val="tx1"/>
                </a:solidFill>
                <a:effectLst/>
                <a:latin typeface="+mn-lt"/>
                <a:ea typeface="+mn-ea"/>
                <a:cs typeface="+mn-cs"/>
              </a:rPr>
              <a:t> para las </a:t>
            </a:r>
            <a:r>
              <a:rPr lang="en-US" sz="1200" kern="1200" dirty="0" err="1">
                <a:solidFill>
                  <a:schemeClr val="tx1"/>
                </a:solidFill>
                <a:effectLst/>
                <a:latin typeface="+mn-lt"/>
                <a:ea typeface="+mn-ea"/>
                <a:cs typeface="+mn-cs"/>
              </a:rPr>
              <a:t>hipotecas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14</a:t>
            </a:fld>
            <a:endParaRPr lang="en-US" dirty="0"/>
          </a:p>
        </p:txBody>
      </p:sp>
    </p:spTree>
    <p:extLst>
      <p:ext uri="{BB962C8B-B14F-4D97-AF65-F5344CB8AC3E}">
        <p14:creationId xmlns:p14="http://schemas.microsoft.com/office/powerpoint/2010/main" val="1930940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disponible para los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diseñados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150 </a:t>
            </a:r>
            <a:r>
              <a:rPr lang="en-US" sz="1200" kern="1200" dirty="0" err="1">
                <a:solidFill>
                  <a:schemeClr val="tx1"/>
                </a:solidFill>
                <a:effectLst/>
                <a:latin typeface="+mn-lt"/>
                <a:ea typeface="+mn-ea"/>
                <a:cs typeface="+mn-cs"/>
              </a:rPr>
              <a:t>países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incluido</a:t>
            </a:r>
            <a:r>
              <a:rPr lang="en-US" sz="1200" kern="1200" dirty="0">
                <a:solidFill>
                  <a:schemeClr val="tx1"/>
                </a:solidFill>
                <a:effectLst/>
                <a:latin typeface="+mn-lt"/>
                <a:ea typeface="+mn-ea"/>
                <a:cs typeface="+mn-cs"/>
              </a:rPr>
              <a:t> México.</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El sitio web de EDGE incluye páginas sobre certificación específicas de los países donde pueden encontrar información pertinente para su mercado</a:t>
            </a: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15</a:t>
            </a:fld>
            <a:endParaRPr lang="en-US" dirty="0"/>
          </a:p>
        </p:txBody>
      </p:sp>
    </p:spTree>
    <p:extLst>
      <p:ext uri="{BB962C8B-B14F-4D97-AF65-F5344CB8AC3E}">
        <p14:creationId xmlns:p14="http://schemas.microsoft.com/office/powerpoint/2010/main" val="2467688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es </a:t>
            </a:r>
            <a:r>
              <a:rPr lang="en-US" sz="1200" kern="1200" dirty="0" err="1">
                <a:solidFill>
                  <a:schemeClr val="tx1"/>
                </a:solidFill>
                <a:effectLst/>
                <a:latin typeface="+mn-lt"/>
                <a:ea typeface="+mn-ea"/>
                <a:cs typeface="+mn-cs"/>
              </a:rPr>
              <a:t>diferente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Verán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directamente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el software EDGE </a:t>
            </a:r>
            <a:r>
              <a:rPr lang="en-US" sz="1200" kern="1200" dirty="0" err="1">
                <a:solidFill>
                  <a:schemeClr val="tx1"/>
                </a:solidFill>
                <a:effectLst/>
                <a:latin typeface="+mn-lt"/>
                <a:ea typeface="+mn-ea"/>
                <a:cs typeface="+mn-cs"/>
              </a:rPr>
              <a:t>calcula</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costo</a:t>
            </a:r>
            <a:r>
              <a:rPr lang="en-US" sz="1200" kern="1200" dirty="0">
                <a:solidFill>
                  <a:schemeClr val="tx1"/>
                </a:solidFill>
                <a:effectLst/>
                <a:latin typeface="+mn-lt"/>
                <a:ea typeface="+mn-ea"/>
                <a:cs typeface="+mn-cs"/>
              </a:rPr>
              <a:t> incremental y el </a:t>
            </a:r>
            <a:r>
              <a:rPr lang="en-US" sz="1200" kern="1200" dirty="0" err="1">
                <a:solidFill>
                  <a:schemeClr val="tx1"/>
                </a:solidFill>
                <a:effectLst/>
                <a:latin typeface="+mn-lt"/>
                <a:ea typeface="+mn-ea"/>
                <a:cs typeface="+mn-cs"/>
              </a:rPr>
              <a:t>retorno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inversión</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medidas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característica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única</a:t>
            </a:r>
            <a:r>
              <a:rPr lang="en-US" sz="1200" kern="1200" dirty="0">
                <a:solidFill>
                  <a:schemeClr val="tx1"/>
                </a:solidFill>
                <a:effectLst/>
                <a:latin typeface="+mn-lt"/>
                <a:ea typeface="+mn-ea"/>
                <a:cs typeface="+mn-cs"/>
              </a:rPr>
              <a:t> entre los </a:t>
            </a:r>
            <a:r>
              <a:rPr lang="en-US" sz="1200" kern="1200" dirty="0" err="1">
                <a:solidFill>
                  <a:schemeClr val="tx1"/>
                </a:solidFill>
                <a:effectLst/>
                <a:latin typeface="+mn-lt"/>
                <a:ea typeface="+mn-ea"/>
                <a:cs typeface="+mn-cs"/>
              </a:rPr>
              <a:t>sistemas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a:t>
            </a:r>
            <a:r>
              <a:rPr lang="en-US" sz="1200" kern="1200" dirty="0" err="1">
                <a:solidFill>
                  <a:schemeClr val="tx1"/>
                </a:solidFill>
                <a:effectLst/>
                <a:latin typeface="+mn-lt"/>
                <a:ea typeface="+mn-ea"/>
                <a:cs typeface="+mn-cs"/>
              </a:rPr>
              <a:t>simplifica</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cumplimiento</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centrarse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solo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parámetros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energía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agua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materiales</a:t>
            </a:r>
            <a:r>
              <a:rPr lang="en-US" sz="1200" kern="1200" dirty="0">
                <a:solidFill>
                  <a:schemeClr val="tx1"/>
                </a:solidFill>
                <a:effectLst/>
                <a:latin typeface="+mn-lt"/>
                <a:ea typeface="+mn-ea"/>
                <a:cs typeface="+mn-cs"/>
              </a:rPr>
              <a:t>, con una </a:t>
            </a:r>
            <a:r>
              <a:rPr lang="en-US" sz="1200" kern="1200" dirty="0" err="1">
                <a:solidFill>
                  <a:schemeClr val="tx1"/>
                </a:solidFill>
                <a:effectLst/>
                <a:latin typeface="+mn-lt"/>
                <a:ea typeface="+mn-ea"/>
                <a:cs typeface="+mn-cs"/>
              </a:rPr>
              <a:t>funcionalidad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centralizada</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diseño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es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rápido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rentable y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simple que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internacionales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cumplimiento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normas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pone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alcance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y les </a:t>
            </a:r>
            <a:r>
              <a:rPr lang="en-US" sz="1200" kern="1200" dirty="0" err="1">
                <a:solidFill>
                  <a:schemeClr val="tx1"/>
                </a:solidFill>
                <a:effectLst/>
                <a:latin typeface="+mn-lt"/>
                <a:ea typeface="+mn-ea"/>
                <a:cs typeface="+mn-cs"/>
              </a:rPr>
              <a:t>aporta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prestigio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internacional</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certificados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asociación</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marca</a:t>
            </a:r>
            <a:r>
              <a:rPr lang="en-US" sz="1200" kern="1200" dirty="0">
                <a:solidFill>
                  <a:schemeClr val="tx1"/>
                </a:solidFill>
                <a:effectLst/>
                <a:latin typeface="+mn-lt"/>
                <a:ea typeface="+mn-ea"/>
                <a:cs typeface="+mn-cs"/>
              </a:rPr>
              <a:t> Grupo Banco Mundial, lo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genera valor para </a:t>
            </a:r>
            <a:r>
              <a:rPr lang="en-US" sz="1200" kern="1200" dirty="0" err="1">
                <a:solidFill>
                  <a:schemeClr val="tx1"/>
                </a:solidFill>
                <a:effectLst/>
                <a:latin typeface="+mn-lt"/>
                <a:ea typeface="+mn-ea"/>
                <a:cs typeface="+mn-cs"/>
              </a:rPr>
              <a:t>ustedes</a:t>
            </a:r>
            <a:r>
              <a:rPr lang="en-US" sz="1200" kern="1200" dirty="0">
                <a:solidFill>
                  <a:schemeClr val="tx1"/>
                </a:solidFill>
                <a:effectLst/>
                <a:latin typeface="+mn-lt"/>
                <a:ea typeface="+mn-ea"/>
                <a:cs typeface="+mn-cs"/>
              </a:rPr>
              <a:t> y sus </a:t>
            </a:r>
            <a:r>
              <a:rPr lang="en-US" sz="1200" kern="1200" dirty="0" err="1">
                <a:solidFill>
                  <a:schemeClr val="tx1"/>
                </a:solidFill>
                <a:effectLst/>
                <a:latin typeface="+mn-lt"/>
                <a:ea typeface="+mn-ea"/>
                <a:cs typeface="+mn-cs"/>
              </a:rPr>
              <a:t>clientes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16</a:t>
            </a:fld>
            <a:endParaRPr lang="en-US" dirty="0"/>
          </a:p>
        </p:txBody>
      </p:sp>
    </p:spTree>
    <p:extLst>
      <p:ext uri="{BB962C8B-B14F-4D97-AF65-F5344CB8AC3E}">
        <p14:creationId xmlns:p14="http://schemas.microsoft.com/office/powerpoint/2010/main" val="185231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pasaremos</a:t>
            </a:r>
            <a:r>
              <a:rPr lang="en-US" sz="1200" kern="1200" dirty="0">
                <a:solidFill>
                  <a:schemeClr val="tx1"/>
                </a:solidFill>
                <a:effectLst/>
                <a:latin typeface="+mn-lt"/>
                <a:ea typeface="+mn-ea"/>
                <a:cs typeface="+mn-cs"/>
              </a:rPr>
              <a:t> a una </a:t>
            </a:r>
            <a:r>
              <a:rPr lang="en-US" sz="1200" kern="1200" dirty="0" err="1">
                <a:solidFill>
                  <a:schemeClr val="tx1"/>
                </a:solidFill>
                <a:effectLst/>
                <a:latin typeface="+mn-lt"/>
                <a:ea typeface="+mn-ea"/>
                <a:cs typeface="+mn-cs"/>
              </a:rPr>
              <a:t>demostración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vivo del software EDGE y </a:t>
            </a:r>
            <a:r>
              <a:rPr lang="en-US" sz="1200" kern="1200" dirty="0" err="1">
                <a:solidFill>
                  <a:schemeClr val="tx1"/>
                </a:solidFill>
                <a:effectLst/>
                <a:latin typeface="+mn-lt"/>
                <a:ea typeface="+mn-ea"/>
                <a:cs typeface="+mn-cs"/>
              </a:rPr>
              <a:t>hablaremos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acerca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además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compartir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estudios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casos</a:t>
            </a:r>
            <a:r>
              <a:rPr lang="en-US" sz="1200" kern="1200" dirty="0">
                <a:solidFill>
                  <a:schemeClr val="tx1"/>
                </a:solidFill>
                <a:effectLst/>
                <a:latin typeface="+mn-lt"/>
                <a:ea typeface="+mn-ea"/>
                <a:cs typeface="+mn-cs"/>
              </a:rPr>
              <a:t>. </a:t>
            </a:r>
          </a:p>
          <a:p>
            <a:endParaRPr lang="en-US" sz="1800" baseline="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17</a:t>
            </a:fld>
            <a:endParaRPr lang="en-US" dirty="0"/>
          </a:p>
        </p:txBody>
      </p:sp>
    </p:spTree>
    <p:extLst>
      <p:ext uri="{BB962C8B-B14F-4D97-AF65-F5344CB8AC3E}">
        <p14:creationId xmlns:p14="http://schemas.microsoft.com/office/powerpoint/2010/main" val="47011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Analicemos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detenidamente</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flujo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trabajo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 Los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EDGE </a:t>
            </a:r>
            <a:r>
              <a:rPr lang="en-US" sz="1200" kern="1200" dirty="0" err="1">
                <a:solidFill>
                  <a:schemeClr val="tx1"/>
                </a:solidFill>
                <a:effectLst/>
                <a:latin typeface="+mn-lt"/>
                <a:ea typeface="+mn-ea"/>
                <a:cs typeface="+mn-cs"/>
              </a:rPr>
              <a:t>reciben</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 </a:t>
            </a:r>
            <a:r>
              <a:rPr lang="en-US" sz="1200" kern="1200" dirty="0" err="1">
                <a:solidFill>
                  <a:schemeClr val="tx1"/>
                </a:solidFill>
                <a:effectLst/>
                <a:latin typeface="+mn-lt"/>
                <a:ea typeface="+mn-ea"/>
                <a:cs typeface="+mn-cs"/>
              </a:rPr>
              <a:t>preliminar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fase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diseño</a:t>
            </a:r>
            <a:r>
              <a:rPr lang="en-US" sz="1200" kern="1200" dirty="0">
                <a:solidFill>
                  <a:schemeClr val="tx1"/>
                </a:solidFill>
                <a:effectLst/>
                <a:latin typeface="+mn-lt"/>
                <a:ea typeface="+mn-ea"/>
                <a:cs typeface="+mn-cs"/>
              </a:rPr>
              <a:t> y una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 </a:t>
            </a:r>
            <a:r>
              <a:rPr lang="en-US" sz="1200" kern="1200" dirty="0" err="1">
                <a:solidFill>
                  <a:schemeClr val="tx1"/>
                </a:solidFill>
                <a:effectLst/>
                <a:latin typeface="+mn-lt"/>
                <a:ea typeface="+mn-ea"/>
                <a:cs typeface="+mn-cs"/>
              </a:rPr>
              <a:t>definitiva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etapa</a:t>
            </a:r>
            <a:r>
              <a:rPr lang="en-US" sz="1200" kern="1200" dirty="0">
                <a:solidFill>
                  <a:schemeClr val="tx1"/>
                </a:solidFill>
                <a:effectLst/>
                <a:latin typeface="+mn-lt"/>
                <a:ea typeface="+mn-ea"/>
                <a:cs typeface="+mn-cs"/>
              </a:rPr>
              <a:t> posterior a la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actualmente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omitir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preliminar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apuntar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directamente</a:t>
            </a:r>
            <a:r>
              <a:rPr lang="en-US" sz="1200" kern="1200" dirty="0">
                <a:solidFill>
                  <a:schemeClr val="tx1"/>
                </a:solidFill>
                <a:effectLst/>
                <a:latin typeface="+mn-lt"/>
                <a:ea typeface="+mn-ea"/>
                <a:cs typeface="+mn-cs"/>
              </a:rPr>
              <a:t> a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definitiva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Ni bien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emitida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cliente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estudio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proyecto</a:t>
            </a:r>
            <a:r>
              <a:rPr lang="en-US" sz="1200" kern="1200" dirty="0">
                <a:solidFill>
                  <a:schemeClr val="tx1"/>
                </a:solidFill>
                <a:effectLst/>
                <a:latin typeface="+mn-lt"/>
                <a:ea typeface="+mn-ea"/>
                <a:cs typeface="+mn-cs"/>
              </a:rPr>
              <a:t> para que se </a:t>
            </a:r>
            <a:r>
              <a:rPr lang="en-US" sz="1200" kern="1200" dirty="0" err="1">
                <a:solidFill>
                  <a:schemeClr val="tx1"/>
                </a:solidFill>
                <a:effectLst/>
                <a:latin typeface="+mn-lt"/>
                <a:ea typeface="+mn-ea"/>
                <a:cs typeface="+mn-cs"/>
              </a:rPr>
              <a:t>publique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sitio web de EDGE, y la </a:t>
            </a:r>
            <a:r>
              <a:rPr lang="en-US" sz="1200" kern="1200" dirty="0" err="1">
                <a:solidFill>
                  <a:schemeClr val="tx1"/>
                </a:solidFill>
                <a:effectLst/>
                <a:latin typeface="+mn-lt"/>
                <a:ea typeface="+mn-ea"/>
                <a:cs typeface="+mn-cs"/>
              </a:rPr>
              <a:t>cobertura</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medios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sociales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proporciona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canales</a:t>
            </a:r>
            <a:r>
              <a:rPr lang="en-US" sz="1200" kern="1200" dirty="0">
                <a:solidFill>
                  <a:schemeClr val="tx1"/>
                </a:solidFill>
                <a:effectLst/>
                <a:latin typeface="+mn-lt"/>
                <a:ea typeface="+mn-ea"/>
                <a:cs typeface="+mn-cs"/>
              </a:rPr>
              <a:t> de EDGE. El </a:t>
            </a:r>
            <a:r>
              <a:rPr lang="en-US" sz="1200" kern="1200" dirty="0" err="1">
                <a:solidFill>
                  <a:schemeClr val="tx1"/>
                </a:solidFill>
                <a:effectLst/>
                <a:latin typeface="+mn-lt"/>
                <a:ea typeface="+mn-ea"/>
                <a:cs typeface="+mn-cs"/>
              </a:rPr>
              <a:t>logotipo</a:t>
            </a:r>
            <a:r>
              <a:rPr lang="en-US" sz="1200" kern="1200" dirty="0">
                <a:solidFill>
                  <a:schemeClr val="tx1"/>
                </a:solidFill>
                <a:effectLst/>
                <a:latin typeface="+mn-lt"/>
                <a:ea typeface="+mn-ea"/>
                <a:cs typeface="+mn-cs"/>
              </a:rPr>
              <a:t> de EDGE y las directrices de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marca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proporcionan</a:t>
            </a:r>
            <a:r>
              <a:rPr lang="en-US" sz="1200" kern="1200" dirty="0">
                <a:solidFill>
                  <a:schemeClr val="tx1"/>
                </a:solidFill>
                <a:effectLst/>
                <a:latin typeface="+mn-lt"/>
                <a:ea typeface="+mn-ea"/>
                <a:cs typeface="+mn-cs"/>
              </a:rPr>
              <a:t> para los </a:t>
            </a:r>
            <a:r>
              <a:rPr lang="en-US" sz="1200" kern="1200" dirty="0" err="1">
                <a:solidFill>
                  <a:schemeClr val="tx1"/>
                </a:solidFill>
                <a:effectLst/>
                <a:latin typeface="+mn-lt"/>
                <a:ea typeface="+mn-ea"/>
                <a:cs typeface="+mn-cs"/>
              </a:rPr>
              <a:t>inversionistas</a:t>
            </a:r>
            <a:r>
              <a:rPr lang="en-US" sz="1200" kern="1200" dirty="0">
                <a:solidFill>
                  <a:schemeClr val="tx1"/>
                </a:solidFill>
                <a:effectLst/>
                <a:latin typeface="+mn-lt"/>
                <a:ea typeface="+mn-ea"/>
                <a:cs typeface="+mn-cs"/>
              </a:rPr>
              <a:t> o con fines de </a:t>
            </a:r>
            <a:r>
              <a:rPr lang="en-US" sz="1200" kern="1200" dirty="0" err="1">
                <a:solidFill>
                  <a:schemeClr val="tx1"/>
                </a:solidFill>
                <a:effectLst/>
                <a:latin typeface="+mn-lt"/>
                <a:ea typeface="+mn-ea"/>
                <a:cs typeface="+mn-cs"/>
              </a:rPr>
              <a:t>promoción</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ventas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18</a:t>
            </a:fld>
            <a:endParaRPr lang="en-US" dirty="0"/>
          </a:p>
        </p:txBody>
      </p:sp>
    </p:spTree>
    <p:extLst>
      <p:ext uri="{BB962C8B-B14F-4D97-AF65-F5344CB8AC3E}">
        <p14:creationId xmlns:p14="http://schemas.microsoft.com/office/powerpoint/2010/main" val="361299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México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elegir</a:t>
            </a:r>
            <a:r>
              <a:rPr lang="en-US" sz="1200" kern="1200" dirty="0">
                <a:solidFill>
                  <a:schemeClr val="tx1"/>
                </a:solidFill>
                <a:effectLst/>
                <a:latin typeface="+mn-lt"/>
                <a:ea typeface="+mn-ea"/>
                <a:cs typeface="+mn-cs"/>
              </a:rPr>
              <a:t> entre dos </a:t>
            </a:r>
            <a:r>
              <a:rPr lang="en-US" sz="1200" kern="1200" dirty="0" err="1">
                <a:solidFill>
                  <a:schemeClr val="tx1"/>
                </a:solidFill>
                <a:effectLst/>
                <a:latin typeface="+mn-lt"/>
                <a:ea typeface="+mn-ea"/>
                <a:cs typeface="+mn-cs"/>
              </a:rPr>
              <a:t>certificadores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comerciales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GBCI, la </a:t>
            </a:r>
            <a:r>
              <a:rPr lang="en-US" sz="1200" kern="1200" dirty="0" err="1">
                <a:solidFill>
                  <a:schemeClr val="tx1"/>
                </a:solidFill>
                <a:effectLst/>
                <a:latin typeface="+mn-lt"/>
                <a:ea typeface="+mn-ea"/>
                <a:cs typeface="+mn-cs"/>
              </a:rPr>
              <a:t>entidad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operacional</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Consejo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Sostenible</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Estados</a:t>
            </a:r>
            <a:r>
              <a:rPr lang="en-US" sz="1200" kern="1200" dirty="0">
                <a:solidFill>
                  <a:schemeClr val="tx1"/>
                </a:solidFill>
                <a:effectLst/>
                <a:latin typeface="+mn-lt"/>
                <a:ea typeface="+mn-ea"/>
                <a:cs typeface="+mn-cs"/>
              </a:rPr>
              <a:t> Unidos, que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ofrece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LEED,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escala</a:t>
            </a:r>
            <a:r>
              <a:rPr lang="en-US" sz="1200" kern="1200" dirty="0">
                <a:solidFill>
                  <a:schemeClr val="tx1"/>
                </a:solidFill>
                <a:effectLst/>
                <a:latin typeface="+mn-lt"/>
                <a:ea typeface="+mn-ea"/>
                <a:cs typeface="+mn-cs"/>
              </a:rPr>
              <a:t> variable que </a:t>
            </a:r>
            <a:r>
              <a:rPr lang="en-US" sz="1200" kern="1200" dirty="0" err="1">
                <a:solidFill>
                  <a:schemeClr val="tx1"/>
                </a:solidFill>
                <a:effectLst/>
                <a:latin typeface="+mn-lt"/>
                <a:ea typeface="+mn-ea"/>
                <a:cs typeface="+mn-cs"/>
              </a:rPr>
              <a:t>requiere</a:t>
            </a:r>
            <a:r>
              <a:rPr lang="en-US" sz="1200" kern="1200" dirty="0">
                <a:solidFill>
                  <a:schemeClr val="tx1"/>
                </a:solidFill>
                <a:effectLst/>
                <a:latin typeface="+mn-lt"/>
                <a:ea typeface="+mn-ea"/>
                <a:cs typeface="+mn-cs"/>
              </a:rPr>
              <a:t> un auditor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tarifas</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negocian</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 </a:t>
            </a:r>
            <a:r>
              <a:rPr lang="en-US" sz="1200" kern="1200" dirty="0" err="1">
                <a:solidFill>
                  <a:schemeClr val="tx1"/>
                </a:solidFill>
                <a:effectLst/>
                <a:latin typeface="+mn-lt"/>
                <a:ea typeface="+mn-ea"/>
                <a:cs typeface="+mn-cs"/>
              </a:rPr>
              <a:t>consorcio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thinkstep</a:t>
            </a:r>
            <a:r>
              <a:rPr lang="en-US" sz="1200" kern="1200" dirty="0">
                <a:solidFill>
                  <a:schemeClr val="tx1"/>
                </a:solidFill>
                <a:effectLst/>
                <a:latin typeface="+mn-lt"/>
                <a:ea typeface="+mn-ea"/>
                <a:cs typeface="+mn-cs"/>
              </a:rPr>
              <a:t>-SGS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tarifa</a:t>
            </a:r>
            <a:r>
              <a:rPr lang="en-US" sz="1200" kern="1200" dirty="0">
                <a:solidFill>
                  <a:schemeClr val="tx1"/>
                </a:solidFill>
                <a:effectLst/>
                <a:latin typeface="+mn-lt"/>
                <a:ea typeface="+mn-ea"/>
                <a:cs typeface="+mn-cs"/>
              </a:rPr>
              <a:t> plana para los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con una </a:t>
            </a:r>
            <a:r>
              <a:rPr lang="en-US" sz="1200" kern="1200" dirty="0" err="1">
                <a:solidFill>
                  <a:schemeClr val="tx1"/>
                </a:solidFill>
                <a:effectLst/>
                <a:latin typeface="+mn-lt"/>
                <a:ea typeface="+mn-ea"/>
                <a:cs typeface="+mn-cs"/>
              </a:rPr>
              <a:t>tipología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que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incluidas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tarifas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auditoría</a:t>
            </a:r>
            <a:r>
              <a:rPr lang="en-US" sz="1200" kern="1200" dirty="0">
                <a:solidFill>
                  <a:schemeClr val="tx1"/>
                </a:solidFill>
                <a:effectLst/>
                <a:latin typeface="+mn-lt"/>
                <a:ea typeface="+mn-ea"/>
                <a:cs typeface="+mn-cs"/>
              </a:rPr>
              <a:t> y de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19</a:t>
            </a:fld>
            <a:endParaRPr lang="en-US" dirty="0"/>
          </a:p>
        </p:txBody>
      </p:sp>
    </p:spTree>
    <p:extLst>
      <p:ext uri="{BB962C8B-B14F-4D97-AF65-F5344CB8AC3E}">
        <p14:creationId xmlns:p14="http://schemas.microsoft.com/office/powerpoint/2010/main" val="3341064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Nuestro taller de hoy cubrirá los siguientes temas:</a:t>
            </a:r>
          </a:p>
          <a:p>
            <a:pPr marL="685800" lvl="1" indent="-228600">
              <a:buFont typeface="+mj-lt"/>
              <a:buAutoNum type="arabicPeriod"/>
            </a:pPr>
            <a:r>
              <a:rPr lang="en-US" sz="1200" kern="1200" dirty="0" err="1">
                <a:solidFill>
                  <a:schemeClr val="tx1"/>
                </a:solidFill>
                <a:effectLst/>
                <a:latin typeface="+mn-lt"/>
                <a:ea typeface="+mn-ea"/>
                <a:cs typeface="+mn-cs"/>
              </a:rPr>
              <a:t>Compresión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justificación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comercial</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kern="1200" dirty="0" err="1">
                <a:solidFill>
                  <a:schemeClr val="tx1"/>
                </a:solidFill>
                <a:effectLst/>
                <a:latin typeface="+mn-lt"/>
                <a:ea typeface="+mn-ea"/>
                <a:cs typeface="+mn-cs"/>
              </a:rPr>
              <a:t>Definición</a:t>
            </a:r>
            <a:r>
              <a:rPr lang="en-US" sz="1200" kern="1200" dirty="0">
                <a:solidFill>
                  <a:schemeClr val="tx1"/>
                </a:solidFill>
                <a:effectLst/>
                <a:latin typeface="+mn-lt"/>
                <a:ea typeface="+mn-ea"/>
                <a:cs typeface="+mn-cs"/>
              </a:rPr>
              <a:t> de 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a:t>
            </a:r>
          </a:p>
          <a:p>
            <a:pPr marL="685800" lvl="1" indent="-228600">
              <a:buFont typeface="+mj-lt"/>
              <a:buAutoNum type="arabicPeriod"/>
            </a:pPr>
            <a:r>
              <a:rPr lang="en-US" sz="1200" kern="1200" dirty="0" err="1">
                <a:solidFill>
                  <a:schemeClr val="tx1"/>
                </a:solidFill>
                <a:effectLst/>
                <a:latin typeface="+mn-lt"/>
                <a:ea typeface="+mn-ea"/>
                <a:cs typeface="+mn-cs"/>
              </a:rPr>
              <a:t>Resumen</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beneficios</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todas</a:t>
            </a:r>
            <a:r>
              <a:rPr lang="en-US" sz="1200" kern="1200" dirty="0">
                <a:solidFill>
                  <a:schemeClr val="tx1"/>
                </a:solidFill>
                <a:effectLst/>
                <a:latin typeface="+mn-lt"/>
                <a:ea typeface="+mn-ea"/>
                <a:cs typeface="+mn-cs"/>
              </a:rPr>
              <a:t> las personas</a:t>
            </a:r>
          </a:p>
          <a:p>
            <a:pPr marL="685800" lvl="1" indent="-228600">
              <a:buFont typeface="+mj-lt"/>
              <a:buAutoNum type="arabicPeriod"/>
            </a:pPr>
            <a:r>
              <a:rPr lang="en-US" sz="1200" kern="1200" dirty="0" err="1">
                <a:solidFill>
                  <a:schemeClr val="tx1"/>
                </a:solidFill>
                <a:effectLst/>
                <a:latin typeface="+mn-lt"/>
                <a:ea typeface="+mn-ea"/>
                <a:cs typeface="+mn-cs"/>
              </a:rPr>
              <a:t>Evaluación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progreso</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México.</a:t>
            </a:r>
          </a:p>
          <a:p>
            <a:pPr marL="685800" lvl="1" indent="-228600">
              <a:buFont typeface="+mj-lt"/>
              <a:buAutoNum type="arabicPeriod"/>
            </a:pPr>
            <a:r>
              <a:rPr lang="en-US" sz="1200" kern="1200" dirty="0" err="1">
                <a:solidFill>
                  <a:schemeClr val="tx1"/>
                </a:solidFill>
                <a:effectLst/>
                <a:latin typeface="+mn-lt"/>
                <a:ea typeface="+mn-ea"/>
                <a:cs typeface="+mn-cs"/>
              </a:rPr>
              <a:t>Considerando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el EDGE de IFC </a:t>
            </a:r>
            <a:r>
              <a:rPr lang="en-US" sz="1200" kern="1200" dirty="0" err="1">
                <a:solidFill>
                  <a:schemeClr val="tx1"/>
                </a:solidFill>
                <a:effectLst/>
                <a:latin typeface="+mn-lt"/>
                <a:ea typeface="+mn-ea"/>
                <a:cs typeface="+mn-cs"/>
              </a:rPr>
              <a:t>responde</a:t>
            </a:r>
            <a:r>
              <a:rPr lang="en-US" sz="1200" kern="1200" dirty="0">
                <a:solidFill>
                  <a:schemeClr val="tx1"/>
                </a:solidFill>
                <a:effectLst/>
                <a:latin typeface="+mn-lt"/>
                <a:ea typeface="+mn-ea"/>
                <a:cs typeface="+mn-cs"/>
              </a:rPr>
              <a:t> a sus </a:t>
            </a:r>
            <a:r>
              <a:rPr lang="en-US" sz="1200" kern="1200" dirty="0" err="1">
                <a:solidFill>
                  <a:schemeClr val="tx1"/>
                </a:solidFill>
                <a:effectLst/>
                <a:latin typeface="+mn-lt"/>
                <a:ea typeface="+mn-ea"/>
                <a:cs typeface="+mn-cs"/>
              </a:rPr>
              <a:t>necesidades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kern="1200" dirty="0" err="1">
                <a:solidFill>
                  <a:schemeClr val="tx1"/>
                </a:solidFill>
                <a:effectLst/>
                <a:latin typeface="+mn-lt"/>
                <a:ea typeface="+mn-ea"/>
                <a:cs typeface="+mn-cs"/>
              </a:rPr>
              <a:t>Demostración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grupal</a:t>
            </a:r>
            <a:r>
              <a:rPr lang="en-US" sz="1200" kern="1200" dirty="0">
                <a:solidFill>
                  <a:schemeClr val="tx1"/>
                </a:solidFill>
                <a:effectLst/>
                <a:latin typeface="+mn-lt"/>
                <a:ea typeface="+mn-ea"/>
                <a:cs typeface="+mn-cs"/>
              </a:rPr>
              <a:t> del software EDGE.</a:t>
            </a:r>
          </a:p>
          <a:p>
            <a:pPr marL="685800" lvl="1" indent="-228600">
              <a:buFont typeface="+mj-lt"/>
              <a:buAutoNum type="arabicPeriod"/>
            </a:pPr>
            <a:r>
              <a:rPr lang="en-US" sz="1200" kern="1200" dirty="0" err="1">
                <a:solidFill>
                  <a:schemeClr val="tx1"/>
                </a:solidFill>
                <a:effectLst/>
                <a:latin typeface="+mn-lt"/>
                <a:ea typeface="+mn-ea"/>
                <a:cs typeface="+mn-cs"/>
              </a:rPr>
              <a:t>Revisión</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flujo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trabajo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a:t>
            </a:r>
          </a:p>
          <a:p>
            <a:pPr marL="685800" lvl="1" indent="-228600">
              <a:buFont typeface="+mj-lt"/>
              <a:buAutoNum type="arabicPeriod"/>
            </a:pPr>
            <a:r>
              <a:rPr lang="en-US" sz="1200" kern="1200" dirty="0" err="1">
                <a:solidFill>
                  <a:schemeClr val="tx1"/>
                </a:solidFill>
                <a:effectLst/>
                <a:latin typeface="+mn-lt"/>
                <a:ea typeface="+mn-ea"/>
                <a:cs typeface="+mn-cs"/>
              </a:rPr>
              <a:t>Análisis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estudios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desarrolladores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certificado</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carteras</a:t>
            </a:r>
            <a:r>
              <a:rPr lang="en-US" sz="1200" kern="1200" dirty="0">
                <a:solidFill>
                  <a:schemeClr val="tx1"/>
                </a:solidFill>
                <a:effectLst/>
                <a:latin typeface="+mn-lt"/>
                <a:ea typeface="+mn-ea"/>
                <a:cs typeface="+mn-cs"/>
              </a:rPr>
              <a:t> con EDGE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Antes de que </a:t>
            </a:r>
            <a:r>
              <a:rPr lang="en-US" sz="1200" kern="1200" dirty="0" err="1">
                <a:solidFill>
                  <a:schemeClr val="tx1"/>
                </a:solidFill>
                <a:effectLst/>
                <a:latin typeface="+mn-lt"/>
                <a:ea typeface="+mn-ea"/>
                <a:cs typeface="+mn-cs"/>
              </a:rPr>
              <a:t>comencemos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presentaré</a:t>
            </a:r>
            <a:r>
              <a:rPr lang="en-US" sz="1200" kern="1200" dirty="0">
                <a:solidFill>
                  <a:schemeClr val="tx1"/>
                </a:solidFill>
                <a:effectLst/>
                <a:latin typeface="+mn-lt"/>
                <a:ea typeface="+mn-ea"/>
                <a:cs typeface="+mn-cs"/>
              </a:rPr>
              <a:t> a IFC y </a:t>
            </a:r>
            <a:r>
              <a:rPr lang="en-US" sz="1200" kern="1200" dirty="0" err="1">
                <a:solidFill>
                  <a:schemeClr val="tx1"/>
                </a:solidFill>
                <a:effectLst/>
                <a:latin typeface="+mn-lt"/>
                <a:ea typeface="+mn-ea"/>
                <a:cs typeface="+mn-cs"/>
              </a:rPr>
              <a:t>describiré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cuál</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es </a:t>
            </a:r>
            <a:r>
              <a:rPr lang="en-US" sz="1200" kern="1200" dirty="0" err="1">
                <a:solidFill>
                  <a:schemeClr val="tx1"/>
                </a:solidFill>
                <a:effectLst/>
                <a:latin typeface="+mn-lt"/>
                <a:ea typeface="+mn-ea"/>
                <a:cs typeface="+mn-cs"/>
              </a:rPr>
              <a:t>miembro</a:t>
            </a:r>
            <a:r>
              <a:rPr lang="en-US" sz="1200" kern="1200" dirty="0">
                <a:solidFill>
                  <a:schemeClr val="tx1"/>
                </a:solidFill>
                <a:effectLst/>
                <a:latin typeface="+mn-lt"/>
                <a:ea typeface="+mn-ea"/>
                <a:cs typeface="+mn-cs"/>
              </a:rPr>
              <a:t> del Grupo Banco Mundial.</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IFC trabaja con empeño para ofrecer soluciones para el desarrollo del sector privado, y parte de nuestra misión consiste en crear mercados que respalden los negocios relativos al clima.</a:t>
            </a: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a:t>
            </a:fld>
            <a:endParaRPr lang="en-US" dirty="0"/>
          </a:p>
        </p:txBody>
      </p:sp>
    </p:spTree>
    <p:extLst>
      <p:ext uri="{BB962C8B-B14F-4D97-AF65-F5344CB8AC3E}">
        <p14:creationId xmlns:p14="http://schemas.microsoft.com/office/powerpoint/2010/main" val="121567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Analicemos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estudios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casos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ver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lanzaron</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programas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inversión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primer </a:t>
            </a:r>
            <a:r>
              <a:rPr lang="en-US" sz="1200" kern="1200" dirty="0" err="1">
                <a:solidFill>
                  <a:schemeClr val="tx1"/>
                </a:solidFill>
                <a:effectLst/>
                <a:latin typeface="+mn-lt"/>
                <a:ea typeface="+mn-ea"/>
                <a:cs typeface="+mn-cs"/>
              </a:rPr>
              <a:t>lugar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estudio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caso</a:t>
            </a:r>
            <a:r>
              <a:rPr lang="en-US" sz="1200" kern="1200" dirty="0">
                <a:solidFill>
                  <a:schemeClr val="tx1"/>
                </a:solidFill>
                <a:effectLst/>
                <a:latin typeface="+mn-lt"/>
                <a:ea typeface="+mn-ea"/>
                <a:cs typeface="+mn-cs"/>
              </a:rPr>
              <a:t> de FICADE, el </a:t>
            </a:r>
            <a:r>
              <a:rPr lang="en-US" sz="1200" kern="1200" dirty="0" err="1">
                <a:solidFill>
                  <a:schemeClr val="tx1"/>
                </a:solidFill>
                <a:effectLst/>
                <a:latin typeface="+mn-lt"/>
                <a:ea typeface="+mn-ea"/>
                <a:cs typeface="+mn-cs"/>
              </a:rPr>
              <a:t>desarrollador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Revolución</a:t>
            </a:r>
            <a:r>
              <a:rPr lang="en-US" sz="1200" kern="1200" dirty="0">
                <a:solidFill>
                  <a:schemeClr val="tx1"/>
                </a:solidFill>
                <a:effectLst/>
                <a:latin typeface="+mn-lt"/>
                <a:ea typeface="+mn-ea"/>
                <a:cs typeface="+mn-cs"/>
              </a:rPr>
              <a:t> 757, un </a:t>
            </a:r>
            <a:r>
              <a:rPr lang="en-US" sz="1200" kern="1200" dirty="0" err="1">
                <a:solidFill>
                  <a:schemeClr val="tx1"/>
                </a:solidFill>
                <a:effectLst/>
                <a:latin typeface="+mn-lt"/>
                <a:ea typeface="+mn-ea"/>
                <a:cs typeface="+mn-cs"/>
              </a:rPr>
              <a:t>proyecto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ubicado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aquí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ciudad de México, que </a:t>
            </a:r>
            <a:r>
              <a:rPr lang="en-US" sz="1200" kern="1200" dirty="0" err="1">
                <a:solidFill>
                  <a:schemeClr val="tx1"/>
                </a:solidFill>
                <a:effectLst/>
                <a:latin typeface="+mn-lt"/>
                <a:ea typeface="+mn-ea"/>
                <a:cs typeface="+mn-cs"/>
              </a:rPr>
              <a:t>incorporó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mercado</a:t>
            </a:r>
            <a:r>
              <a:rPr lang="en-US" sz="1200" kern="1200" dirty="0">
                <a:solidFill>
                  <a:schemeClr val="tx1"/>
                </a:solidFill>
                <a:effectLst/>
                <a:latin typeface="+mn-lt"/>
                <a:ea typeface="+mn-ea"/>
                <a:cs typeface="+mn-cs"/>
              </a:rPr>
              <a:t> 168 </a:t>
            </a:r>
            <a:r>
              <a:rPr lang="en-US" sz="1200" kern="1200" dirty="0" err="1">
                <a:solidFill>
                  <a:schemeClr val="tx1"/>
                </a:solidFill>
                <a:effectLst/>
                <a:latin typeface="+mn-lt"/>
                <a:ea typeface="+mn-ea"/>
                <a:cs typeface="+mn-cs"/>
              </a:rPr>
              <a:t>viviendas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 para </a:t>
            </a:r>
            <a:r>
              <a:rPr lang="en-US" sz="1200" kern="1200" dirty="0" err="1">
                <a:solidFill>
                  <a:schemeClr val="tx1"/>
                </a:solidFill>
                <a:effectLst/>
                <a:latin typeface="+mn-lt"/>
                <a:ea typeface="+mn-ea"/>
                <a:cs typeface="+mn-cs"/>
              </a:rPr>
              <a:t>residentes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conciencia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Entre las </a:t>
            </a:r>
            <a:r>
              <a:rPr lang="en-US" sz="1200" kern="1200" dirty="0" err="1">
                <a:solidFill>
                  <a:schemeClr val="tx1"/>
                </a:solidFill>
                <a:effectLst/>
                <a:latin typeface="+mn-lt"/>
                <a:ea typeface="+mn-ea"/>
                <a:cs typeface="+mn-cs"/>
              </a:rPr>
              <a:t>características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incluyen</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dispositivos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protección</a:t>
            </a:r>
            <a:r>
              <a:rPr lang="en-US" sz="1200" kern="1200" dirty="0">
                <a:solidFill>
                  <a:schemeClr val="tx1"/>
                </a:solidFill>
                <a:effectLst/>
                <a:latin typeface="+mn-lt"/>
                <a:ea typeface="+mn-ea"/>
                <a:cs typeface="+mn-cs"/>
              </a:rPr>
              <a:t> solar </a:t>
            </a:r>
            <a:r>
              <a:rPr lang="en-US" sz="1200" kern="1200" dirty="0" err="1">
                <a:solidFill>
                  <a:schemeClr val="tx1"/>
                </a:solidFill>
                <a:effectLst/>
                <a:latin typeface="+mn-lt"/>
                <a:ea typeface="+mn-ea"/>
                <a:cs typeface="+mn-cs"/>
              </a:rPr>
              <a:t>externos</a:t>
            </a:r>
            <a:r>
              <a:rPr lang="en-US" sz="1200" kern="1200" dirty="0">
                <a:solidFill>
                  <a:schemeClr val="tx1"/>
                </a:solidFill>
                <a:effectLst/>
                <a:latin typeface="+mn-lt"/>
                <a:ea typeface="+mn-ea"/>
                <a:cs typeface="+mn-cs"/>
              </a:rPr>
              <a:t>, las calderas de </a:t>
            </a:r>
            <a:r>
              <a:rPr lang="en-US" sz="1200" kern="1200" dirty="0" err="1">
                <a:solidFill>
                  <a:schemeClr val="tx1"/>
                </a:solidFill>
                <a:effectLst/>
                <a:latin typeface="+mn-lt"/>
                <a:ea typeface="+mn-ea"/>
                <a:cs typeface="+mn-cs"/>
              </a:rPr>
              <a:t>agua</a:t>
            </a:r>
            <a:r>
              <a:rPr lang="en-US" sz="1200" kern="1200" dirty="0">
                <a:solidFill>
                  <a:schemeClr val="tx1"/>
                </a:solidFill>
                <a:effectLst/>
                <a:latin typeface="+mn-lt"/>
                <a:ea typeface="+mn-ea"/>
                <a:cs typeface="+mn-cs"/>
              </a:rPr>
              <a:t> caliente de </a:t>
            </a:r>
            <a:r>
              <a:rPr lang="en-US" sz="1200" kern="1200" dirty="0" err="1">
                <a:solidFill>
                  <a:schemeClr val="tx1"/>
                </a:solidFill>
                <a:effectLst/>
                <a:latin typeface="+mn-lt"/>
                <a:ea typeface="+mn-ea"/>
                <a:cs typeface="+mn-cs"/>
              </a:rPr>
              <a:t>alta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eficiencia</a:t>
            </a:r>
            <a:r>
              <a:rPr lang="en-US" sz="1200" kern="1200" dirty="0">
                <a:solidFill>
                  <a:schemeClr val="tx1"/>
                </a:solidFill>
                <a:effectLst/>
                <a:latin typeface="+mn-lt"/>
                <a:ea typeface="+mn-ea"/>
                <a:cs typeface="+mn-cs"/>
              </a:rPr>
              <a:t> y los </a:t>
            </a:r>
            <a:r>
              <a:rPr lang="en-US" sz="1200" kern="1200" dirty="0" err="1">
                <a:solidFill>
                  <a:schemeClr val="tx1"/>
                </a:solidFill>
                <a:effectLst/>
                <a:latin typeface="+mn-lt"/>
                <a:ea typeface="+mn-ea"/>
                <a:cs typeface="+mn-cs"/>
              </a:rPr>
              <a:t>cabezales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ducha</a:t>
            </a:r>
            <a:r>
              <a:rPr lang="en-US" sz="1200" kern="1200" dirty="0">
                <a:solidFill>
                  <a:schemeClr val="tx1"/>
                </a:solidFill>
                <a:effectLst/>
                <a:latin typeface="+mn-lt"/>
                <a:ea typeface="+mn-ea"/>
                <a:cs typeface="+mn-cs"/>
              </a:rPr>
              <a:t> de bajo </a:t>
            </a:r>
            <a:r>
              <a:rPr lang="en-US" sz="1200" kern="1200" dirty="0" err="1">
                <a:solidFill>
                  <a:schemeClr val="tx1"/>
                </a:solidFill>
                <a:effectLst/>
                <a:latin typeface="+mn-lt"/>
                <a:ea typeface="+mn-ea"/>
                <a:cs typeface="+mn-cs"/>
              </a:rPr>
              <a:t>flujo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apartamentos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hechos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bloques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arcilla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forma de </a:t>
            </a:r>
            <a:r>
              <a:rPr lang="en-US" sz="1200" kern="1200" dirty="0" err="1">
                <a:solidFill>
                  <a:schemeClr val="tx1"/>
                </a:solidFill>
                <a:effectLst/>
                <a:latin typeface="+mn-lt"/>
                <a:ea typeface="+mn-ea"/>
                <a:cs typeface="+mn-cs"/>
              </a:rPr>
              <a:t>panal</a:t>
            </a:r>
            <a:r>
              <a:rPr lang="en-US" sz="1200" kern="1200" dirty="0">
                <a:solidFill>
                  <a:schemeClr val="tx1"/>
                </a:solidFill>
                <a:effectLst/>
                <a:latin typeface="+mn-lt"/>
                <a:ea typeface="+mn-ea"/>
                <a:cs typeface="+mn-cs"/>
              </a:rPr>
              <a:t> a fin de </a:t>
            </a:r>
            <a:r>
              <a:rPr lang="en-US" sz="1200" kern="1200" dirty="0" err="1">
                <a:solidFill>
                  <a:schemeClr val="tx1"/>
                </a:solidFill>
                <a:effectLst/>
                <a:latin typeface="+mn-lt"/>
                <a:ea typeface="+mn-ea"/>
                <a:cs typeface="+mn-cs"/>
              </a:rPr>
              <a:t>reducir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energía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fabricación</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materiales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 </a:t>
            </a:r>
            <a:r>
              <a:rPr lang="en-US" sz="1200" kern="1200" dirty="0" err="1">
                <a:solidFill>
                  <a:schemeClr val="tx1"/>
                </a:solidFill>
                <a:effectLst/>
                <a:latin typeface="+mn-lt"/>
                <a:ea typeface="+mn-ea"/>
                <a:cs typeface="+mn-cs"/>
              </a:rPr>
              <a:t>concepto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cumple</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ambición</a:t>
            </a:r>
            <a:r>
              <a:rPr lang="en-US" sz="1200" kern="1200" dirty="0">
                <a:solidFill>
                  <a:schemeClr val="tx1"/>
                </a:solidFill>
                <a:effectLst/>
                <a:latin typeface="+mn-lt"/>
                <a:ea typeface="+mn-ea"/>
                <a:cs typeface="+mn-cs"/>
              </a:rPr>
              <a:t> de FICADE de </a:t>
            </a:r>
            <a:r>
              <a:rPr lang="en-US" sz="1200" kern="1200" dirty="0" err="1">
                <a:solidFill>
                  <a:schemeClr val="tx1"/>
                </a:solidFill>
                <a:effectLst/>
                <a:latin typeface="+mn-lt"/>
                <a:ea typeface="+mn-ea"/>
                <a:cs typeface="+mn-cs"/>
              </a:rPr>
              <a:t>ofrecer</a:t>
            </a:r>
            <a:r>
              <a:rPr lang="en-US" sz="1200" kern="1200" dirty="0">
                <a:solidFill>
                  <a:schemeClr val="tx1"/>
                </a:solidFill>
                <a:effectLst/>
                <a:latin typeface="+mn-lt"/>
                <a:ea typeface="+mn-ea"/>
                <a:cs typeface="+mn-cs"/>
              </a:rPr>
              <a:t> a sus </a:t>
            </a:r>
            <a:r>
              <a:rPr lang="en-US" sz="1200" kern="1200" dirty="0" err="1">
                <a:solidFill>
                  <a:schemeClr val="tx1"/>
                </a:solidFill>
                <a:effectLst/>
                <a:latin typeface="+mn-lt"/>
                <a:ea typeface="+mn-ea"/>
                <a:cs typeface="+mn-cs"/>
              </a:rPr>
              <a:t>clientes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propiedades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diseño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urbano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sofisticado</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B5F7931-668F-4B49-B860-EA66CCAC0916}" type="slidenum">
              <a:rPr lang="en-US" smtClean="0"/>
              <a:t>20</a:t>
            </a:fld>
            <a:endParaRPr lang="en-US" dirty="0"/>
          </a:p>
        </p:txBody>
      </p:sp>
    </p:spTree>
    <p:extLst>
      <p:ext uri="{BB962C8B-B14F-4D97-AF65-F5344CB8AC3E}">
        <p14:creationId xmlns:p14="http://schemas.microsoft.com/office/powerpoint/2010/main" val="4049573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Vinte</a:t>
            </a:r>
            <a:r>
              <a:rPr lang="es-ES" sz="1200" kern="1200" dirty="0">
                <a:solidFill>
                  <a:schemeClr val="tx1"/>
                </a:solidFill>
                <a:effectLst/>
                <a:latin typeface="+mn-lt"/>
                <a:ea typeface="+mn-ea"/>
                <a:cs typeface="+mn-cs"/>
              </a:rPr>
              <a:t>, se ha comprometido a obtener la certificación EDGE para casi 4000 viviendas.</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Entre las características ecológicas, se incluyen una menor relación ventana-pared, tecnologías solares y sistemas de recolección de agua de lluvia.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viviendas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hechas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bloques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concreto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huecos</a:t>
            </a:r>
            <a:r>
              <a:rPr lang="en-US" sz="1200" kern="1200" dirty="0">
                <a:solidFill>
                  <a:schemeClr val="tx1"/>
                </a:solidFill>
                <a:effectLst/>
                <a:latin typeface="+mn-lt"/>
                <a:ea typeface="+mn-ea"/>
                <a:cs typeface="+mn-cs"/>
              </a:rPr>
              <a:t> de peso </a:t>
            </a:r>
            <a:r>
              <a:rPr lang="en-US" sz="1200" kern="1200" dirty="0" err="1">
                <a:solidFill>
                  <a:schemeClr val="tx1"/>
                </a:solidFill>
                <a:effectLst/>
                <a:latin typeface="+mn-lt"/>
                <a:ea typeface="+mn-ea"/>
                <a:cs typeface="+mn-cs"/>
              </a:rPr>
              <a:t>mediano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tienen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menor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ambiental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comparación</a:t>
            </a:r>
            <a:r>
              <a:rPr lang="en-US" sz="1200" kern="1200" dirty="0">
                <a:solidFill>
                  <a:schemeClr val="tx1"/>
                </a:solidFill>
                <a:effectLst/>
                <a:latin typeface="+mn-lt"/>
                <a:ea typeface="+mn-ea"/>
                <a:cs typeface="+mn-cs"/>
              </a:rPr>
              <a:t> con los </a:t>
            </a:r>
            <a:r>
              <a:rPr lang="en-US" sz="1200" kern="1200" dirty="0" err="1">
                <a:solidFill>
                  <a:schemeClr val="tx1"/>
                </a:solidFill>
                <a:effectLst/>
                <a:latin typeface="+mn-lt"/>
                <a:ea typeface="+mn-ea"/>
                <a:cs typeface="+mn-cs"/>
              </a:rPr>
              <a:t>bloques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tradicionales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expresó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Tobías</a:t>
            </a:r>
            <a:r>
              <a:rPr lang="en-US" sz="1200" kern="1200" dirty="0">
                <a:solidFill>
                  <a:schemeClr val="tx1"/>
                </a:solidFill>
                <a:effectLst/>
                <a:latin typeface="+mn-lt"/>
                <a:ea typeface="+mn-ea"/>
                <a:cs typeface="+mn-cs"/>
              </a:rPr>
              <a:t> Contreras, director de </a:t>
            </a:r>
            <a:r>
              <a:rPr lang="en-US" sz="1200" kern="1200" dirty="0" err="1">
                <a:solidFill>
                  <a:schemeClr val="tx1"/>
                </a:solidFill>
                <a:effectLst/>
                <a:latin typeface="+mn-lt"/>
                <a:ea typeface="+mn-ea"/>
                <a:cs typeface="+mn-cs"/>
              </a:rPr>
              <a:t>Sostenibilidad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seguir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mejorando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crear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comunidades</a:t>
            </a:r>
            <a:r>
              <a:rPr lang="en-US" sz="1200" kern="1200" dirty="0">
                <a:solidFill>
                  <a:schemeClr val="tx1"/>
                </a:solidFill>
                <a:effectLst/>
                <a:latin typeface="+mn-lt"/>
                <a:ea typeface="+mn-ea"/>
                <a:cs typeface="+mn-cs"/>
              </a:rPr>
              <a:t>. Real Granada </a:t>
            </a:r>
            <a:r>
              <a:rPr lang="en-US" sz="1200" kern="1200" dirty="0" err="1">
                <a:solidFill>
                  <a:schemeClr val="tx1"/>
                </a:solidFill>
                <a:effectLst/>
                <a:latin typeface="+mn-lt"/>
                <a:ea typeface="+mn-ea"/>
                <a:cs typeface="+mn-cs"/>
              </a:rPr>
              <a:t>marca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constituye</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nosotros</a:t>
            </a:r>
            <a:r>
              <a:rPr lang="en-US" sz="1200" kern="1200" dirty="0">
                <a:solidFill>
                  <a:schemeClr val="tx1"/>
                </a:solidFill>
                <a:effectLst/>
                <a:latin typeface="+mn-lt"/>
                <a:ea typeface="+mn-ea"/>
                <a:cs typeface="+mn-cs"/>
              </a:rPr>
              <a:t> y para el </a:t>
            </a:r>
            <a:r>
              <a:rPr lang="en-US" sz="1200" kern="1200" dirty="0" err="1">
                <a:solidFill>
                  <a:schemeClr val="tx1"/>
                </a:solidFill>
                <a:effectLst/>
                <a:latin typeface="+mn-lt"/>
                <a:ea typeface="+mn-ea"/>
                <a:cs typeface="+mn-cs"/>
              </a:rPr>
              <a:t>mercado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inmobiliario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mexicano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hito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transición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hacia</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vivienda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eficiente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perspectiva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ambiental</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5F7931-668F-4B49-B860-EA66CCAC0916}" type="slidenum">
              <a:rPr lang="en-US" smtClean="0"/>
              <a:t>21</a:t>
            </a:fld>
            <a:endParaRPr lang="en-US" dirty="0"/>
          </a:p>
        </p:txBody>
      </p:sp>
    </p:spTree>
    <p:extLst>
      <p:ext uri="{BB962C8B-B14F-4D97-AF65-F5344CB8AC3E}">
        <p14:creationId xmlns:p14="http://schemas.microsoft.com/office/powerpoint/2010/main" val="556389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Como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Villas del Fresno, el </a:t>
            </a:r>
            <a:r>
              <a:rPr lang="en-US" sz="1200" kern="1200" dirty="0" err="1">
                <a:solidFill>
                  <a:schemeClr val="tx1"/>
                </a:solidFill>
                <a:effectLst/>
                <a:latin typeface="+mn-lt"/>
                <a:ea typeface="+mn-ea"/>
                <a:cs typeface="+mn-cs"/>
              </a:rPr>
              <a:t>proyecto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desarrollado</a:t>
            </a:r>
            <a:r>
              <a:rPr lang="en-US" sz="1200" kern="1200" dirty="0">
                <a:solidFill>
                  <a:schemeClr val="tx1"/>
                </a:solidFill>
                <a:effectLst/>
                <a:latin typeface="+mn-lt"/>
                <a:ea typeface="+mn-ea"/>
                <a:cs typeface="+mn-cs"/>
              </a:rPr>
              <a:t> por Casas </a:t>
            </a:r>
            <a:r>
              <a:rPr lang="en-US" sz="1200" kern="1200" dirty="0" err="1">
                <a:solidFill>
                  <a:schemeClr val="tx1"/>
                </a:solidFill>
                <a:effectLst/>
                <a:latin typeface="+mn-lt"/>
                <a:ea typeface="+mn-ea"/>
                <a:cs typeface="+mn-cs"/>
              </a:rPr>
              <a:t>Krea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construirán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Melchor Ocampo </a:t>
            </a:r>
            <a:r>
              <a:rPr lang="en-US" sz="1200" kern="1200" dirty="0" err="1">
                <a:solidFill>
                  <a:schemeClr val="tx1"/>
                </a:solidFill>
                <a:effectLst/>
                <a:latin typeface="+mn-lt"/>
                <a:ea typeface="+mn-ea"/>
                <a:cs typeface="+mn-cs"/>
              </a:rPr>
              <a:t>cerca</a:t>
            </a:r>
            <a:r>
              <a:rPr lang="en-US" sz="1200" kern="1200" dirty="0">
                <a:solidFill>
                  <a:schemeClr val="tx1"/>
                </a:solidFill>
                <a:effectLst/>
                <a:latin typeface="+mn-lt"/>
                <a:ea typeface="+mn-ea"/>
                <a:cs typeface="+mn-cs"/>
              </a:rPr>
              <a:t> de 2000 residencias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contarán</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Entre las </a:t>
            </a:r>
            <a:r>
              <a:rPr lang="en-US" sz="1200" kern="1200" dirty="0" err="1">
                <a:solidFill>
                  <a:schemeClr val="tx1"/>
                </a:solidFill>
                <a:effectLst/>
                <a:latin typeface="+mn-lt"/>
                <a:ea typeface="+mn-ea"/>
                <a:cs typeface="+mn-cs"/>
              </a:rPr>
              <a:t>características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incluyen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colectores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solares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agua</a:t>
            </a:r>
            <a:r>
              <a:rPr lang="en-US" sz="1200" kern="1200" dirty="0">
                <a:solidFill>
                  <a:schemeClr val="tx1"/>
                </a:solidFill>
                <a:effectLst/>
                <a:latin typeface="+mn-lt"/>
                <a:ea typeface="+mn-ea"/>
                <a:cs typeface="+mn-cs"/>
              </a:rPr>
              <a:t> caliente, </a:t>
            </a:r>
            <a:r>
              <a:rPr lang="en-US" sz="1200" kern="1200" dirty="0" err="1">
                <a:solidFill>
                  <a:schemeClr val="tx1"/>
                </a:solidFill>
                <a:effectLst/>
                <a:latin typeface="+mn-lt"/>
                <a:ea typeface="+mn-ea"/>
                <a:cs typeface="+mn-cs"/>
              </a:rPr>
              <a:t>iluminación</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ahorra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energía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grifos</a:t>
            </a:r>
            <a:r>
              <a:rPr lang="en-US" sz="1200" kern="1200" dirty="0">
                <a:solidFill>
                  <a:schemeClr val="tx1"/>
                </a:solidFill>
                <a:effectLst/>
                <a:latin typeface="+mn-lt"/>
                <a:ea typeface="+mn-ea"/>
                <a:cs typeface="+mn-cs"/>
              </a:rPr>
              <a:t> de bajo </a:t>
            </a:r>
            <a:r>
              <a:rPr lang="en-US" sz="1200" kern="1200" dirty="0" err="1">
                <a:solidFill>
                  <a:schemeClr val="tx1"/>
                </a:solidFill>
                <a:effectLst/>
                <a:latin typeface="+mn-lt"/>
                <a:ea typeface="+mn-ea"/>
                <a:cs typeface="+mn-cs"/>
              </a:rPr>
              <a:t>flujo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Debido</a:t>
            </a:r>
            <a:r>
              <a:rPr lang="en-US" sz="1200" kern="1200" dirty="0">
                <a:solidFill>
                  <a:schemeClr val="tx1"/>
                </a:solidFill>
                <a:effectLst/>
                <a:latin typeface="+mn-lt"/>
                <a:ea typeface="+mn-ea"/>
                <a:cs typeface="+mn-cs"/>
              </a:rPr>
              <a:t> a que las </a:t>
            </a:r>
            <a:r>
              <a:rPr lang="en-US" sz="1200" kern="1200" dirty="0" err="1">
                <a:solidFill>
                  <a:schemeClr val="tx1"/>
                </a:solidFill>
                <a:effectLst/>
                <a:latin typeface="+mn-lt"/>
                <a:ea typeface="+mn-ea"/>
                <a:cs typeface="+mn-cs"/>
              </a:rPr>
              <a:t>facturas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servicios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públicos</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bajas</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periodo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amortización</a:t>
            </a:r>
            <a:r>
              <a:rPr lang="en-US" sz="1200" kern="1200" dirty="0">
                <a:solidFill>
                  <a:schemeClr val="tx1"/>
                </a:solidFill>
                <a:effectLst/>
                <a:latin typeface="+mn-lt"/>
                <a:ea typeface="+mn-ea"/>
                <a:cs typeface="+mn-cs"/>
              </a:rPr>
              <a:t> es inferior a dos </a:t>
            </a:r>
            <a:r>
              <a:rPr lang="en-US" sz="1200" kern="1200" dirty="0" err="1">
                <a:solidFill>
                  <a:schemeClr val="tx1"/>
                </a:solidFill>
                <a:effectLst/>
                <a:latin typeface="+mn-lt"/>
                <a:ea typeface="+mn-ea"/>
                <a:cs typeface="+mn-cs"/>
              </a:rPr>
              <a:t>años</a:t>
            </a:r>
            <a:r>
              <a:rPr lang="en-US" sz="1200" kern="1200" dirty="0">
                <a:solidFill>
                  <a:schemeClr val="tx1"/>
                </a:solidFill>
                <a:effectLst/>
                <a:latin typeface="+mn-lt"/>
                <a:ea typeface="+mn-ea"/>
                <a:cs typeface="+mn-cs"/>
              </a:rPr>
              <a:t>. Este es el valor que Casas </a:t>
            </a:r>
            <a:r>
              <a:rPr lang="en-US" sz="1200" kern="1200" dirty="0" err="1">
                <a:solidFill>
                  <a:schemeClr val="tx1"/>
                </a:solidFill>
                <a:effectLst/>
                <a:latin typeface="+mn-lt"/>
                <a:ea typeface="+mn-ea"/>
                <a:cs typeface="+mn-cs"/>
              </a:rPr>
              <a:t>Krea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transmite</a:t>
            </a:r>
            <a:r>
              <a:rPr lang="en-US" sz="1200" kern="1200" dirty="0">
                <a:solidFill>
                  <a:schemeClr val="tx1"/>
                </a:solidFill>
                <a:effectLst/>
                <a:latin typeface="+mn-lt"/>
                <a:ea typeface="+mn-ea"/>
                <a:cs typeface="+mn-cs"/>
              </a:rPr>
              <a:t> a sus </a:t>
            </a:r>
            <a:r>
              <a:rPr lang="en-US" sz="1200" kern="1200" dirty="0" err="1">
                <a:solidFill>
                  <a:schemeClr val="tx1"/>
                </a:solidFill>
                <a:effectLst/>
                <a:latin typeface="+mn-lt"/>
                <a:ea typeface="+mn-ea"/>
                <a:cs typeface="+mn-cs"/>
              </a:rPr>
              <a:t>clientes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Casas </a:t>
            </a:r>
            <a:r>
              <a:rPr lang="en-US" sz="1200" kern="1200" dirty="0" err="1">
                <a:solidFill>
                  <a:schemeClr val="tx1"/>
                </a:solidFill>
                <a:effectLst/>
                <a:latin typeface="+mn-lt"/>
                <a:ea typeface="+mn-ea"/>
                <a:cs typeface="+mn-cs"/>
              </a:rPr>
              <a:t>Krea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demuestra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compromiso</a:t>
            </a:r>
            <a:r>
              <a:rPr lang="en-US" sz="1200" kern="1200" dirty="0">
                <a:solidFill>
                  <a:schemeClr val="tx1"/>
                </a:solidFill>
                <a:effectLst/>
                <a:latin typeface="+mn-lt"/>
                <a:ea typeface="+mn-ea"/>
                <a:cs typeface="+mn-cs"/>
              </a:rPr>
              <a:t> con el </a:t>
            </a:r>
            <a:r>
              <a:rPr lang="en-US" sz="1200" kern="1200" dirty="0" err="1">
                <a:solidFill>
                  <a:schemeClr val="tx1"/>
                </a:solidFill>
                <a:effectLst/>
                <a:latin typeface="+mn-lt"/>
                <a:ea typeface="+mn-ea"/>
                <a:cs typeface="+mn-cs"/>
              </a:rPr>
              <a:t>desarrollo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sostenible</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B5F7931-668F-4B49-B860-EA66CCAC0916}" type="slidenum">
              <a:rPr lang="en-US" smtClean="0"/>
              <a:t>22</a:t>
            </a:fld>
            <a:endParaRPr lang="en-US" dirty="0"/>
          </a:p>
        </p:txBody>
      </p:sp>
    </p:spTree>
    <p:extLst>
      <p:ext uri="{BB962C8B-B14F-4D97-AF65-F5344CB8AC3E}">
        <p14:creationId xmlns:p14="http://schemas.microsoft.com/office/powerpoint/2010/main" val="309399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[CUSTOMIZE SUCH AS THE FOLLOWING]: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effectLst/>
                <a:latin typeface="+mn-lt"/>
                <a:ea typeface="+mn-ea"/>
                <a:cs typeface="+mn-cs"/>
              </a:rPr>
              <a:t>Sabemos</a:t>
            </a:r>
            <a:r>
              <a:rPr lang="en-US" sz="1200" kern="1200" dirty="0">
                <a:solidFill>
                  <a:schemeClr val="tx1"/>
                </a:solidFill>
                <a:effectLst/>
                <a:latin typeface="+mn-lt"/>
                <a:ea typeface="+mn-ea"/>
                <a:cs typeface="+mn-cs"/>
              </a:rPr>
              <a:t> que Sabadell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lograr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crecimiento</a:t>
            </a:r>
            <a:r>
              <a:rPr lang="en-US" sz="1200" kern="1200" dirty="0">
                <a:solidFill>
                  <a:schemeClr val="tx1"/>
                </a:solidFill>
                <a:effectLst/>
                <a:latin typeface="+mn-lt"/>
                <a:ea typeface="+mn-ea"/>
                <a:cs typeface="+mn-cs"/>
              </a:rPr>
              <a:t> rentable y, al </a:t>
            </a:r>
            <a:r>
              <a:rPr lang="en-US" sz="1200" kern="1200" dirty="0" err="1">
                <a:solidFill>
                  <a:schemeClr val="tx1"/>
                </a:solidFill>
                <a:effectLst/>
                <a:latin typeface="+mn-lt"/>
                <a:ea typeface="+mn-ea"/>
                <a:cs typeface="+mn-cs"/>
              </a:rPr>
              <a:t>mismo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crear</a:t>
            </a:r>
            <a:r>
              <a:rPr lang="en-US" sz="1200" kern="1200" dirty="0">
                <a:solidFill>
                  <a:schemeClr val="tx1"/>
                </a:solidFill>
                <a:effectLst/>
                <a:latin typeface="+mn-lt"/>
                <a:ea typeface="+mn-ea"/>
                <a:cs typeface="+mn-cs"/>
              </a:rPr>
              <a:t> valor para sus </a:t>
            </a:r>
            <a:r>
              <a:rPr lang="en-US" sz="1200" kern="1200" dirty="0" err="1">
                <a:solidFill>
                  <a:schemeClr val="tx1"/>
                </a:solidFill>
                <a:effectLst/>
                <a:latin typeface="+mn-lt"/>
                <a:ea typeface="+mn-ea"/>
                <a:cs typeface="+mn-cs"/>
              </a:rPr>
              <a:t>accionistas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clientes</a:t>
            </a:r>
            <a:r>
              <a:rPr lang="en-US" sz="1200" kern="1200" dirty="0">
                <a:solidFill>
                  <a:schemeClr val="tx1"/>
                </a:solidFill>
                <a:effectLst/>
                <a:latin typeface="+mn-lt"/>
                <a:ea typeface="+mn-ea"/>
                <a:cs typeface="+mn-cs"/>
              </a:rPr>
              <a:t>. Para Sabadell, </a:t>
            </a:r>
            <a:r>
              <a:rPr lang="en-US" sz="1200" kern="1200" dirty="0" err="1">
                <a:solidFill>
                  <a:schemeClr val="tx1"/>
                </a:solidFill>
                <a:effectLst/>
                <a:latin typeface="+mn-lt"/>
                <a:ea typeface="+mn-ea"/>
                <a:cs typeface="+mn-cs"/>
              </a:rPr>
              <a:t>además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rentabilidad</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transformación</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internacionalización</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pilares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Esperamos</a:t>
            </a:r>
            <a:r>
              <a:rPr lang="en-US" sz="1200" kern="1200" dirty="0">
                <a:solidFill>
                  <a:schemeClr val="tx1"/>
                </a:solidFill>
                <a:effectLst/>
                <a:latin typeface="+mn-lt"/>
                <a:ea typeface="+mn-ea"/>
                <a:cs typeface="+mn-cs"/>
              </a:rPr>
              <a:t> que EDGE </a:t>
            </a:r>
            <a:r>
              <a:rPr lang="en-US" sz="1200" kern="1200" dirty="0" err="1">
                <a:solidFill>
                  <a:schemeClr val="tx1"/>
                </a:solidFill>
                <a:effectLst/>
                <a:latin typeface="+mn-lt"/>
                <a:ea typeface="+mn-ea"/>
                <a:cs typeface="+mn-cs"/>
              </a:rPr>
              <a:t>ayude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respaldar</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pilares</a:t>
            </a:r>
            <a:r>
              <a:rPr lang="en-US" sz="1200" kern="1200" dirty="0">
                <a:solidFill>
                  <a:schemeClr val="tx1"/>
                </a:solidFill>
                <a:effectLst/>
                <a:latin typeface="+mn-lt"/>
                <a:ea typeface="+mn-ea"/>
                <a:cs typeface="+mn-cs"/>
              </a:rPr>
              <a:t> de Sabadell y sus </a:t>
            </a:r>
            <a:r>
              <a:rPr lang="en-US" sz="1200" kern="1200" dirty="0" err="1">
                <a:solidFill>
                  <a:schemeClr val="tx1"/>
                </a:solidFill>
                <a:effectLst/>
                <a:latin typeface="+mn-lt"/>
                <a:ea typeface="+mn-ea"/>
                <a:cs typeface="+mn-cs"/>
              </a:rPr>
              <a:t>clientes</a:t>
            </a:r>
            <a:r>
              <a:rPr lang="en-US" sz="1200" kern="1200" dirty="0">
                <a:solidFill>
                  <a:schemeClr val="tx1"/>
                </a:solidFill>
                <a:effectLst/>
                <a:latin typeface="+mn-lt"/>
                <a:ea typeface="+mn-ea"/>
                <a:cs typeface="+mn-cs"/>
              </a:rPr>
              <a:t>, y sea un </a:t>
            </a:r>
            <a:r>
              <a:rPr lang="en-US" sz="1200" kern="1200" dirty="0" err="1">
                <a:solidFill>
                  <a:schemeClr val="tx1"/>
                </a:solidFill>
                <a:effectLst/>
                <a:latin typeface="+mn-lt"/>
                <a:ea typeface="+mn-ea"/>
                <a:cs typeface="+mn-cs"/>
              </a:rPr>
              <a:t>instrumento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esencial</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respaldar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relación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inversión</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ustedes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Cito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fragmento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filosofía</a:t>
            </a:r>
            <a:r>
              <a:rPr lang="en-US" sz="1200" kern="1200" dirty="0">
                <a:solidFill>
                  <a:schemeClr val="tx1"/>
                </a:solidFill>
                <a:effectLst/>
                <a:latin typeface="+mn-lt"/>
                <a:ea typeface="+mn-ea"/>
                <a:cs typeface="+mn-cs"/>
              </a:rPr>
              <a:t> de Sabadell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responsabilidad</a:t>
            </a:r>
            <a:r>
              <a:rPr lang="en-US" sz="1200" kern="1200" dirty="0">
                <a:solidFill>
                  <a:schemeClr val="tx1"/>
                </a:solidFill>
                <a:effectLst/>
                <a:latin typeface="+mn-lt"/>
                <a:ea typeface="+mn-ea"/>
                <a:cs typeface="+mn-cs"/>
              </a:rPr>
              <a:t> social </a:t>
            </a:r>
            <a:r>
              <a:rPr lang="en-US" sz="1200" kern="1200" dirty="0" err="1">
                <a:solidFill>
                  <a:schemeClr val="tx1"/>
                </a:solidFill>
                <a:effectLst/>
                <a:latin typeface="+mn-lt"/>
                <a:ea typeface="+mn-ea"/>
                <a:cs typeface="+mn-cs"/>
              </a:rPr>
              <a:t>empresarial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donde</a:t>
            </a:r>
            <a:r>
              <a:rPr lang="en-US" sz="1200" kern="1200" dirty="0">
                <a:solidFill>
                  <a:schemeClr val="tx1"/>
                </a:solidFill>
                <a:effectLst/>
                <a:latin typeface="+mn-lt"/>
                <a:ea typeface="+mn-ea"/>
                <a:cs typeface="+mn-cs"/>
              </a:rPr>
              <a:t> dice que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objetivo</a:t>
            </a:r>
            <a:r>
              <a:rPr lang="en-US" sz="1200" kern="1200" dirty="0">
                <a:solidFill>
                  <a:schemeClr val="tx1"/>
                </a:solidFill>
                <a:effectLst/>
                <a:latin typeface="+mn-lt"/>
                <a:ea typeface="+mn-ea"/>
                <a:cs typeface="+mn-cs"/>
              </a:rPr>
              <a:t> es “</a:t>
            </a:r>
            <a:r>
              <a:rPr lang="en-US" sz="1200" kern="1200" dirty="0" err="1">
                <a:solidFill>
                  <a:schemeClr val="tx1"/>
                </a:solidFill>
                <a:effectLst/>
                <a:latin typeface="+mn-lt"/>
                <a:ea typeface="+mn-ea"/>
                <a:cs typeface="+mn-cs"/>
              </a:rPr>
              <a:t>anticiparnos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cuidar</a:t>
            </a:r>
            <a:r>
              <a:rPr lang="en-US" sz="1200" kern="1200" dirty="0">
                <a:solidFill>
                  <a:schemeClr val="tx1"/>
                </a:solidFill>
                <a:effectLst/>
                <a:latin typeface="+mn-lt"/>
                <a:ea typeface="+mn-ea"/>
                <a:cs typeface="+mn-cs"/>
              </a:rPr>
              <a:t> el medio </a:t>
            </a:r>
            <a:r>
              <a:rPr lang="en-US" sz="1200" kern="1200" dirty="0" err="1">
                <a:solidFill>
                  <a:schemeClr val="tx1"/>
                </a:solidFill>
                <a:effectLst/>
                <a:latin typeface="+mn-lt"/>
                <a:ea typeface="+mn-ea"/>
                <a:cs typeface="+mn-cs"/>
              </a:rPr>
              <a:t>ambiente</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sociedad</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desempeño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responsable</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actividad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comercial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todas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regiones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donde</a:t>
            </a:r>
            <a:r>
              <a:rPr lang="en-US" sz="1200" kern="1200" dirty="0">
                <a:solidFill>
                  <a:schemeClr val="tx1"/>
                </a:solidFill>
                <a:effectLst/>
                <a:latin typeface="+mn-lt"/>
                <a:ea typeface="+mn-ea"/>
                <a:cs typeface="+mn-cs"/>
              </a:rPr>
              <a:t> opera el banco”.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2B5F7931-668F-4B49-B860-EA66CCAC0916}" type="slidenum">
              <a:rPr lang="en-US" smtClean="0"/>
              <a:t>23</a:t>
            </a:fld>
            <a:endParaRPr lang="en-US" dirty="0"/>
          </a:p>
        </p:txBody>
      </p:sp>
    </p:spTree>
    <p:extLst>
      <p:ext uri="{BB962C8B-B14F-4D97-AF65-F5344CB8AC3E}">
        <p14:creationId xmlns:p14="http://schemas.microsoft.com/office/powerpoint/2010/main" val="3519605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También agradecemos a los donantes de IFC que han hecho posible el trabajo de EDGE y de IFC en los edificios ecológicos. Estos Gobiernos e instituciones son la razón por la que IFC puede ofrecer la aplicación de software EDGE de forma gratuita, así como nuestras actividades de concientización y promocionales. </a:t>
            </a: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24</a:t>
            </a:fld>
            <a:endParaRPr lang="en-US" dirty="0"/>
          </a:p>
        </p:txBody>
      </p:sp>
    </p:spTree>
    <p:extLst>
      <p:ext uri="{BB962C8B-B14F-4D97-AF65-F5344CB8AC3E}">
        <p14:creationId xmlns:p14="http://schemas.microsoft.com/office/powerpoint/2010/main" val="345510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Gracias </a:t>
            </a:r>
            <a:r>
              <a:rPr lang="en-US" sz="1200" kern="1200" dirty="0" err="1">
                <a:solidFill>
                  <a:schemeClr val="tx1"/>
                </a:solidFill>
                <a:effectLst/>
                <a:latin typeface="+mn-lt"/>
                <a:ea typeface="+mn-ea"/>
                <a:cs typeface="+mn-cs"/>
              </a:rPr>
              <a:t>nuevamente</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acompañarnos</a:t>
            </a:r>
            <a:r>
              <a:rPr lang="en-US" sz="1200" kern="1200" dirty="0">
                <a:solidFill>
                  <a:schemeClr val="tx1"/>
                </a:solidFill>
                <a:effectLst/>
                <a:latin typeface="+mn-lt"/>
                <a:ea typeface="+mn-ea"/>
                <a:cs typeface="+mn-cs"/>
              </a:rPr>
              <a:t> hoy.</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Agradecemos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interés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esperamos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decidan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adoptar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 para sus </a:t>
            </a:r>
            <a:r>
              <a:rPr lang="en-US" sz="1200" kern="1200" dirty="0" err="1">
                <a:solidFill>
                  <a:schemeClr val="tx1"/>
                </a:solidFill>
                <a:effectLst/>
                <a:latin typeface="+mn-lt"/>
                <a:ea typeface="+mn-ea"/>
                <a:cs typeface="+mn-cs"/>
              </a:rPr>
              <a:t>futuros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a:t>
            </a:r>
          </a:p>
          <a:p>
            <a:pPr marL="285750" indent="-285750">
              <a:buFont typeface="Arial" panose="020B0604020202020204" pitchFamily="34" charset="0"/>
              <a:buChar char="•"/>
            </a:pPr>
            <a:endParaRPr lang="en-US" sz="1800" baseline="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25</a:t>
            </a:fld>
            <a:endParaRPr lang="en-US" dirty="0"/>
          </a:p>
        </p:txBody>
      </p:sp>
    </p:spTree>
    <p:extLst>
      <p:ext uri="{BB962C8B-B14F-4D97-AF65-F5344CB8AC3E}">
        <p14:creationId xmlns:p14="http://schemas.microsoft.com/office/powerpoint/2010/main" val="98316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a:t>
            </a:r>
            <a:r>
              <a:rPr lang="en-US" sz="1200" kern="1200" dirty="0" err="1">
                <a:solidFill>
                  <a:schemeClr val="tx1"/>
                </a:solidFill>
                <a:effectLst/>
                <a:latin typeface="+mn-lt"/>
                <a:ea typeface="+mn-ea"/>
                <a:cs typeface="+mn-cs"/>
              </a:rPr>
              <a:t>creó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Programa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Transformación</a:t>
            </a:r>
            <a:r>
              <a:rPr lang="en-US" sz="1200" kern="1200" dirty="0">
                <a:solidFill>
                  <a:schemeClr val="tx1"/>
                </a:solidFill>
                <a:effectLst/>
                <a:latin typeface="+mn-lt"/>
                <a:ea typeface="+mn-ea"/>
                <a:cs typeface="+mn-cs"/>
              </a:rPr>
              <a:t> del Mercado de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asumir</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liderazgo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promoción</a:t>
            </a:r>
            <a:r>
              <a:rPr lang="en-US" sz="1200" kern="1200" dirty="0">
                <a:solidFill>
                  <a:schemeClr val="tx1"/>
                </a:solidFill>
                <a:effectLst/>
                <a:latin typeface="+mn-lt"/>
                <a:ea typeface="+mn-ea"/>
                <a:cs typeface="+mn-cs"/>
              </a:rPr>
              <a:t> de un nuevo </a:t>
            </a:r>
            <a:r>
              <a:rPr lang="en-US" sz="1200" kern="1200" dirty="0" err="1">
                <a:solidFill>
                  <a:schemeClr val="tx1"/>
                </a:solidFill>
                <a:effectLst/>
                <a:latin typeface="+mn-lt"/>
                <a:ea typeface="+mn-ea"/>
                <a:cs typeface="+mn-cs"/>
              </a:rPr>
              <a:t>paradigma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que las </a:t>
            </a:r>
            <a:r>
              <a:rPr lang="en-US" sz="1200" kern="1200" dirty="0" err="1">
                <a:solidFill>
                  <a:schemeClr val="tx1"/>
                </a:solidFill>
                <a:effectLst/>
                <a:latin typeface="+mn-lt"/>
                <a:ea typeface="+mn-ea"/>
                <a:cs typeface="+mn-cs"/>
              </a:rPr>
              <a:t>instituciones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financieras</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Gobiernos</a:t>
            </a:r>
            <a:r>
              <a:rPr lang="en-US" sz="1200" kern="1200" dirty="0">
                <a:solidFill>
                  <a:schemeClr val="tx1"/>
                </a:solidFill>
                <a:effectLst/>
                <a:latin typeface="+mn-lt"/>
                <a:ea typeface="+mn-ea"/>
                <a:cs typeface="+mn-cs"/>
              </a:rPr>
              <a:t>, el sector </a:t>
            </a:r>
            <a:r>
              <a:rPr lang="en-US" sz="1200" kern="1200" dirty="0" err="1">
                <a:solidFill>
                  <a:schemeClr val="tx1"/>
                </a:solidFill>
                <a:effectLst/>
                <a:latin typeface="+mn-lt"/>
                <a:ea typeface="+mn-ea"/>
                <a:cs typeface="+mn-cs"/>
              </a:rPr>
              <a:t>inmobiliario</a:t>
            </a:r>
            <a:r>
              <a:rPr lang="en-US" sz="1200" kern="1200" dirty="0">
                <a:solidFill>
                  <a:schemeClr val="tx1"/>
                </a:solidFill>
                <a:effectLst/>
                <a:latin typeface="+mn-lt"/>
                <a:ea typeface="+mn-ea"/>
                <a:cs typeface="+mn-cs"/>
              </a:rPr>
              <a:t> y los </a:t>
            </a:r>
            <a:r>
              <a:rPr lang="en-US" sz="1200" kern="1200" dirty="0" err="1">
                <a:solidFill>
                  <a:schemeClr val="tx1"/>
                </a:solidFill>
                <a:effectLst/>
                <a:latin typeface="+mn-lt"/>
                <a:ea typeface="+mn-ea"/>
                <a:cs typeface="+mn-cs"/>
              </a:rPr>
              <a:t>consumidores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unan</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beneficiarse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el punto de vista </a:t>
            </a:r>
            <a:r>
              <a:rPr lang="en-US" sz="1200" kern="1200" dirty="0" err="1">
                <a:solidFill>
                  <a:schemeClr val="tx1"/>
                </a:solidFill>
                <a:effectLst/>
                <a:latin typeface="+mn-lt"/>
                <a:ea typeface="+mn-ea"/>
                <a:cs typeface="+mn-cs"/>
              </a:rPr>
              <a:t>financiero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incorporación</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 </a:t>
            </a:r>
            <a:r>
              <a:rPr lang="en-US" sz="1200" kern="1200" dirty="0" err="1">
                <a:solidFill>
                  <a:schemeClr val="tx1"/>
                </a:solidFill>
                <a:effectLst/>
                <a:latin typeface="+mn-lt"/>
                <a:ea typeface="+mn-ea"/>
                <a:cs typeface="+mn-cs"/>
              </a:rPr>
              <a:t>programa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aborda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brecha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existe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mercado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norma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internacional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ofrece</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solución</a:t>
            </a:r>
            <a:r>
              <a:rPr lang="en-US" sz="1200" kern="1200" dirty="0">
                <a:solidFill>
                  <a:schemeClr val="tx1"/>
                </a:solidFill>
                <a:effectLst/>
                <a:latin typeface="+mn-lt"/>
                <a:ea typeface="+mn-ea"/>
                <a:cs typeface="+mn-cs"/>
              </a:rPr>
              <a:t> de software </a:t>
            </a:r>
            <a:r>
              <a:rPr lang="en-US" sz="1200" kern="1200" dirty="0" err="1">
                <a:solidFill>
                  <a:schemeClr val="tx1"/>
                </a:solidFill>
                <a:effectLst/>
                <a:latin typeface="+mn-lt"/>
                <a:ea typeface="+mn-ea"/>
                <a:cs typeface="+mn-cs"/>
              </a:rPr>
              <a:t>gratuito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ayudar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identificar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soluciones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rentables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diseñar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construir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 a fin de </a:t>
            </a:r>
            <a:r>
              <a:rPr lang="en-US" sz="1200" kern="1200" dirty="0" err="1">
                <a:solidFill>
                  <a:schemeClr val="tx1"/>
                </a:solidFill>
                <a:effectLst/>
                <a:latin typeface="+mn-lt"/>
                <a:ea typeface="+mn-ea"/>
                <a:cs typeface="+mn-cs"/>
              </a:rPr>
              <a:t>explotar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potencial</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iniciar</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nueva</a:t>
            </a:r>
            <a:r>
              <a:rPr lang="en-US" sz="1200" kern="1200" dirty="0">
                <a:solidFill>
                  <a:schemeClr val="tx1"/>
                </a:solidFill>
                <a:effectLst/>
                <a:latin typeface="+mn-lt"/>
                <a:ea typeface="+mn-ea"/>
                <a:cs typeface="+mn-cs"/>
              </a:rPr>
              <a:t> era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desarrollo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estrategia compuesta por cuatro partes de IFC respalda el encauzamiento de las inversiones a los edificios ecológicos, mediante el trabajo con los bancos, la inversión directa en el sector inmobiliario, el asesoramiento a los Gobiernos sobre los códigos y las iniciativas de construcción ecológica y el programa de certificación EDGE.</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Hasta ahora, IFC ha movilizado USD 4500 millones en inversiones en edificios ecológicos, de su propia cuenta y a través de préstamos de consorcios. De ese monto, USD 876 millones, o el 20 % de todas las inversiones, se movilizan a través de otras instituciones financieras. IFC cree en el interés comercial que despiertan los edificios ecológicos y en el beneficio que representan para todos.</a:t>
            </a:r>
            <a:endParaRPr lang="en-US" dirty="0"/>
          </a:p>
        </p:txBody>
      </p:sp>
      <p:sp>
        <p:nvSpPr>
          <p:cNvPr id="4" name="Slide Number Placeholder 3"/>
          <p:cNvSpPr>
            <a:spLocks noGrp="1"/>
          </p:cNvSpPr>
          <p:nvPr>
            <p:ph type="sldNum" sz="quarter" idx="10"/>
          </p:nvPr>
        </p:nvSpPr>
        <p:spPr/>
        <p:txBody>
          <a:bodyPr/>
          <a:lstStyle/>
          <a:p>
            <a:fld id="{A6CE7A5B-928F-4156-9997-87F27600DD35}" type="slidenum">
              <a:rPr lang="en-US" smtClean="0"/>
              <a:t>3</a:t>
            </a:fld>
            <a:endParaRPr lang="en-US" dirty="0"/>
          </a:p>
        </p:txBody>
      </p:sp>
    </p:spTree>
    <p:extLst>
      <p:ext uri="{BB962C8B-B14F-4D97-AF65-F5344CB8AC3E}">
        <p14:creationId xmlns:p14="http://schemas.microsoft.com/office/powerpoint/2010/main" val="169352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Retrocedamos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definir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referimos</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 debe ser al </a:t>
            </a:r>
            <a:r>
              <a:rPr lang="en-US" sz="1200" kern="1200" dirty="0" err="1">
                <a:solidFill>
                  <a:schemeClr val="tx1"/>
                </a:solidFill>
                <a:effectLst/>
                <a:latin typeface="+mn-lt"/>
                <a:ea typeface="+mn-ea"/>
                <a:cs typeface="+mn-cs"/>
              </a:rPr>
              <a:t>menos</a:t>
            </a:r>
            <a:r>
              <a:rPr lang="en-US" sz="1200" kern="1200" dirty="0">
                <a:solidFill>
                  <a:schemeClr val="tx1"/>
                </a:solidFill>
                <a:effectLst/>
                <a:latin typeface="+mn-lt"/>
                <a:ea typeface="+mn-ea"/>
                <a:cs typeface="+mn-cs"/>
              </a:rPr>
              <a:t> un 20 %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eficiente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términos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recursos</a:t>
            </a:r>
            <a:r>
              <a:rPr lang="en-US" sz="1200" kern="1200" dirty="0">
                <a:solidFill>
                  <a:schemeClr val="tx1"/>
                </a:solidFill>
                <a:effectLst/>
                <a:latin typeface="+mn-lt"/>
                <a:ea typeface="+mn-ea"/>
                <a:cs typeface="+mn-cs"/>
              </a:rPr>
              <a:t> que 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referencia</a:t>
            </a:r>
            <a:r>
              <a:rPr lang="en-US" sz="1200" kern="1200" dirty="0">
                <a:solidFill>
                  <a:schemeClr val="tx1"/>
                </a:solidFill>
                <a:effectLst/>
                <a:latin typeface="+mn-lt"/>
                <a:ea typeface="+mn-ea"/>
                <a:cs typeface="+mn-cs"/>
              </a:rPr>
              <a:t> comparable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mercado</a:t>
            </a:r>
            <a:r>
              <a:rPr lang="en-US" sz="1200" kern="1200" dirty="0">
                <a:solidFill>
                  <a:schemeClr val="tx1"/>
                </a:solidFill>
                <a:effectLst/>
                <a:latin typeface="+mn-lt"/>
                <a:ea typeface="+mn-ea"/>
                <a:cs typeface="+mn-cs"/>
              </a:rPr>
              <a:t> local.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debe </a:t>
            </a:r>
            <a:r>
              <a:rPr lang="en-US" sz="1200" kern="1200" dirty="0" err="1">
                <a:solidFill>
                  <a:schemeClr val="tx1"/>
                </a:solidFill>
                <a:effectLst/>
                <a:latin typeface="+mn-lt"/>
                <a:ea typeface="+mn-ea"/>
                <a:cs typeface="+mn-cs"/>
              </a:rPr>
              <a:t>cumplir</a:t>
            </a:r>
            <a:r>
              <a:rPr lang="en-US" sz="1200" kern="1200" dirty="0">
                <a:solidFill>
                  <a:schemeClr val="tx1"/>
                </a:solidFill>
                <a:effectLst/>
                <a:latin typeface="+mn-lt"/>
                <a:ea typeface="+mn-ea"/>
                <a:cs typeface="+mn-cs"/>
              </a:rPr>
              <a:t> con una </a:t>
            </a:r>
            <a:r>
              <a:rPr lang="en-US" sz="1200" kern="1200" dirty="0" err="1">
                <a:solidFill>
                  <a:schemeClr val="tx1"/>
                </a:solidFill>
                <a:effectLst/>
                <a:latin typeface="+mn-lt"/>
                <a:ea typeface="+mn-ea"/>
                <a:cs typeface="+mn-cs"/>
              </a:rPr>
              <a:t>norma</a:t>
            </a:r>
            <a:r>
              <a:rPr lang="en-US" sz="1200" kern="1200" dirty="0">
                <a:solidFill>
                  <a:schemeClr val="tx1"/>
                </a:solidFill>
                <a:effectLst/>
                <a:latin typeface="+mn-lt"/>
                <a:ea typeface="+mn-ea"/>
                <a:cs typeface="+mn-cs"/>
              </a:rPr>
              <a:t> local o </a:t>
            </a:r>
            <a:r>
              <a:rPr lang="en-US" sz="1200" kern="1200" dirty="0" err="1">
                <a:solidFill>
                  <a:schemeClr val="tx1"/>
                </a:solidFill>
                <a:effectLst/>
                <a:latin typeface="+mn-lt"/>
                <a:ea typeface="+mn-ea"/>
                <a:cs typeface="+mn-cs"/>
              </a:rPr>
              <a:t>internacional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según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verificación</a:t>
            </a:r>
            <a:r>
              <a:rPr lang="en-US" sz="1200" kern="1200" dirty="0">
                <a:solidFill>
                  <a:schemeClr val="tx1"/>
                </a:solidFill>
                <a:effectLst/>
                <a:latin typeface="+mn-lt"/>
                <a:ea typeface="+mn-ea"/>
                <a:cs typeface="+mn-cs"/>
              </a:rPr>
              <a:t> de un </a:t>
            </a:r>
            <a:r>
              <a:rPr lang="en-US" sz="1200" kern="1200" dirty="0" err="1">
                <a:solidFill>
                  <a:schemeClr val="tx1"/>
                </a:solidFill>
                <a:effectLst/>
                <a:latin typeface="+mn-lt"/>
                <a:ea typeface="+mn-ea"/>
                <a:cs typeface="+mn-cs"/>
              </a:rPr>
              <a:t>tercero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Finalmente</a:t>
            </a:r>
            <a:r>
              <a:rPr lang="en-US" sz="1200" kern="1200" dirty="0">
                <a:solidFill>
                  <a:schemeClr val="tx1"/>
                </a:solidFill>
                <a:effectLst/>
                <a:latin typeface="+mn-lt"/>
                <a:ea typeface="+mn-ea"/>
                <a:cs typeface="+mn-cs"/>
              </a:rPr>
              <a:t>, a fin de </a:t>
            </a:r>
            <a:r>
              <a:rPr lang="en-US" sz="1200" kern="1200" dirty="0" err="1">
                <a:solidFill>
                  <a:schemeClr val="tx1"/>
                </a:solidFill>
                <a:effectLst/>
                <a:latin typeface="+mn-lt"/>
                <a:ea typeface="+mn-ea"/>
                <a:cs typeface="+mn-cs"/>
              </a:rPr>
              <a:t>satisfacer</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requisitos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financiamiento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deben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cuantificados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impacto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informes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nivel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proyecto</a:t>
            </a:r>
            <a:r>
              <a:rPr lang="en-US" sz="1200" kern="1200" dirty="0">
                <a:solidFill>
                  <a:schemeClr val="tx1"/>
                </a:solidFill>
                <a:effectLst/>
                <a:latin typeface="+mn-lt"/>
                <a:ea typeface="+mn-ea"/>
                <a:cs typeface="+mn-cs"/>
              </a:rPr>
              <a:t> y a </a:t>
            </a:r>
            <a:r>
              <a:rPr lang="en-US" sz="1200" kern="1200" dirty="0" err="1">
                <a:solidFill>
                  <a:schemeClr val="tx1"/>
                </a:solidFill>
                <a:effectLst/>
                <a:latin typeface="+mn-lt"/>
                <a:ea typeface="+mn-ea"/>
                <a:cs typeface="+mn-cs"/>
              </a:rPr>
              <a:t>nivel</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cartera</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ahorros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agua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energía</a:t>
            </a:r>
            <a:r>
              <a:rPr lang="en-US" sz="1200" kern="1200" dirty="0">
                <a:solidFill>
                  <a:schemeClr val="tx1"/>
                </a:solidFill>
                <a:effectLst/>
                <a:latin typeface="+mn-lt"/>
                <a:ea typeface="+mn-ea"/>
                <a:cs typeface="+mn-cs"/>
              </a:rPr>
              <a:t> o la </a:t>
            </a:r>
            <a:r>
              <a:rPr lang="en-US" sz="1200" kern="1200" dirty="0" err="1">
                <a:solidFill>
                  <a:schemeClr val="tx1"/>
                </a:solidFill>
                <a:effectLst/>
                <a:latin typeface="+mn-lt"/>
                <a:ea typeface="+mn-ea"/>
                <a:cs typeface="+mn-cs"/>
              </a:rPr>
              <a:t>reducción</a:t>
            </a:r>
            <a:r>
              <a:rPr lang="en-US" sz="1200" kern="1200" dirty="0">
                <a:solidFill>
                  <a:schemeClr val="tx1"/>
                </a:solidFill>
                <a:effectLst/>
                <a:latin typeface="+mn-lt"/>
                <a:ea typeface="+mn-ea"/>
                <a:cs typeface="+mn-cs"/>
              </a:rPr>
              <a:t> de las </a:t>
            </a:r>
            <a:r>
              <a:rPr lang="en-US" sz="1200" kern="1200" dirty="0" err="1">
                <a:solidFill>
                  <a:schemeClr val="tx1"/>
                </a:solidFill>
                <a:effectLst/>
                <a:latin typeface="+mn-lt"/>
                <a:ea typeface="+mn-ea"/>
                <a:cs typeface="+mn-cs"/>
              </a:rPr>
              <a:t>emisiones</a:t>
            </a:r>
            <a:r>
              <a:rPr lang="en-US" sz="1200" kern="1200" dirty="0">
                <a:solidFill>
                  <a:schemeClr val="tx1"/>
                </a:solidFill>
                <a:effectLst/>
                <a:latin typeface="+mn-lt"/>
                <a:ea typeface="+mn-ea"/>
                <a:cs typeface="+mn-cs"/>
              </a:rPr>
              <a:t> de gases de </a:t>
            </a:r>
            <a:r>
              <a:rPr lang="en-US" sz="1200" kern="1200" dirty="0" err="1">
                <a:solidFill>
                  <a:schemeClr val="tx1"/>
                </a:solidFill>
                <a:effectLst/>
                <a:latin typeface="+mn-lt"/>
                <a:ea typeface="+mn-ea"/>
                <a:cs typeface="+mn-cs"/>
              </a:rPr>
              <a:t>efecto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invernadero</a:t>
            </a:r>
            <a:r>
              <a:rPr lang="en-US" sz="1200" kern="1200" dirty="0">
                <a:solidFill>
                  <a:schemeClr val="tx1"/>
                </a:solidFill>
                <a:effectLst/>
                <a:latin typeface="+mn-lt"/>
                <a:ea typeface="+mn-ea"/>
                <a:cs typeface="+mn-cs"/>
              </a:rPr>
              <a:t>. </a:t>
            </a:r>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4</a:t>
            </a:fld>
            <a:endParaRPr lang="en-US" dirty="0"/>
          </a:p>
        </p:txBody>
      </p:sp>
    </p:spTree>
    <p:extLst>
      <p:ext uri="{BB962C8B-B14F-4D97-AF65-F5344CB8AC3E}">
        <p14:creationId xmlns:p14="http://schemas.microsoft.com/office/powerpoint/2010/main" val="42342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Resumamos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ventajas</a:t>
            </a:r>
            <a:r>
              <a:rPr lang="en-US" sz="1200" kern="1200" dirty="0">
                <a:solidFill>
                  <a:schemeClr val="tx1"/>
                </a:solidFill>
                <a:effectLst/>
                <a:latin typeface="+mn-lt"/>
                <a:ea typeface="+mn-ea"/>
                <a:cs typeface="+mn-cs"/>
              </a:rPr>
              <a:t> de un </a:t>
            </a:r>
            <a:r>
              <a:rPr lang="en-US" sz="1200" kern="1200" dirty="0" err="1">
                <a:solidFill>
                  <a:schemeClr val="tx1"/>
                </a:solidFill>
                <a:effectLst/>
                <a:latin typeface="+mn-lt"/>
                <a:ea typeface="+mn-ea"/>
                <a:cs typeface="+mn-cs"/>
              </a:rPr>
              <a:t>programa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inversión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 para los </a:t>
            </a:r>
            <a:r>
              <a:rPr lang="en-US" sz="1200" kern="1200" dirty="0" err="1">
                <a:solidFill>
                  <a:schemeClr val="tx1"/>
                </a:solidFill>
                <a:effectLst/>
                <a:latin typeface="+mn-lt"/>
                <a:ea typeface="+mn-ea"/>
                <a:cs typeface="+mn-cs"/>
              </a:rPr>
              <a:t>desarrolladores</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bancos</a:t>
            </a:r>
            <a:r>
              <a:rPr lang="en-US" sz="1200" kern="1200" dirty="0">
                <a:solidFill>
                  <a:schemeClr val="tx1"/>
                </a:solidFill>
                <a:effectLst/>
                <a:latin typeface="+mn-lt"/>
                <a:ea typeface="+mn-ea"/>
                <a:cs typeface="+mn-cs"/>
              </a:rPr>
              <a:t> y los </a:t>
            </a:r>
            <a:r>
              <a:rPr lang="en-US" sz="1200" kern="1200" dirty="0" err="1">
                <a:solidFill>
                  <a:schemeClr val="tx1"/>
                </a:solidFill>
                <a:effectLst/>
                <a:latin typeface="+mn-lt"/>
                <a:ea typeface="+mn-ea"/>
                <a:cs typeface="+mn-cs"/>
              </a:rPr>
              <a:t>compradores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viviendas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 </a:t>
            </a:r>
            <a:r>
              <a:rPr lang="en-US" sz="1200" kern="1200" dirty="0" err="1">
                <a:solidFill>
                  <a:schemeClr val="tx1"/>
                </a:solidFill>
                <a:effectLst/>
                <a:latin typeface="+mn-lt"/>
                <a:ea typeface="+mn-ea"/>
                <a:cs typeface="+mn-cs"/>
              </a:rPr>
              <a:t>posicionarán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precursores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mercado</a:t>
            </a:r>
            <a:r>
              <a:rPr lang="en-US" sz="1200" kern="1200" dirty="0">
                <a:solidFill>
                  <a:schemeClr val="tx1"/>
                </a:solidFill>
                <a:effectLst/>
                <a:latin typeface="+mn-lt"/>
                <a:ea typeface="+mn-ea"/>
                <a:cs typeface="+mn-cs"/>
              </a:rPr>
              <a:t>, con un </a:t>
            </a:r>
            <a:r>
              <a:rPr lang="en-US" sz="1200" kern="1200" dirty="0" err="1">
                <a:solidFill>
                  <a:schemeClr val="tx1"/>
                </a:solidFill>
                <a:effectLst/>
                <a:latin typeface="+mn-lt"/>
                <a:ea typeface="+mn-ea"/>
                <a:cs typeface="+mn-cs"/>
              </a:rPr>
              <a:t>impulso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comercialización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comunicaciones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respaldado</a:t>
            </a:r>
            <a:r>
              <a:rPr lang="en-US" sz="1200" kern="1200" dirty="0">
                <a:solidFill>
                  <a:schemeClr val="tx1"/>
                </a:solidFill>
                <a:effectLst/>
                <a:latin typeface="+mn-lt"/>
                <a:ea typeface="+mn-ea"/>
                <a:cs typeface="+mn-cs"/>
              </a:rPr>
              <a:t> por IFC.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 EDGE,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asociar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marca</a:t>
            </a:r>
            <a:r>
              <a:rPr lang="en-US" sz="1200" kern="1200" dirty="0">
                <a:solidFill>
                  <a:schemeClr val="tx1"/>
                </a:solidFill>
                <a:effectLst/>
                <a:latin typeface="+mn-lt"/>
                <a:ea typeface="+mn-ea"/>
                <a:cs typeface="+mn-cs"/>
              </a:rPr>
              <a:t> con el Grupo Banco Mundial.</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diferenciación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ocasionar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altos o </a:t>
            </a:r>
            <a:r>
              <a:rPr lang="en-US" sz="1200" kern="1200" dirty="0" err="1">
                <a:solidFill>
                  <a:schemeClr val="tx1"/>
                </a:solidFill>
                <a:effectLst/>
                <a:latin typeface="+mn-lt"/>
                <a:ea typeface="+mn-ea"/>
                <a:cs typeface="+mn-cs"/>
              </a:rPr>
              <a:t>ventas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rápidas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mercado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abarrotado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Ustedes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beneficiarse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línea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fácil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utilizar</a:t>
            </a:r>
            <a:r>
              <a:rPr lang="en-US" sz="1200" kern="1200" dirty="0">
                <a:solidFill>
                  <a:schemeClr val="tx1"/>
                </a:solidFill>
                <a:effectLst/>
                <a:latin typeface="+mn-lt"/>
                <a:ea typeface="+mn-ea"/>
                <a:cs typeface="+mn-cs"/>
              </a:rPr>
              <a:t>, que los </a:t>
            </a:r>
            <a:r>
              <a:rPr lang="en-US" sz="1200" kern="1200" dirty="0" err="1">
                <a:solidFill>
                  <a:schemeClr val="tx1"/>
                </a:solidFill>
                <a:effectLst/>
                <a:latin typeface="+mn-lt"/>
                <a:ea typeface="+mn-ea"/>
                <a:cs typeface="+mn-cs"/>
              </a:rPr>
              <a:t>guía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de principio a fin. El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respaldado</a:t>
            </a:r>
            <a:r>
              <a:rPr lang="en-US" sz="1200" kern="1200" dirty="0">
                <a:solidFill>
                  <a:schemeClr val="tx1"/>
                </a:solidFill>
                <a:effectLst/>
                <a:latin typeface="+mn-lt"/>
                <a:ea typeface="+mn-ea"/>
                <a:cs typeface="+mn-cs"/>
              </a:rPr>
              <a:t> por el </a:t>
            </a:r>
            <a:r>
              <a:rPr lang="en-US" sz="1200" kern="1200" dirty="0" err="1">
                <a:solidFill>
                  <a:schemeClr val="tx1"/>
                </a:solidFill>
                <a:effectLst/>
                <a:latin typeface="+mn-lt"/>
                <a:ea typeface="+mn-ea"/>
                <a:cs typeface="+mn-cs"/>
              </a:rPr>
              <a:t>sofisticado</a:t>
            </a:r>
            <a:r>
              <a:rPr lang="en-US" sz="1200" kern="1200" dirty="0">
                <a:solidFill>
                  <a:schemeClr val="tx1"/>
                </a:solidFill>
                <a:effectLst/>
                <a:latin typeface="+mn-lt"/>
                <a:ea typeface="+mn-ea"/>
                <a:cs typeface="+mn-cs"/>
              </a:rPr>
              <a:t> software EDGE, que se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usar</a:t>
            </a:r>
            <a:r>
              <a:rPr lang="en-US" sz="1200" kern="1200" dirty="0">
                <a:solidFill>
                  <a:schemeClr val="tx1"/>
                </a:solidFill>
                <a:effectLst/>
                <a:latin typeface="+mn-lt"/>
                <a:ea typeface="+mn-ea"/>
                <a:cs typeface="+mn-cs"/>
              </a:rPr>
              <a:t> de forma </a:t>
            </a:r>
            <a:r>
              <a:rPr lang="en-US" sz="1200" kern="1200" dirty="0" err="1">
                <a:solidFill>
                  <a:schemeClr val="tx1"/>
                </a:solidFill>
                <a:effectLst/>
                <a:latin typeface="+mn-lt"/>
                <a:ea typeface="+mn-ea"/>
                <a:cs typeface="+mn-cs"/>
              </a:rPr>
              <a:t>gratuita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Al incorporar EDGE en una etapa inicial del diseño de su proyecto, pueden mantener los costos bajos. Muchos de los clientes de IFC nos cuentan que el hecho de cumplir la norma EDGE no les significó ningún costo adicional.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disminuye</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riesgos</a:t>
            </a:r>
            <a:r>
              <a:rPr lang="en-US" sz="1200" kern="1200" dirty="0">
                <a:solidFill>
                  <a:schemeClr val="tx1"/>
                </a:solidFill>
                <a:effectLst/>
                <a:latin typeface="+mn-lt"/>
                <a:ea typeface="+mn-ea"/>
                <a:cs typeface="+mn-cs"/>
              </a:rPr>
              <a:t> para la </a:t>
            </a:r>
            <a:r>
              <a:rPr lang="en-US" sz="1200" kern="1200" dirty="0" err="1">
                <a:solidFill>
                  <a:schemeClr val="tx1"/>
                </a:solidFill>
                <a:effectLst/>
                <a:latin typeface="+mn-lt"/>
                <a:ea typeface="+mn-ea"/>
                <a:cs typeface="+mn-cs"/>
              </a:rPr>
              <a:t>reputación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satisface</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criterios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cumplimiento</a:t>
            </a:r>
            <a:r>
              <a:rPr lang="en-US" sz="1200" kern="1200" dirty="0">
                <a:solidFill>
                  <a:schemeClr val="tx1"/>
                </a:solidFill>
                <a:effectLst/>
                <a:latin typeface="+mn-lt"/>
                <a:ea typeface="+mn-ea"/>
                <a:cs typeface="+mn-cs"/>
              </a:rPr>
              <a:t> con los </a:t>
            </a:r>
            <a:r>
              <a:rPr lang="en-US" sz="1200" kern="1200" dirty="0" err="1">
                <a:solidFill>
                  <a:schemeClr val="tx1"/>
                </a:solidFill>
                <a:effectLst/>
                <a:latin typeface="+mn-lt"/>
                <a:ea typeface="+mn-ea"/>
                <a:cs typeface="+mn-cs"/>
              </a:rPr>
              <a:t>inversionistas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comunica</a:t>
            </a:r>
            <a:r>
              <a:rPr lang="en-US" sz="1200" kern="1200" dirty="0">
                <a:solidFill>
                  <a:schemeClr val="tx1"/>
                </a:solidFill>
                <a:effectLst/>
                <a:latin typeface="+mn-lt"/>
                <a:ea typeface="+mn-ea"/>
                <a:cs typeface="+mn-cs"/>
              </a:rPr>
              <a:t> valor a los </a:t>
            </a:r>
            <a:r>
              <a:rPr lang="en-US" sz="1200" kern="1200" dirty="0" err="1">
                <a:solidFill>
                  <a:schemeClr val="tx1"/>
                </a:solidFill>
                <a:effectLst/>
                <a:latin typeface="+mn-lt"/>
                <a:ea typeface="+mn-ea"/>
                <a:cs typeface="+mn-cs"/>
              </a:rPr>
              <a:t>compradores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verificable</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EC98E00-25F5-451E-8B47-44A878C3EC2A}" type="slidenum">
              <a:rPr lang="en-US" smtClean="0"/>
              <a:t>5</a:t>
            </a:fld>
            <a:endParaRPr lang="en-US" dirty="0"/>
          </a:p>
        </p:txBody>
      </p:sp>
    </p:spTree>
    <p:extLst>
      <p:ext uri="{BB962C8B-B14F-4D97-AF65-F5344CB8AC3E}">
        <p14:creationId xmlns:p14="http://schemas.microsoft.com/office/powerpoint/2010/main" val="177253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Existe</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oportunidad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liderazgo</a:t>
            </a:r>
            <a:r>
              <a:rPr lang="en-US" sz="1200" kern="1200" dirty="0">
                <a:solidFill>
                  <a:schemeClr val="tx1"/>
                </a:solidFill>
                <a:effectLst/>
                <a:latin typeface="+mn-lt"/>
                <a:ea typeface="+mn-ea"/>
                <a:cs typeface="+mn-cs"/>
              </a:rPr>
              <a:t> para los </a:t>
            </a:r>
            <a:r>
              <a:rPr lang="en-US" sz="1200" kern="1200" dirty="0" err="1">
                <a:solidFill>
                  <a:schemeClr val="tx1"/>
                </a:solidFill>
                <a:effectLst/>
                <a:latin typeface="+mn-lt"/>
                <a:ea typeface="+mn-ea"/>
                <a:cs typeface="+mn-cs"/>
              </a:rPr>
              <a:t>desarrolladores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optan</a:t>
            </a:r>
            <a:r>
              <a:rPr lang="en-US" sz="1200" kern="1200" dirty="0">
                <a:solidFill>
                  <a:schemeClr val="tx1"/>
                </a:solidFill>
                <a:effectLst/>
                <a:latin typeface="+mn-lt"/>
                <a:ea typeface="+mn-ea"/>
                <a:cs typeface="+mn-cs"/>
              </a:rPr>
              <a:t> por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 de sus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tanto a </a:t>
            </a:r>
            <a:r>
              <a:rPr lang="en-US" sz="1200" kern="1200" dirty="0" err="1">
                <a:solidFill>
                  <a:schemeClr val="tx1"/>
                </a:solidFill>
                <a:effectLst/>
                <a:latin typeface="+mn-lt"/>
                <a:ea typeface="+mn-ea"/>
                <a:cs typeface="+mn-cs"/>
              </a:rPr>
              <a:t>nivel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mundial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local.</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Aquí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México, el </a:t>
            </a:r>
            <a:r>
              <a:rPr lang="en-US" sz="1200" kern="1200" dirty="0" err="1">
                <a:solidFill>
                  <a:schemeClr val="tx1"/>
                </a:solidFill>
                <a:effectLst/>
                <a:latin typeface="+mn-lt"/>
                <a:ea typeface="+mn-ea"/>
                <a:cs typeface="+mn-cs"/>
              </a:rPr>
              <a:t>mercado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sostenible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teniendo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rápido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crecimiento</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1100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comerciales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registrados</a:t>
            </a:r>
            <a:r>
              <a:rPr lang="en-US" sz="1200" kern="1200" dirty="0">
                <a:solidFill>
                  <a:schemeClr val="tx1"/>
                </a:solidFill>
                <a:effectLst/>
                <a:latin typeface="+mn-lt"/>
                <a:ea typeface="+mn-ea"/>
                <a:cs typeface="+mn-cs"/>
              </a:rPr>
              <a:t> o con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LEED. México es un </a:t>
            </a:r>
            <a:r>
              <a:rPr lang="en-US" sz="1200" kern="1200" dirty="0" err="1">
                <a:solidFill>
                  <a:schemeClr val="tx1"/>
                </a:solidFill>
                <a:effectLst/>
                <a:latin typeface="+mn-lt"/>
                <a:ea typeface="+mn-ea"/>
                <a:cs typeface="+mn-cs"/>
              </a:rPr>
              <a:t>líder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mundial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clasificado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séptimo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país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cuenta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LEED, lo que </a:t>
            </a:r>
            <a:r>
              <a:rPr lang="en-US" sz="1200" kern="1200" dirty="0" err="1">
                <a:solidFill>
                  <a:schemeClr val="tx1"/>
                </a:solidFill>
                <a:effectLst/>
                <a:latin typeface="+mn-lt"/>
                <a:ea typeface="+mn-ea"/>
                <a:cs typeface="+mn-cs"/>
              </a:rPr>
              <a:t>realmente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significa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ocupa</a:t>
            </a:r>
            <a:r>
              <a:rPr lang="en-US" sz="1200" kern="1200" dirty="0">
                <a:solidFill>
                  <a:schemeClr val="tx1"/>
                </a:solidFill>
                <a:effectLst/>
                <a:latin typeface="+mn-lt"/>
                <a:ea typeface="+mn-ea"/>
                <a:cs typeface="+mn-cs"/>
              </a:rPr>
              <a:t> el primer </a:t>
            </a:r>
            <a:r>
              <a:rPr lang="en-US" sz="1200" kern="1200" dirty="0" err="1">
                <a:solidFill>
                  <a:schemeClr val="tx1"/>
                </a:solidFill>
                <a:effectLst/>
                <a:latin typeface="+mn-lt"/>
                <a:ea typeface="+mn-ea"/>
                <a:cs typeface="+mn-cs"/>
              </a:rPr>
              <a:t>lugar</a:t>
            </a:r>
            <a:r>
              <a:rPr lang="en-US" sz="1200" kern="1200" dirty="0">
                <a:solidFill>
                  <a:schemeClr val="tx1"/>
                </a:solidFill>
                <a:effectLst/>
                <a:latin typeface="+mn-lt"/>
                <a:ea typeface="+mn-ea"/>
                <a:cs typeface="+mn-cs"/>
              </a:rPr>
              <a:t> entre los </a:t>
            </a:r>
            <a:r>
              <a:rPr lang="en-US" sz="1200" kern="1200" dirty="0" err="1">
                <a:solidFill>
                  <a:schemeClr val="tx1"/>
                </a:solidFill>
                <a:effectLst/>
                <a:latin typeface="+mn-lt"/>
                <a:ea typeface="+mn-ea"/>
                <a:cs typeface="+mn-cs"/>
              </a:rPr>
              <a:t>mercados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emergentes</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país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16 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de metros </a:t>
            </a:r>
            <a:r>
              <a:rPr lang="en-US" sz="1200" kern="1200" dirty="0" err="1">
                <a:solidFill>
                  <a:schemeClr val="tx1"/>
                </a:solidFill>
                <a:effectLst/>
                <a:latin typeface="+mn-lt"/>
                <a:ea typeface="+mn-ea"/>
                <a:cs typeface="+mn-cs"/>
              </a:rPr>
              <a:t>cuadrados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espacio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verde</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Esto</a:t>
            </a:r>
            <a:r>
              <a:rPr lang="en-US" sz="1200" kern="1200" dirty="0">
                <a:solidFill>
                  <a:schemeClr val="tx1"/>
                </a:solidFill>
                <a:effectLst/>
                <a:latin typeface="+mn-lt"/>
                <a:ea typeface="+mn-ea"/>
                <a:cs typeface="+mn-cs"/>
              </a:rPr>
              <a:t> se debe a los </a:t>
            </a:r>
            <a:r>
              <a:rPr lang="en-US" sz="1200" kern="1200" dirty="0" err="1">
                <a:solidFill>
                  <a:schemeClr val="tx1"/>
                </a:solidFill>
                <a:effectLst/>
                <a:latin typeface="+mn-lt"/>
                <a:ea typeface="+mn-ea"/>
                <a:cs typeface="+mn-cs"/>
              </a:rPr>
              <a:t>sólidos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programas</a:t>
            </a:r>
            <a:r>
              <a:rPr lang="en-US" sz="1200" kern="1200" dirty="0">
                <a:solidFill>
                  <a:schemeClr val="tx1"/>
                </a:solidFill>
                <a:effectLst/>
                <a:latin typeface="+mn-lt"/>
                <a:ea typeface="+mn-ea"/>
                <a:cs typeface="+mn-cs"/>
              </a:rPr>
              <a:t> locales, con un </a:t>
            </a:r>
            <a:r>
              <a:rPr lang="en-US" sz="1200" kern="1200" dirty="0" err="1">
                <a:solidFill>
                  <a:schemeClr val="tx1"/>
                </a:solidFill>
                <a:effectLst/>
                <a:latin typeface="+mn-lt"/>
                <a:ea typeface="+mn-ea"/>
                <a:cs typeface="+mn-cs"/>
              </a:rPr>
              <a:t>consejo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sostenible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SUMe.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Como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políticas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gubernamentales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progresistas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permitido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elaborar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programa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hipotecas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innovador</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 INFONAVIT, que ha </a:t>
            </a:r>
            <a:r>
              <a:rPr lang="en-US" sz="1200" kern="1200" dirty="0" err="1">
                <a:solidFill>
                  <a:schemeClr val="tx1"/>
                </a:solidFill>
                <a:effectLst/>
                <a:latin typeface="+mn-lt"/>
                <a:ea typeface="+mn-ea"/>
                <a:cs typeface="+mn-cs"/>
              </a:rPr>
              <a:t>beneficiado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residentes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bajos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ingresos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Decenas</a:t>
            </a:r>
            <a:r>
              <a:rPr lang="en-US" sz="1200" kern="1200" dirty="0">
                <a:solidFill>
                  <a:schemeClr val="tx1"/>
                </a:solidFill>
                <a:effectLst/>
                <a:latin typeface="+mn-lt"/>
                <a:ea typeface="+mn-ea"/>
                <a:cs typeface="+mn-cs"/>
              </a:rPr>
              <a:t> de miles de </a:t>
            </a:r>
            <a:r>
              <a:rPr lang="en-US" sz="1200" kern="1200" dirty="0" err="1">
                <a:solidFill>
                  <a:schemeClr val="tx1"/>
                </a:solidFill>
                <a:effectLst/>
                <a:latin typeface="+mn-lt"/>
                <a:ea typeface="+mn-ea"/>
                <a:cs typeface="+mn-cs"/>
              </a:rPr>
              <a:t>hogares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eficaces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uso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energía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incorporan</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mercado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anualmente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programa</a:t>
            </a:r>
            <a:r>
              <a:rPr lang="en-US" sz="1200" kern="1200" dirty="0">
                <a:solidFill>
                  <a:schemeClr val="tx1"/>
                </a:solidFill>
                <a:effectLst/>
                <a:latin typeface="+mn-lt"/>
                <a:ea typeface="+mn-ea"/>
                <a:cs typeface="+mn-cs"/>
              </a:rPr>
              <a:t> EcoCasa de la Sociedad </a:t>
            </a:r>
            <a:r>
              <a:rPr lang="en-US" sz="1200" kern="1200" dirty="0" err="1">
                <a:solidFill>
                  <a:schemeClr val="tx1"/>
                </a:solidFill>
                <a:effectLst/>
                <a:latin typeface="+mn-lt"/>
                <a:ea typeface="+mn-ea"/>
                <a:cs typeface="+mn-cs"/>
              </a:rPr>
              <a:t>Hipotecaria</a:t>
            </a:r>
            <a:r>
              <a:rPr lang="en-US" sz="1200" kern="1200" dirty="0">
                <a:solidFill>
                  <a:schemeClr val="tx1"/>
                </a:solidFill>
                <a:effectLst/>
                <a:latin typeface="+mn-lt"/>
                <a:ea typeface="+mn-ea"/>
                <a:cs typeface="+mn-cs"/>
              </a:rPr>
              <a:t> Federal.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iniciativa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representa</a:t>
            </a:r>
            <a:r>
              <a:rPr lang="en-US" sz="1200" kern="1200" dirty="0">
                <a:solidFill>
                  <a:schemeClr val="tx1"/>
                </a:solidFill>
                <a:effectLst/>
                <a:latin typeface="+mn-lt"/>
                <a:ea typeface="+mn-ea"/>
                <a:cs typeface="+mn-cs"/>
              </a:rPr>
              <a:t> una gran </a:t>
            </a:r>
            <a:r>
              <a:rPr lang="en-US" sz="1200" kern="1200" dirty="0" err="1">
                <a:solidFill>
                  <a:schemeClr val="tx1"/>
                </a:solidFill>
                <a:effectLst/>
                <a:latin typeface="+mn-lt"/>
                <a:ea typeface="+mn-ea"/>
                <a:cs typeface="+mn-cs"/>
              </a:rPr>
              <a:t>oportunidad</a:t>
            </a:r>
            <a:r>
              <a:rPr lang="en-US" sz="1200" kern="1200" dirty="0">
                <a:solidFill>
                  <a:schemeClr val="tx1"/>
                </a:solidFill>
                <a:effectLst/>
                <a:latin typeface="+mn-lt"/>
                <a:ea typeface="+mn-ea"/>
                <a:cs typeface="+mn-cs"/>
              </a:rPr>
              <a:t>. IFC </a:t>
            </a:r>
            <a:r>
              <a:rPr lang="en-US" sz="1200" kern="1200" dirty="0" err="1">
                <a:solidFill>
                  <a:schemeClr val="tx1"/>
                </a:solidFill>
                <a:effectLst/>
                <a:latin typeface="+mn-lt"/>
                <a:ea typeface="+mn-ea"/>
                <a:cs typeface="+mn-cs"/>
              </a:rPr>
              <a:t>prevé</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oportunidad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inversión</a:t>
            </a:r>
            <a:r>
              <a:rPr lang="en-US" sz="1200" kern="1200" dirty="0">
                <a:solidFill>
                  <a:schemeClr val="tx1"/>
                </a:solidFill>
                <a:effectLst/>
                <a:latin typeface="+mn-lt"/>
                <a:ea typeface="+mn-ea"/>
                <a:cs typeface="+mn-cs"/>
              </a:rPr>
              <a:t> de USD 30 000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 hasta 2030, con el </a:t>
            </a:r>
            <a:r>
              <a:rPr lang="en-US" sz="1200" kern="1200" dirty="0" err="1">
                <a:solidFill>
                  <a:schemeClr val="tx1"/>
                </a:solidFill>
                <a:effectLst/>
                <a:latin typeface="+mn-lt"/>
                <a:ea typeface="+mn-ea"/>
                <a:cs typeface="+mn-cs"/>
              </a:rPr>
              <a:t>potencial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construir</a:t>
            </a:r>
            <a:r>
              <a:rPr lang="en-US" sz="1200" kern="1200" dirty="0">
                <a:solidFill>
                  <a:schemeClr val="tx1"/>
                </a:solidFill>
                <a:effectLst/>
                <a:latin typeface="+mn-lt"/>
                <a:ea typeface="+mn-ea"/>
                <a:cs typeface="+mn-cs"/>
              </a:rPr>
              <a:t> 170 000 </a:t>
            </a:r>
            <a:r>
              <a:rPr lang="en-US" sz="1200" kern="1200" dirty="0" err="1">
                <a:solidFill>
                  <a:schemeClr val="tx1"/>
                </a:solidFill>
                <a:effectLst/>
                <a:latin typeface="+mn-lt"/>
                <a:ea typeface="+mn-ea"/>
                <a:cs typeface="+mn-cs"/>
              </a:rPr>
              <a:t>unidades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residenciales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6</a:t>
            </a:fld>
            <a:endParaRPr lang="en-US"/>
          </a:p>
        </p:txBody>
      </p:sp>
    </p:spTree>
    <p:extLst>
      <p:ext uri="{BB962C8B-B14F-4D97-AF65-F5344CB8AC3E}">
        <p14:creationId xmlns:p14="http://schemas.microsoft.com/office/powerpoint/2010/main" val="876965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generando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impulso</a:t>
            </a:r>
            <a:r>
              <a:rPr lang="en-US" sz="1200" kern="1200" dirty="0">
                <a:solidFill>
                  <a:schemeClr val="tx1"/>
                </a:solidFill>
                <a:effectLst/>
                <a:latin typeface="+mn-lt"/>
                <a:ea typeface="+mn-ea"/>
                <a:cs typeface="+mn-cs"/>
              </a:rPr>
              <a:t> para la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EDGE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México.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Los </a:t>
            </a:r>
            <a:r>
              <a:rPr lang="en-US" sz="1200" kern="1200" dirty="0" err="1">
                <a:solidFill>
                  <a:schemeClr val="tx1"/>
                </a:solidFill>
                <a:effectLst/>
                <a:latin typeface="+mn-lt"/>
                <a:ea typeface="+mn-ea"/>
                <a:cs typeface="+mn-cs"/>
              </a:rPr>
              <a:t>primeros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usuarios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Vinte</a:t>
            </a:r>
            <a:r>
              <a:rPr lang="en-US" sz="1200" kern="1200" dirty="0">
                <a:solidFill>
                  <a:schemeClr val="tx1"/>
                </a:solidFill>
                <a:effectLst/>
                <a:latin typeface="+mn-lt"/>
                <a:ea typeface="+mn-ea"/>
                <a:cs typeface="+mn-cs"/>
              </a:rPr>
              <a:t>, FINSA y Grupo Posadas,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registrado</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certificado</a:t>
            </a:r>
            <a:r>
              <a:rPr lang="en-US" sz="1200" kern="1200" dirty="0">
                <a:solidFill>
                  <a:schemeClr val="tx1"/>
                </a:solidFill>
                <a:effectLst/>
                <a:latin typeface="+mn-lt"/>
                <a:ea typeface="+mn-ea"/>
                <a:cs typeface="+mn-cs"/>
              </a:rPr>
              <a:t> 546 000 metros </a:t>
            </a:r>
            <a:r>
              <a:rPr lang="en-US" sz="1200" kern="1200" dirty="0" err="1">
                <a:solidFill>
                  <a:schemeClr val="tx1"/>
                </a:solidFill>
                <a:effectLst/>
                <a:latin typeface="+mn-lt"/>
                <a:ea typeface="+mn-ea"/>
                <a:cs typeface="+mn-cs"/>
              </a:rPr>
              <a:t>cuadrados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Hay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1500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cargados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EDGE, lo que </a:t>
            </a:r>
            <a:r>
              <a:rPr lang="en-US" sz="1200" kern="1200" dirty="0" err="1">
                <a:solidFill>
                  <a:schemeClr val="tx1"/>
                </a:solidFill>
                <a:effectLst/>
                <a:latin typeface="+mn-lt"/>
                <a:ea typeface="+mn-ea"/>
                <a:cs typeface="+mn-cs"/>
              </a:rPr>
              <a:t>consideraríamos</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primera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cartera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22 </a:t>
            </a:r>
            <a:r>
              <a:rPr lang="en-US" sz="1200" kern="1200" dirty="0" err="1">
                <a:solidFill>
                  <a:schemeClr val="tx1"/>
                </a:solidFill>
                <a:effectLst/>
                <a:latin typeface="+mn-lt"/>
                <a:ea typeface="+mn-ea"/>
                <a:cs typeface="+mn-cs"/>
              </a:rPr>
              <a:t>están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buscando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financiamiento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7</a:t>
            </a:fld>
            <a:endParaRPr lang="en-US" dirty="0"/>
          </a:p>
        </p:txBody>
      </p:sp>
    </p:spTree>
    <p:extLst>
      <p:ext uri="{BB962C8B-B14F-4D97-AF65-F5344CB8AC3E}">
        <p14:creationId xmlns:p14="http://schemas.microsoft.com/office/powerpoint/2010/main" val="27048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quizás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pregunten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elegir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opciones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rentables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diseñar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sus </a:t>
            </a:r>
            <a:r>
              <a:rPr lang="en-US" sz="1200" kern="1200" dirty="0" err="1">
                <a:solidFill>
                  <a:schemeClr val="tx1"/>
                </a:solidFill>
                <a:effectLst/>
                <a:latin typeface="+mn-lt"/>
                <a:ea typeface="+mn-ea"/>
                <a:cs typeface="+mn-cs"/>
              </a:rPr>
              <a:t>clientes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propietarios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viviendas</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arrendatarios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comerciales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reconocerán</a:t>
            </a:r>
            <a:r>
              <a:rPr lang="en-US" sz="1200" kern="1200" dirty="0">
                <a:solidFill>
                  <a:schemeClr val="tx1"/>
                </a:solidFill>
                <a:effectLst/>
                <a:latin typeface="+mn-lt"/>
                <a:ea typeface="+mn-ea"/>
                <a:cs typeface="+mn-cs"/>
              </a:rPr>
              <a:t> el valor de 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Antes, era </a:t>
            </a:r>
            <a:r>
              <a:rPr lang="en-US" sz="1200" kern="1200" dirty="0" err="1">
                <a:solidFill>
                  <a:schemeClr val="tx1"/>
                </a:solidFill>
                <a:effectLst/>
                <a:latin typeface="+mn-lt"/>
                <a:ea typeface="+mn-ea"/>
                <a:cs typeface="+mn-cs"/>
              </a:rPr>
              <a:t>difícil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conocer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mejor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 </a:t>
            </a:r>
            <a:r>
              <a:rPr lang="en-US" sz="1200" kern="1200" dirty="0" err="1">
                <a:solidFill>
                  <a:schemeClr val="tx1"/>
                </a:solidFill>
                <a:effectLst/>
                <a:latin typeface="+mn-lt"/>
                <a:ea typeface="+mn-ea"/>
                <a:cs typeface="+mn-cs"/>
              </a:rPr>
              <a:t>existía</a:t>
            </a:r>
            <a:r>
              <a:rPr lang="en-US" sz="1200" kern="1200" dirty="0">
                <a:solidFill>
                  <a:schemeClr val="tx1"/>
                </a:solidFill>
                <a:effectLst/>
                <a:latin typeface="+mn-lt"/>
                <a:ea typeface="+mn-ea"/>
                <a:cs typeface="+mn-cs"/>
              </a:rPr>
              <a:t> una forma </a:t>
            </a:r>
            <a:r>
              <a:rPr lang="en-US" sz="1200" kern="1200" dirty="0" err="1">
                <a:solidFill>
                  <a:schemeClr val="tx1"/>
                </a:solidFill>
                <a:effectLst/>
                <a:latin typeface="+mn-lt"/>
                <a:ea typeface="+mn-ea"/>
                <a:cs typeface="+mn-cs"/>
              </a:rPr>
              <a:t>fácil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determinar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ideas </a:t>
            </a:r>
            <a:r>
              <a:rPr lang="en-US" sz="1200" kern="1200" dirty="0" err="1">
                <a:solidFill>
                  <a:schemeClr val="tx1"/>
                </a:solidFill>
                <a:effectLst/>
                <a:latin typeface="+mn-lt"/>
                <a:ea typeface="+mn-ea"/>
                <a:cs typeface="+mn-cs"/>
              </a:rPr>
              <a:t>ecológicas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darían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mejores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resultados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cuánto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costarían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Era </a:t>
            </a:r>
            <a:r>
              <a:rPr lang="en-US" sz="1200" kern="1200" dirty="0" err="1">
                <a:solidFill>
                  <a:schemeClr val="tx1"/>
                </a:solidFill>
                <a:effectLst/>
                <a:latin typeface="+mn-lt"/>
                <a:ea typeface="+mn-ea"/>
                <a:cs typeface="+mn-cs"/>
              </a:rPr>
              <a:t>preciso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conocer</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números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había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averiguarlos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Era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encontrar</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solución</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permitiera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determinar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convertir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común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uno</a:t>
            </a:r>
            <a:r>
              <a:rPr lang="en-US" sz="1200" kern="1200" dirty="0">
                <a:solidFill>
                  <a:schemeClr val="tx1"/>
                </a:solidFill>
                <a:effectLst/>
                <a:latin typeface="+mn-lt"/>
                <a:ea typeface="+mn-ea"/>
                <a:cs typeface="+mn-cs"/>
              </a:rPr>
              <a:t> de alto </a:t>
            </a:r>
            <a:r>
              <a:rPr lang="en-US" sz="1200" kern="1200" dirty="0" err="1">
                <a:solidFill>
                  <a:schemeClr val="tx1"/>
                </a:solidFill>
                <a:effectLst/>
                <a:latin typeface="+mn-lt"/>
                <a:ea typeface="+mn-ea"/>
                <a:cs typeface="+mn-cs"/>
              </a:rPr>
              <a:t>rendimiento</a:t>
            </a:r>
            <a:r>
              <a:rPr lang="en-US" sz="1200" kern="1200" dirty="0">
                <a:solidFill>
                  <a:schemeClr val="tx1"/>
                </a:solidFill>
                <a:effectLst/>
                <a:latin typeface="+mn-lt"/>
                <a:ea typeface="+mn-ea"/>
                <a:cs typeface="+mn-cs"/>
              </a:rPr>
              <a:t>, antes de </a:t>
            </a:r>
            <a:r>
              <a:rPr lang="en-US" sz="1200" kern="1200" dirty="0" err="1">
                <a:solidFill>
                  <a:schemeClr val="tx1"/>
                </a:solidFill>
                <a:effectLst/>
                <a:latin typeface="+mn-lt"/>
                <a:ea typeface="+mn-ea"/>
                <a:cs typeface="+mn-cs"/>
              </a:rPr>
              <a:t>construirlo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a:t>
            </a:r>
            <a:r>
              <a:rPr lang="en-US" sz="1200" kern="1200" dirty="0" err="1">
                <a:solidFill>
                  <a:schemeClr val="tx1"/>
                </a:solidFill>
                <a:effectLst/>
                <a:latin typeface="+mn-lt"/>
                <a:ea typeface="+mn-ea"/>
                <a:cs typeface="+mn-cs"/>
              </a:rPr>
              <a:t>creó</a:t>
            </a:r>
            <a:r>
              <a:rPr lang="en-US" sz="1200" kern="1200" dirty="0">
                <a:solidFill>
                  <a:schemeClr val="tx1"/>
                </a:solidFill>
                <a:effectLst/>
                <a:latin typeface="+mn-lt"/>
                <a:ea typeface="+mn-ea"/>
                <a:cs typeface="+mn-cs"/>
              </a:rPr>
              <a:t> EDGE para </a:t>
            </a:r>
            <a:r>
              <a:rPr lang="en-US" sz="1200" kern="1200" dirty="0" err="1">
                <a:solidFill>
                  <a:schemeClr val="tx1"/>
                </a:solidFill>
                <a:effectLst/>
                <a:latin typeface="+mn-lt"/>
                <a:ea typeface="+mn-ea"/>
                <a:cs typeface="+mn-cs"/>
              </a:rPr>
              <a:t>abordar</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desafíos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enfrentan</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mercados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emergentes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garantizar</a:t>
            </a:r>
            <a:r>
              <a:rPr lang="en-US" sz="1200" kern="1200" dirty="0">
                <a:solidFill>
                  <a:schemeClr val="tx1"/>
                </a:solidFill>
                <a:effectLst/>
                <a:latin typeface="+mn-lt"/>
                <a:ea typeface="+mn-ea"/>
                <a:cs typeface="+mn-cs"/>
              </a:rPr>
              <a:t> que los </a:t>
            </a:r>
            <a:r>
              <a:rPr lang="en-US" sz="1200" kern="1200" dirty="0" err="1">
                <a:solidFill>
                  <a:schemeClr val="tx1"/>
                </a:solidFill>
                <a:effectLst/>
                <a:latin typeface="+mn-lt"/>
                <a:ea typeface="+mn-ea"/>
                <a:cs typeface="+mn-cs"/>
              </a:rPr>
              <a:t>desarrolladores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obtengan</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ventaja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competitiva</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compromiso</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de alto </a:t>
            </a:r>
            <a:r>
              <a:rPr lang="en-US" sz="1200" kern="1200" dirty="0" err="1">
                <a:solidFill>
                  <a:schemeClr val="tx1"/>
                </a:solidFill>
                <a:effectLst/>
                <a:latin typeface="+mn-lt"/>
                <a:ea typeface="+mn-ea"/>
                <a:cs typeface="+mn-cs"/>
              </a:rPr>
              <a:t>rendimiento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tienen</a:t>
            </a:r>
            <a:r>
              <a:rPr lang="en-US" sz="1200" kern="1200" dirty="0">
                <a:solidFill>
                  <a:schemeClr val="tx1"/>
                </a:solidFill>
                <a:effectLst/>
                <a:latin typeface="+mn-lt"/>
                <a:ea typeface="+mn-ea"/>
                <a:cs typeface="+mn-cs"/>
              </a:rPr>
              <a:t> un bajo </a:t>
            </a:r>
            <a:r>
              <a:rPr lang="en-US" sz="1200" kern="1200" dirty="0" err="1">
                <a:solidFill>
                  <a:schemeClr val="tx1"/>
                </a:solidFill>
                <a:effectLst/>
                <a:latin typeface="+mn-lt"/>
                <a:ea typeface="+mn-ea"/>
                <a:cs typeface="+mn-cs"/>
              </a:rPr>
              <a:t>impacto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medio </a:t>
            </a:r>
            <a:r>
              <a:rPr lang="en-US" sz="1200" kern="1200" dirty="0" err="1">
                <a:solidFill>
                  <a:schemeClr val="tx1"/>
                </a:solidFill>
                <a:effectLst/>
                <a:latin typeface="+mn-lt"/>
                <a:ea typeface="+mn-ea"/>
                <a:cs typeface="+mn-cs"/>
              </a:rPr>
              <a:t>ambiente</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CE7A5B-928F-4156-9997-87F27600DD35}" type="slidenum">
              <a:rPr lang="en-US" smtClean="0"/>
              <a:t>8</a:t>
            </a:fld>
            <a:endParaRPr lang="en-US" dirty="0"/>
          </a:p>
        </p:txBody>
      </p:sp>
    </p:spTree>
    <p:extLst>
      <p:ext uri="{BB962C8B-B14F-4D97-AF65-F5344CB8AC3E}">
        <p14:creationId xmlns:p14="http://schemas.microsoft.com/office/powerpoint/2010/main" val="3144497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solución</a:t>
            </a:r>
            <a:r>
              <a:rPr lang="en-US" sz="1200" kern="1200" dirty="0">
                <a:solidFill>
                  <a:schemeClr val="tx1"/>
                </a:solidFill>
                <a:effectLst/>
                <a:latin typeface="+mn-lt"/>
                <a:ea typeface="+mn-ea"/>
                <a:cs typeface="+mn-cs"/>
              </a:rPr>
              <a:t> es EDGE, que </a:t>
            </a:r>
            <a:r>
              <a:rPr lang="en-US" sz="1200" kern="1200" dirty="0" err="1">
                <a:solidFill>
                  <a:schemeClr val="tx1"/>
                </a:solidFill>
                <a:effectLst/>
                <a:latin typeface="+mn-lt"/>
                <a:ea typeface="+mn-ea"/>
                <a:cs typeface="+mn-cs"/>
              </a:rPr>
              <a:t>significa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Excelencia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Diseño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Mayores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Eficiencias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a:t>
            </a:r>
            <a:r>
              <a:rPr lang="en-US" sz="1200" kern="1200" dirty="0" err="1">
                <a:solidFill>
                  <a:schemeClr val="tx1"/>
                </a:solidFill>
                <a:effectLst/>
                <a:latin typeface="+mn-lt"/>
                <a:ea typeface="+mn-ea"/>
                <a:cs typeface="+mn-cs"/>
              </a:rPr>
              <a:t>consta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componentes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Primero, el software </a:t>
            </a:r>
            <a:r>
              <a:rPr lang="en-US" sz="1200" kern="1200" dirty="0" err="1">
                <a:solidFill>
                  <a:schemeClr val="tx1"/>
                </a:solidFill>
                <a:effectLst/>
                <a:latin typeface="+mn-lt"/>
                <a:ea typeface="+mn-ea"/>
                <a:cs typeface="+mn-cs"/>
              </a:rPr>
              <a:t>gratuito</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ayuda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elegir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maneras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rentables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edificios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ecológicos</a:t>
            </a:r>
            <a:r>
              <a:rPr lang="en-US" sz="1200" kern="1200" dirty="0">
                <a:solidFill>
                  <a:schemeClr val="tx1"/>
                </a:solidFill>
                <a:effectLst/>
                <a:latin typeface="+mn-lt"/>
                <a:ea typeface="+mn-ea"/>
                <a:cs typeface="+mn-cs"/>
              </a:rPr>
              <a:t>. El software es </a:t>
            </a:r>
            <a:r>
              <a:rPr lang="en-US" sz="1200" kern="1200" dirty="0" err="1">
                <a:solidFill>
                  <a:schemeClr val="tx1"/>
                </a:solidFill>
                <a:effectLst/>
                <a:latin typeface="+mn-lt"/>
                <a:ea typeface="+mn-ea"/>
                <a:cs typeface="+mn-cs"/>
              </a:rPr>
              <a:t>gratuito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acceder </a:t>
            </a:r>
            <a:r>
              <a:rPr lang="en-US" sz="1200" kern="1200" dirty="0" err="1">
                <a:solidFill>
                  <a:schemeClr val="tx1"/>
                </a:solidFill>
                <a:effectLst/>
                <a:latin typeface="+mn-lt"/>
                <a:ea typeface="+mn-ea"/>
                <a:cs typeface="+mn-cs"/>
              </a:rPr>
              <a:t>desde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sitio web hoy </a:t>
            </a:r>
            <a:r>
              <a:rPr lang="en-US" sz="1200" kern="1200" dirty="0" err="1">
                <a:solidFill>
                  <a:schemeClr val="tx1"/>
                </a:solidFill>
                <a:effectLst/>
                <a:latin typeface="+mn-lt"/>
                <a:ea typeface="+mn-ea"/>
                <a:cs typeface="+mn-cs"/>
              </a:rPr>
              <a:t>mismo</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Segundo, EDGE es una </a:t>
            </a:r>
            <a:r>
              <a:rPr lang="en-US" sz="1200" kern="1200" dirty="0" err="1">
                <a:solidFill>
                  <a:schemeClr val="tx1"/>
                </a:solidFill>
                <a:effectLst/>
                <a:latin typeface="+mn-lt"/>
                <a:ea typeface="+mn-ea"/>
                <a:cs typeface="+mn-cs"/>
              </a:rPr>
              <a:t>norma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factible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alcanzar</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criterios</a:t>
            </a:r>
            <a:r>
              <a:rPr lang="en-US" sz="1200" kern="1200" dirty="0">
                <a:solidFill>
                  <a:schemeClr val="tx1"/>
                </a:solidFill>
                <a:effectLst/>
                <a:latin typeface="+mn-lt"/>
                <a:ea typeface="+mn-ea"/>
                <a:cs typeface="+mn-cs"/>
              </a:rPr>
              <a:t> de un 20 % de </a:t>
            </a:r>
            <a:r>
              <a:rPr lang="en-US" sz="1200" kern="1200" dirty="0" err="1">
                <a:solidFill>
                  <a:schemeClr val="tx1"/>
                </a:solidFill>
                <a:effectLst/>
                <a:latin typeface="+mn-lt"/>
                <a:ea typeface="+mn-ea"/>
                <a:cs typeface="+mn-cs"/>
              </a:rPr>
              <a:t>eficiencia</a:t>
            </a:r>
            <a:r>
              <a:rPr lang="en-US" sz="1200" kern="1200" dirty="0">
                <a:solidFill>
                  <a:schemeClr val="tx1"/>
                </a:solidFill>
                <a:effectLst/>
                <a:latin typeface="+mn-lt"/>
                <a:ea typeface="+mn-ea"/>
                <a:cs typeface="+mn-cs"/>
              </a:rPr>
              <a:t> de los </a:t>
            </a:r>
            <a:r>
              <a:rPr lang="en-US" sz="1200" kern="1200" dirty="0" err="1">
                <a:solidFill>
                  <a:schemeClr val="tx1"/>
                </a:solidFill>
                <a:effectLst/>
                <a:latin typeface="+mn-lt"/>
                <a:ea typeface="+mn-ea"/>
                <a:cs typeface="+mn-cs"/>
              </a:rPr>
              <a:t>recursos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 </a:t>
            </a:r>
            <a:r>
              <a:rPr lang="en-US" sz="1200" kern="1200" dirty="0" err="1">
                <a:solidFill>
                  <a:schemeClr val="tx1"/>
                </a:solidFill>
                <a:effectLst/>
                <a:latin typeface="+mn-lt"/>
                <a:ea typeface="+mn-ea"/>
                <a:cs typeface="+mn-cs"/>
              </a:rPr>
              <a:t>tercero</a:t>
            </a:r>
            <a:r>
              <a:rPr lang="en-US" sz="1200" kern="1200" dirty="0">
                <a:solidFill>
                  <a:schemeClr val="tx1"/>
                </a:solidFill>
                <a:effectLst/>
                <a:latin typeface="+mn-lt"/>
                <a:ea typeface="+mn-ea"/>
                <a:cs typeface="+mn-cs"/>
              </a:rPr>
              <a:t>, EDGE es un </a:t>
            </a:r>
            <a:r>
              <a:rPr lang="en-US" sz="1200" kern="1200" dirty="0" err="1">
                <a:solidFill>
                  <a:schemeClr val="tx1"/>
                </a:solidFill>
                <a:effectLst/>
                <a:latin typeface="+mn-lt"/>
                <a:ea typeface="+mn-ea"/>
                <a:cs typeface="+mn-cs"/>
              </a:rPr>
              <a:t>sistema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certificación</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verificar</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recompensar</a:t>
            </a:r>
            <a:r>
              <a:rPr lang="en-US" sz="1200" kern="1200" dirty="0">
                <a:solidFill>
                  <a:schemeClr val="tx1"/>
                </a:solidFill>
                <a:effectLst/>
                <a:latin typeface="+mn-lt"/>
                <a:ea typeface="+mn-ea"/>
                <a:cs typeface="+mn-cs"/>
              </a:rPr>
              <a:t> los </a:t>
            </a:r>
            <a:r>
              <a:rPr lang="en-US" sz="1200" kern="1200" dirty="0" err="1">
                <a:solidFill>
                  <a:schemeClr val="tx1"/>
                </a:solidFill>
                <a:effectLst/>
                <a:latin typeface="+mn-lt"/>
                <a:ea typeface="+mn-ea"/>
                <a:cs typeface="+mn-cs"/>
              </a:rPr>
              <a:t>proyectos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construcción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través</a:t>
            </a:r>
            <a:r>
              <a:rPr lang="en-US" sz="1200" kern="1200" dirty="0">
                <a:solidFill>
                  <a:schemeClr val="tx1"/>
                </a:solidFill>
                <a:effectLst/>
                <a:latin typeface="+mn-lt"/>
                <a:ea typeface="+mn-ea"/>
                <a:cs typeface="+mn-cs"/>
              </a:rPr>
              <a:t> de una </a:t>
            </a:r>
            <a:r>
              <a:rPr lang="en-US" sz="1200" kern="1200" dirty="0" err="1">
                <a:solidFill>
                  <a:schemeClr val="tx1"/>
                </a:solidFill>
                <a:effectLst/>
                <a:latin typeface="+mn-lt"/>
                <a:ea typeface="+mn-ea"/>
                <a:cs typeface="+mn-cs"/>
              </a:rPr>
              <a:t>etiqueta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ecológica</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D3C735-603E-480E-8E83-72BE28CD684C}" type="slidenum">
              <a:rPr lang="en-US" smtClean="0"/>
              <a:pPr/>
              <a:t>9</a:t>
            </a:fld>
            <a:endParaRPr lang="en-US" dirty="0"/>
          </a:p>
        </p:txBody>
      </p:sp>
    </p:spTree>
    <p:extLst>
      <p:ext uri="{BB962C8B-B14F-4D97-AF65-F5344CB8AC3E}">
        <p14:creationId xmlns:p14="http://schemas.microsoft.com/office/powerpoint/2010/main" val="221088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372716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225841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158262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glish Title Slide">
    <p:spTree>
      <p:nvGrpSpPr>
        <p:cNvPr id="1" name=""/>
        <p:cNvGrpSpPr/>
        <p:nvPr/>
      </p:nvGrpSpPr>
      <p:grpSpPr>
        <a:xfrm>
          <a:off x="0" y="0"/>
          <a:ext cx="0" cy="0"/>
          <a:chOff x="0" y="0"/>
          <a:chExt cx="0" cy="0"/>
        </a:xfrm>
      </p:grpSpPr>
      <p:sp>
        <p:nvSpPr>
          <p:cNvPr id="2" name="Right Triangle 1"/>
          <p:cNvSpPr/>
          <p:nvPr userDrawn="1"/>
        </p:nvSpPr>
        <p:spPr>
          <a:xfrm>
            <a:off x="0" y="2825280"/>
            <a:ext cx="12192000" cy="4032720"/>
          </a:xfrm>
          <a:prstGeom prst="rtTriangle">
            <a:avLst/>
          </a:prstGeom>
          <a:solidFill>
            <a:srgbClr val="5BAE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2906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83"/>
        <p:cNvGrpSpPr/>
        <p:nvPr/>
      </p:nvGrpSpPr>
      <p:grpSpPr>
        <a:xfrm>
          <a:off x="0" y="0"/>
          <a:ext cx="0" cy="0"/>
          <a:chOff x="0" y="0"/>
          <a:chExt cx="0" cy="0"/>
        </a:xfrm>
      </p:grpSpPr>
      <p:sp>
        <p:nvSpPr>
          <p:cNvPr id="85" name="Shape 85"/>
          <p:cNvSpPr txBox="1">
            <a:spLocks noGrp="1"/>
          </p:cNvSpPr>
          <p:nvPr>
            <p:ph type="title"/>
          </p:nvPr>
        </p:nvSpPr>
        <p:spPr>
          <a:xfrm>
            <a:off x="454649" y="278168"/>
            <a:ext cx="11282705" cy="414528"/>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ct val="58333"/>
              <a:buNone/>
              <a:defRPr sz="2200" b="0" i="0" u="none" strike="noStrike" cap="all" baseline="0">
                <a:solidFill>
                  <a:schemeClr val="tx1">
                    <a:lumMod val="65000"/>
                    <a:lumOff val="35000"/>
                  </a:schemeClr>
                </a:solidFill>
                <a:latin typeface="Calibri"/>
                <a:ea typeface="Calibri"/>
                <a:cs typeface="Calibri"/>
                <a:sym typeface="Calibri"/>
              </a:defRPr>
            </a:lvl1pPr>
            <a:lvl2pPr marL="0" marR="0" lvl="1"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2pPr>
            <a:lvl3pPr marL="0" marR="0" lvl="2"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3pPr>
            <a:lvl4pPr marL="0" marR="0" lvl="3"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4pPr>
            <a:lvl5pPr marL="0" marR="0" lvl="4"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5pPr>
            <a:lvl6pPr marL="342900" marR="0" lvl="5"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6pPr>
            <a:lvl7pPr marL="685800" marR="0" lvl="6"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7pPr>
            <a:lvl8pPr marL="1028700" marR="0" lvl="7"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8pPr>
            <a:lvl9pPr marL="1371600" marR="0" lvl="8"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9pPr>
          </a:lstStyle>
          <a:p>
            <a:endParaRPr/>
          </a:p>
        </p:txBody>
      </p:sp>
      <p:sp>
        <p:nvSpPr>
          <p:cNvPr id="86" name="Shape 86"/>
          <p:cNvSpPr txBox="1">
            <a:spLocks noGrp="1"/>
          </p:cNvSpPr>
          <p:nvPr>
            <p:ph type="sldNum" idx="12"/>
          </p:nvPr>
        </p:nvSpPr>
        <p:spPr>
          <a:xfrm>
            <a:off x="11455400" y="6388866"/>
            <a:ext cx="736600" cy="358775"/>
          </a:xfrm>
          <a:prstGeom prst="rect">
            <a:avLst/>
          </a:prstGeom>
          <a:noFill/>
          <a:ln>
            <a:noFill/>
          </a:ln>
        </p:spPr>
        <p:txBody>
          <a:bodyPr wrap="square" lIns="0" tIns="0" rIns="0" bIns="0" anchor="ctr" anchorCtr="0">
            <a:noAutofit/>
          </a:bodyPr>
          <a:lstStyle>
            <a:lvl1pPr>
              <a:defRPr sz="1200">
                <a:solidFill>
                  <a:schemeClr val="tx1">
                    <a:lumMod val="50000"/>
                    <a:lumOff val="50000"/>
                  </a:schemeClr>
                </a:solidFill>
                <a:latin typeface="Calibri" panose="020F0502020204030204" pitchFamily="34" charset="0"/>
                <a:cs typeface="Calibri" panose="020F0502020204030204" pitchFamily="34" charset="0"/>
              </a:defRPr>
            </a:lvl1pPr>
          </a:lstStyle>
          <a:p>
            <a:pPr algn="ctr">
              <a:buSzPct val="25000"/>
            </a:pPr>
            <a:fld id="{00000000-1234-1234-1234-123412341234}" type="slidenum">
              <a:rPr lang="en-US" smtClean="0"/>
              <a:pPr algn="ctr">
                <a:buSzPct val="25000"/>
              </a:pPr>
              <a:t>‹#›</a:t>
            </a:fld>
            <a:endParaRPr lang="en-US" dirty="0"/>
          </a:p>
        </p:txBody>
      </p:sp>
    </p:spTree>
    <p:extLst>
      <p:ext uri="{BB962C8B-B14F-4D97-AF65-F5344CB8AC3E}">
        <p14:creationId xmlns:p14="http://schemas.microsoft.com/office/powerpoint/2010/main" val="243435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4649" y="278168"/>
            <a:ext cx="11282705" cy="414528"/>
          </a:xfrm>
        </p:spPr>
        <p:txBody>
          <a:bodyPr anchor="b">
            <a:noAutofit/>
          </a:bodyPr>
          <a:lstStyle>
            <a:lvl1pPr algn="ctr">
              <a:defRPr sz="2400" b="0" i="0" cap="all" baseline="0">
                <a:solidFill>
                  <a:schemeClr val="bg1">
                    <a:lumMod val="50000"/>
                  </a:schemeClr>
                </a:solidFill>
                <a:latin typeface="Calibri" panose="020F0502020204030204" pitchFamily="34" charset="0"/>
              </a:defRPr>
            </a:lvl1pPr>
          </a:lstStyle>
          <a:p>
            <a:r>
              <a:rPr lang="en-US"/>
              <a:t>Click to edit Master title style</a:t>
            </a:r>
          </a:p>
        </p:txBody>
      </p:sp>
      <p:sp>
        <p:nvSpPr>
          <p:cNvPr id="5" name="Slide Number Placeholder 3"/>
          <p:cNvSpPr>
            <a:spLocks noGrp="1"/>
          </p:cNvSpPr>
          <p:nvPr>
            <p:ph type="sldNum" sz="quarter" idx="14"/>
          </p:nvPr>
        </p:nvSpPr>
        <p:spPr>
          <a:xfrm>
            <a:off x="11737353" y="6388866"/>
            <a:ext cx="454647" cy="358775"/>
          </a:xfrm>
        </p:spPr>
        <p:txBody>
          <a:bodyPr/>
          <a:lstStyle>
            <a:lvl1pPr algn="ctr">
              <a:defRPr>
                <a:solidFill>
                  <a:schemeClr val="tx1"/>
                </a:solidFill>
              </a:defRPr>
            </a:lvl1pPr>
          </a:lstStyle>
          <a:p>
            <a:pPr>
              <a:defRPr/>
            </a:pPr>
            <a:fld id="{D0C53EF0-E817-4E49-A366-6572B14DF073}"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4435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53530"/>
            <a:ext cx="10515600" cy="855013"/>
          </a:xfrm>
        </p:spPr>
        <p:txBody>
          <a:bodyPr/>
          <a:lstStyle>
            <a:lvl1pPr marL="0" marR="0" indent="0" algn="ctr" defTabSz="914400" rtl="0" eaLnBrk="1" fontAlgn="auto" latinLnBrk="0" hangingPunct="1">
              <a:lnSpc>
                <a:spcPct val="90000"/>
              </a:lnSpc>
              <a:spcBef>
                <a:spcPct val="0"/>
              </a:spcBef>
              <a:spcAft>
                <a:spcPts val="0"/>
              </a:spcAft>
              <a:buClrTx/>
              <a:buSzTx/>
              <a:buFontTx/>
              <a:buNone/>
              <a:tabLs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Click to edit Master title style</a:t>
            </a:r>
            <a:br>
              <a:rPr lang="en-US">
                <a:solidFill>
                  <a:schemeClr val="bg1">
                    <a:lumMod val="50000"/>
                  </a:schemeClr>
                </a:solidFill>
              </a:rPr>
            </a:b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380959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2718010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382579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884744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343147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35738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48600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5C43A6-81BC-4012-BD39-4D15BA54AE2C}" type="datetimeFigureOut">
              <a:rPr lang="en-US" smtClean="0"/>
              <a:t>9/3/2019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dirty="0"/>
          </a:p>
        </p:txBody>
      </p:sp>
    </p:spTree>
    <p:extLst>
      <p:ext uri="{BB962C8B-B14F-4D97-AF65-F5344CB8AC3E}">
        <p14:creationId xmlns:p14="http://schemas.microsoft.com/office/powerpoint/2010/main" val="32409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0675"/>
            <a:ext cx="10515600" cy="725927"/>
          </a:xfrm>
          <a:prstGeom prst="rect">
            <a:avLst/>
          </a:prstGeom>
        </p:spPr>
        <p:txBody>
          <a:bodyPr vert="horz" lIns="91440" tIns="45720" rIns="91440" bIns="45720" rtlCol="0" anchor="ctr">
            <a:normAutofit/>
          </a:bodyPr>
          <a:lstStyle/>
          <a:p>
            <a:r>
              <a:rPr lang="en-US"/>
              <a:t>Click to edit Master title style</a:t>
            </a:r>
            <a:br>
              <a:rPr lang="en-US"/>
            </a:br>
            <a:endParaRPr lang="en-US"/>
          </a:p>
        </p:txBody>
      </p:sp>
      <p:sp>
        <p:nvSpPr>
          <p:cNvPr id="3" name="Text Placeholder 2"/>
          <p:cNvSpPr>
            <a:spLocks noGrp="1"/>
          </p:cNvSpPr>
          <p:nvPr>
            <p:ph type="body" idx="1"/>
          </p:nvPr>
        </p:nvSpPr>
        <p:spPr>
          <a:xfrm>
            <a:off x="838200" y="1355075"/>
            <a:ext cx="10515600" cy="48218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C43A6-81BC-4012-BD39-4D15BA54AE2C}" type="datetimeFigureOut">
              <a:rPr lang="en-US" smtClean="0"/>
              <a:t>9/3/2019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CBD5D-06F3-4B1B-81E2-C89EDDA8B899}" type="slidenum">
              <a:rPr lang="en-US" smtClean="0"/>
              <a:t>‹#›</a:t>
            </a:fld>
            <a:endParaRPr lang="en-US" dirty="0"/>
          </a:p>
        </p:txBody>
      </p:sp>
    </p:spTree>
    <p:extLst>
      <p:ext uri="{BB962C8B-B14F-4D97-AF65-F5344CB8AC3E}">
        <p14:creationId xmlns:p14="http://schemas.microsoft.com/office/powerpoint/2010/main" val="9177179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914400" rtl="0" eaLnBrk="1" latinLnBrk="0" hangingPunct="1">
        <a:lnSpc>
          <a:spcPct val="90000"/>
        </a:lnSpc>
        <a:spcBef>
          <a:spcPct val="0"/>
        </a:spcBef>
        <a:buNone/>
        <a:defRPr sz="2800" kern="1200" cap="all" baseline="0">
          <a:solidFill>
            <a:schemeClr val="bg1">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app.edgebuilding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dge.gbci.org/certification#selec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edgebuildings.com/marketing/edge/"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s://www.edgebuildings.com/green-building-market-intelligence-country-report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edgebuildings.com/projects/fiesta-americana-mexico-satelite/" TargetMode="External"/><Relationship Id="rId13" Type="http://schemas.openxmlformats.org/officeDocument/2006/relationships/image" Target="../media/image15.jpeg"/><Relationship Id="rId18" Type="http://schemas.openxmlformats.org/officeDocument/2006/relationships/hyperlink" Target="https://www.edgebuildings.com/projects/inmobiliaria-vinte-real-granada/" TargetMode="External"/><Relationship Id="rId3" Type="http://schemas.openxmlformats.org/officeDocument/2006/relationships/hyperlink" Target="https://www.edgebuildings.com/projects/revolucion-757/" TargetMode="External"/><Relationship Id="rId21" Type="http://schemas.openxmlformats.org/officeDocument/2006/relationships/image" Target="../media/image19.png"/><Relationship Id="rId7" Type="http://schemas.openxmlformats.org/officeDocument/2006/relationships/image" Target="../media/image12.jpeg"/><Relationship Id="rId12" Type="http://schemas.openxmlformats.org/officeDocument/2006/relationships/hyperlink" Target="https://www.edgebuildings.com/projects/acalli/" TargetMode="External"/><Relationship Id="rId17" Type="http://schemas.openxmlformats.org/officeDocument/2006/relationships/image" Target="../media/image17.jpeg"/><Relationship Id="rId2" Type="http://schemas.openxmlformats.org/officeDocument/2006/relationships/notesSlide" Target="../notesSlides/notesSlide7.xml"/><Relationship Id="rId16" Type="http://schemas.openxmlformats.org/officeDocument/2006/relationships/hyperlink" Target="https://www.edgebuildings.com/projects/cumbres-residencial/" TargetMode="External"/><Relationship Id="rId20" Type="http://schemas.openxmlformats.org/officeDocument/2006/relationships/hyperlink" Target="https://zivalam.com/" TargetMode="External"/><Relationship Id="rId1" Type="http://schemas.openxmlformats.org/officeDocument/2006/relationships/slideLayout" Target="../slideLayouts/slideLayout7.xml"/><Relationship Id="rId6" Type="http://schemas.openxmlformats.org/officeDocument/2006/relationships/hyperlink" Target="https://www.edgebuildings.com/projects/ac-veracruz/" TargetMode="External"/><Relationship Id="rId11" Type="http://schemas.openxmlformats.org/officeDocument/2006/relationships/image" Target="../media/image14.png"/><Relationship Id="rId5" Type="http://schemas.openxmlformats.org/officeDocument/2006/relationships/image" Target="../media/image11.jpeg"/><Relationship Id="rId15" Type="http://schemas.openxmlformats.org/officeDocument/2006/relationships/image" Target="../media/image16.jpeg"/><Relationship Id="rId10" Type="http://schemas.openxmlformats.org/officeDocument/2006/relationships/hyperlink" Target="https://www.edgebuildings.com/projects/villas-del-fresno/" TargetMode="External"/><Relationship Id="rId19"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hyperlink" Target="https://www.edgebuildings.com/projects/kaana/" TargetMode="External"/><Relationship Id="rId22" Type="http://schemas.openxmlformats.org/officeDocument/2006/relationships/hyperlink" Target="https://www.bloomtulum.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79" y="5248683"/>
            <a:ext cx="6136361" cy="1023729"/>
          </a:xfrm>
          <a:prstGeom prst="rect">
            <a:avLst/>
          </a:prstGeom>
          <a:noFill/>
        </p:spPr>
        <p:txBody>
          <a:bodyPr wrap="square" tIns="0" rIns="0" bIns="0" rtlCol="0">
            <a:noAutofit/>
          </a:bodyPr>
          <a:lstStyle/>
          <a:p>
            <a:r>
              <a:rPr lang="es-ES" sz="2800" dirty="0">
                <a:solidFill>
                  <a:schemeClr val="bg1"/>
                </a:solidFill>
                <a:cs typeface="Arial"/>
              </a:rPr>
              <a:t>TALLER DE DESCUBRIMIENTO DE EDGE para desarrolladores inmobiliarios</a:t>
            </a:r>
            <a:endParaRPr lang="en-US" sz="1600" b="1" dirty="0">
              <a:solidFill>
                <a:schemeClr val="bg1"/>
              </a:solidFill>
              <a:cs typeface="Arial"/>
            </a:endParaRPr>
          </a:p>
        </p:txBody>
      </p:sp>
      <p:sp>
        <p:nvSpPr>
          <p:cNvPr id="4" name="TextBox 3"/>
          <p:cNvSpPr txBox="1"/>
          <p:nvPr/>
        </p:nvSpPr>
        <p:spPr>
          <a:xfrm>
            <a:off x="321440" y="6252092"/>
            <a:ext cx="4121117" cy="301800"/>
          </a:xfrm>
          <a:prstGeom prst="rect">
            <a:avLst/>
          </a:prstGeom>
          <a:noFill/>
        </p:spPr>
        <p:txBody>
          <a:bodyPr wrap="square" tIns="0" rIns="0" bIns="0" rtlCol="0">
            <a:noAutofit/>
          </a:bodyPr>
          <a:lstStyle/>
          <a:p>
            <a:r>
              <a:rPr lang="en-US" dirty="0">
                <a:solidFill>
                  <a:schemeClr val="bg1"/>
                </a:solidFill>
                <a:cs typeface="Arial"/>
              </a:rPr>
              <a:t>www.edgebuildings.com</a:t>
            </a:r>
            <a:endParaRPr lang="en-US" sz="1100" b="1" dirty="0">
              <a:solidFill>
                <a:schemeClr val="bg1"/>
              </a:solidFill>
              <a:cs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100" y="3016876"/>
            <a:ext cx="3498346" cy="1534439"/>
          </a:xfrm>
          <a:prstGeom prst="rect">
            <a:avLst/>
          </a:prstGeom>
        </p:spPr>
      </p:pic>
    </p:spTree>
    <p:extLst>
      <p:ext uri="{BB962C8B-B14F-4D97-AF65-F5344CB8AC3E}">
        <p14:creationId xmlns:p14="http://schemas.microsoft.com/office/powerpoint/2010/main" val="2440425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24C8BF8-4C5E-45E8-95BD-1973688B8C9D}"/>
              </a:ext>
            </a:extLst>
          </p:cNvPr>
          <p:cNvSpPr txBox="1">
            <a:spLocks/>
          </p:cNvSpPr>
          <p:nvPr/>
        </p:nvSpPr>
        <p:spPr>
          <a:xfrm>
            <a:off x="1555390" y="178956"/>
            <a:ext cx="9081220" cy="1544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Font typeface="Arial" panose="020B0604020202020204" pitchFamily="34" charset="0"/>
              <a:buNone/>
            </a:pPr>
            <a:r>
              <a:rPr lang="es-ES" cap="all" dirty="0"/>
              <a:t>EL </a:t>
            </a:r>
            <a:r>
              <a:rPr lang="es-ES" b="1" cap="all" dirty="0"/>
              <a:t>SOFTWARE GRATUITO </a:t>
            </a:r>
            <a:r>
              <a:rPr lang="es-ES" cap="all" dirty="0"/>
              <a:t>MUESTRA CÓMO REDUCIR EL USO INTENSIVO DE RECURSOS EN EL DISEÑO DE UN EDIFICIO</a:t>
            </a:r>
          </a:p>
          <a:p>
            <a:pPr marL="0" indent="0" algn="ctr" fontAlgn="base">
              <a:spcBef>
                <a:spcPts val="0"/>
              </a:spcBef>
              <a:buFont typeface="Arial" panose="020B0604020202020204" pitchFamily="34" charset="0"/>
              <a:buNone/>
            </a:pPr>
            <a:r>
              <a:rPr lang="en-US" cap="all" dirty="0"/>
              <a:t>________</a:t>
            </a:r>
          </a:p>
        </p:txBody>
      </p:sp>
      <p:pic>
        <p:nvPicPr>
          <p:cNvPr id="11" name="Picture 10">
            <a:extLst>
              <a:ext uri="{FF2B5EF4-FFF2-40B4-BE49-F238E27FC236}">
                <a16:creationId xmlns:a16="http://schemas.microsoft.com/office/drawing/2014/main" id="{2FCFB375-BA58-4D25-9645-A90CC277E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3" name="Picture 2">
            <a:extLst>
              <a:ext uri="{FF2B5EF4-FFF2-40B4-BE49-F238E27FC236}">
                <a16:creationId xmlns:a16="http://schemas.microsoft.com/office/drawing/2014/main" id="{77689633-DD36-4EAD-AD9F-5C75B518B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21" y="1832108"/>
            <a:ext cx="6231757" cy="4339853"/>
          </a:xfrm>
          <a:prstGeom prst="rect">
            <a:avLst/>
          </a:prstGeom>
        </p:spPr>
      </p:pic>
    </p:spTree>
    <p:extLst>
      <p:ext uri="{BB962C8B-B14F-4D97-AF65-F5344CB8AC3E}">
        <p14:creationId xmlns:p14="http://schemas.microsoft.com/office/powerpoint/2010/main" val="382365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59657" y="211842"/>
            <a:ext cx="11871402" cy="1544403"/>
          </a:xfrm>
        </p:spPr>
        <p:txBody>
          <a:bodyPr>
            <a:normAutofit/>
          </a:bodyPr>
          <a:lstStyle/>
          <a:p>
            <a:pPr marL="0" indent="0" algn="ctr" fontAlgn="base">
              <a:spcBef>
                <a:spcPts val="0"/>
              </a:spcBef>
              <a:buNone/>
            </a:pPr>
            <a:r>
              <a:rPr lang="es-ES" cap="all" dirty="0"/>
              <a:t>EDGE ESTÁ DISPONIBLE EN </a:t>
            </a:r>
            <a:r>
              <a:rPr lang="es-ES" b="1" cap="all" dirty="0"/>
              <a:t>TODOS LOS SECTORES</a:t>
            </a:r>
            <a:r>
              <a:rPr lang="es-ES" cap="all" dirty="0"/>
              <a:t>, PARA LOS EDIFICIOS DE </a:t>
            </a:r>
            <a:r>
              <a:rPr lang="es-ES" b="1" cap="all" dirty="0"/>
              <a:t>TODAS LAS ÉPOCAS</a:t>
            </a:r>
          </a:p>
          <a:p>
            <a:pPr marL="0" indent="0" algn="ctr" fontAlgn="base">
              <a:spcBef>
                <a:spcPts val="0"/>
              </a:spcBef>
              <a:buNone/>
            </a:pPr>
            <a:r>
              <a:rPr lang="en-US" cap="all" dirty="0">
                <a:solidFill>
                  <a:schemeClr val="tx1"/>
                </a:solidFill>
              </a:rPr>
              <a:t>________</a:t>
            </a:r>
          </a:p>
        </p:txBody>
      </p:sp>
      <p:pic>
        <p:nvPicPr>
          <p:cNvPr id="5" name="Picture 4">
            <a:extLst>
              <a:ext uri="{FF2B5EF4-FFF2-40B4-BE49-F238E27FC236}">
                <a16:creationId xmlns:a16="http://schemas.microsoft.com/office/drawing/2014/main" id="{A75700B4-1F6C-4543-B649-89E8CB5DE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45" name="Rectangle 44">
            <a:extLst>
              <a:ext uri="{FF2B5EF4-FFF2-40B4-BE49-F238E27FC236}">
                <a16:creationId xmlns:a16="http://schemas.microsoft.com/office/drawing/2014/main" id="{A126BAFF-B543-4677-9F40-E16E8ECA9DE5}"/>
              </a:ext>
            </a:extLst>
          </p:cNvPr>
          <p:cNvSpPr/>
          <p:nvPr/>
        </p:nvSpPr>
        <p:spPr>
          <a:xfrm>
            <a:off x="0" y="3805596"/>
            <a:ext cx="12192000" cy="172355"/>
          </a:xfrm>
          <a:prstGeom prst="rect">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C549C17E-738F-4B6C-BAA1-9FBBE276B053}"/>
              </a:ext>
            </a:extLst>
          </p:cNvPr>
          <p:cNvSpPr/>
          <p:nvPr/>
        </p:nvSpPr>
        <p:spPr>
          <a:xfrm>
            <a:off x="451759" y="3762763"/>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A5FC56DC-7CE3-4DEE-9C21-F127F1C50F5B}"/>
              </a:ext>
            </a:extLst>
          </p:cNvPr>
          <p:cNvSpPr/>
          <p:nvPr/>
        </p:nvSpPr>
        <p:spPr>
          <a:xfrm>
            <a:off x="2171484" y="3770822"/>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D9334B0D-8F71-4F2C-98BF-E0B3F3D849E9}"/>
              </a:ext>
            </a:extLst>
          </p:cNvPr>
          <p:cNvSpPr/>
          <p:nvPr/>
        </p:nvSpPr>
        <p:spPr>
          <a:xfrm>
            <a:off x="5666670" y="3796528"/>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8F604AC8-1D24-490A-BD44-0E7DDD2DF4E7}"/>
              </a:ext>
            </a:extLst>
          </p:cNvPr>
          <p:cNvSpPr/>
          <p:nvPr/>
        </p:nvSpPr>
        <p:spPr>
          <a:xfrm>
            <a:off x="7454104" y="3796528"/>
            <a:ext cx="217712" cy="241902"/>
          </a:xfrm>
          <a:prstGeom prst="ellipse">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91631904-CFEA-4F47-9246-25CA65B774A6}"/>
              </a:ext>
            </a:extLst>
          </p:cNvPr>
          <p:cNvGrpSpPr/>
          <p:nvPr/>
        </p:nvGrpSpPr>
        <p:grpSpPr>
          <a:xfrm>
            <a:off x="1430076" y="1889374"/>
            <a:ext cx="2699658" cy="1283026"/>
            <a:chOff x="1600199" y="1276350"/>
            <a:chExt cx="2699658" cy="1154723"/>
          </a:xfrm>
        </p:grpSpPr>
        <p:sp>
          <p:nvSpPr>
            <p:cNvPr id="51" name="Rectangular Callout 15">
              <a:extLst>
                <a:ext uri="{FF2B5EF4-FFF2-40B4-BE49-F238E27FC236}">
                  <a16:creationId xmlns:a16="http://schemas.microsoft.com/office/drawing/2014/main" id="{1FD72D43-161E-4FCC-A0FC-4F877C60CD31}"/>
                </a:ext>
              </a:extLst>
            </p:cNvPr>
            <p:cNvSpPr/>
            <p:nvPr/>
          </p:nvSpPr>
          <p:spPr>
            <a:xfrm flipH="1">
              <a:off x="1600199" y="1276350"/>
              <a:ext cx="2699658" cy="1154723"/>
            </a:xfrm>
            <a:prstGeom prst="wedgeRectCallout">
              <a:avLst/>
            </a:prstGeom>
            <a:solidFill>
              <a:srgbClr val="00A1D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695F6295-A98D-4FC0-8A96-8BD730DA8AE6}"/>
                </a:ext>
              </a:extLst>
            </p:cNvPr>
            <p:cNvSpPr/>
            <p:nvPr/>
          </p:nvSpPr>
          <p:spPr>
            <a:xfrm>
              <a:off x="1646789" y="1535163"/>
              <a:ext cx="2514600" cy="747897"/>
            </a:xfrm>
            <a:prstGeom prst="rect">
              <a:avLst/>
            </a:prstGeom>
            <a:noFill/>
          </p:spPr>
          <p:txBody>
            <a:bodyPr wrap="square">
              <a:spAutoFit/>
            </a:bodyPr>
            <a:lstStyle/>
            <a:p>
              <a:pPr marL="0" marR="0" lvl="0" indent="0" algn="ctr" defTabSz="914400" eaLnBrk="1" fontAlgn="auto" latinLnBrk="0" hangingPunct="1">
                <a:lnSpc>
                  <a:spcPct val="100000"/>
                </a:lnSpc>
                <a:spcBef>
                  <a:spcPts val="215"/>
                </a:spcBef>
                <a:spcAft>
                  <a:spcPts val="0"/>
                </a:spcAft>
                <a:buClrTx/>
                <a:buSzTx/>
                <a:buFontTx/>
                <a:buNone/>
                <a:tabLst/>
                <a:defRPr/>
              </a:pPr>
              <a:r>
                <a:rPr kumimoji="0" lang="ms-MY" sz="2400" b="1" i="0" u="none" strike="noStrike" kern="0" cap="all" spc="0" normalizeH="0" baseline="0" noProof="0" dirty="0">
                  <a:ln>
                    <a:noFill/>
                  </a:ln>
                  <a:solidFill>
                    <a:prstClr val="white"/>
                  </a:solidFill>
                  <a:effectLst/>
                  <a:uLnTx/>
                  <a:uFillTx/>
                </a:rPr>
                <a:t>EDIFICIOS NUEVOS</a:t>
              </a:r>
            </a:p>
          </p:txBody>
        </p:sp>
      </p:grpSp>
      <p:grpSp>
        <p:nvGrpSpPr>
          <p:cNvPr id="53" name="Group 52">
            <a:extLst>
              <a:ext uri="{FF2B5EF4-FFF2-40B4-BE49-F238E27FC236}">
                <a16:creationId xmlns:a16="http://schemas.microsoft.com/office/drawing/2014/main" id="{183F9F2F-C90D-4F69-B996-9E543693F2DB}"/>
              </a:ext>
            </a:extLst>
          </p:cNvPr>
          <p:cNvGrpSpPr/>
          <p:nvPr/>
        </p:nvGrpSpPr>
        <p:grpSpPr>
          <a:xfrm>
            <a:off x="92309" y="4367093"/>
            <a:ext cx="1554480" cy="436247"/>
            <a:chOff x="348341" y="3398226"/>
            <a:chExt cx="2699660" cy="440242"/>
          </a:xfrm>
          <a:solidFill>
            <a:schemeClr val="bg1">
              <a:lumMod val="65000"/>
            </a:schemeClr>
          </a:solidFill>
        </p:grpSpPr>
        <p:sp>
          <p:nvSpPr>
            <p:cNvPr id="54" name="Rectangular Callout 14">
              <a:extLst>
                <a:ext uri="{FF2B5EF4-FFF2-40B4-BE49-F238E27FC236}">
                  <a16:creationId xmlns:a16="http://schemas.microsoft.com/office/drawing/2014/main" id="{C60966E0-0F6D-48F2-B93C-6A5FA1C1E78F}"/>
                </a:ext>
              </a:extLst>
            </p:cNvPr>
            <p:cNvSpPr/>
            <p:nvPr/>
          </p:nvSpPr>
          <p:spPr>
            <a:xfrm rot="10800000" flipH="1">
              <a:off x="348341" y="3398226"/>
              <a:ext cx="2699660" cy="440242"/>
            </a:xfrm>
            <a:prstGeom prst="wedgeRectCallout">
              <a:avLst>
                <a:gd name="adj1" fmla="val -21645"/>
                <a:gd name="adj2" fmla="val 7926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A8F02441-C6F5-48FD-957A-89FAE45A7659}"/>
                </a:ext>
              </a:extLst>
            </p:cNvPr>
            <p:cNvSpPr/>
            <p:nvPr/>
          </p:nvSpPr>
          <p:spPr>
            <a:xfrm>
              <a:off x="415721" y="3452888"/>
              <a:ext cx="2517979" cy="3416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VIVIENDAS</a:t>
              </a:r>
            </a:p>
          </p:txBody>
        </p:sp>
      </p:grpSp>
      <p:grpSp>
        <p:nvGrpSpPr>
          <p:cNvPr id="56" name="Group 55">
            <a:extLst>
              <a:ext uri="{FF2B5EF4-FFF2-40B4-BE49-F238E27FC236}">
                <a16:creationId xmlns:a16="http://schemas.microsoft.com/office/drawing/2014/main" id="{B05EAF5B-0DDE-4379-84A8-A040BEAE5174}"/>
              </a:ext>
            </a:extLst>
          </p:cNvPr>
          <p:cNvGrpSpPr/>
          <p:nvPr/>
        </p:nvGrpSpPr>
        <p:grpSpPr>
          <a:xfrm>
            <a:off x="1832103" y="4367093"/>
            <a:ext cx="1574143" cy="1415772"/>
            <a:chOff x="1726357" y="3757663"/>
            <a:chExt cx="1574143" cy="1415772"/>
          </a:xfrm>
          <a:solidFill>
            <a:schemeClr val="bg1">
              <a:lumMod val="65000"/>
            </a:schemeClr>
          </a:solidFill>
        </p:grpSpPr>
        <p:sp>
          <p:nvSpPr>
            <p:cNvPr id="57" name="Rectangular Callout 14">
              <a:extLst>
                <a:ext uri="{FF2B5EF4-FFF2-40B4-BE49-F238E27FC236}">
                  <a16:creationId xmlns:a16="http://schemas.microsoft.com/office/drawing/2014/main" id="{B6735480-C4F6-4251-8A70-7193B3919C5A}"/>
                </a:ext>
              </a:extLst>
            </p:cNvPr>
            <p:cNvSpPr/>
            <p:nvPr/>
          </p:nvSpPr>
          <p:spPr>
            <a:xfrm rot="10800000" flipH="1">
              <a:off x="1744324" y="3757663"/>
              <a:ext cx="1554480" cy="1031154"/>
            </a:xfrm>
            <a:prstGeom prst="wedgeRectCallout">
              <a:avLst>
                <a:gd name="adj1" fmla="val -23090"/>
                <a:gd name="adj2" fmla="val 64182"/>
              </a:avLst>
            </a:prstGeom>
            <a:grp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7AF9342-5021-4AE7-9593-CAD4CD0D5643}"/>
                </a:ext>
              </a:extLst>
            </p:cNvPr>
            <p:cNvSpPr/>
            <p:nvPr/>
          </p:nvSpPr>
          <p:spPr>
            <a:xfrm>
              <a:off x="1726357" y="3757663"/>
              <a:ext cx="1574143" cy="1415772"/>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Hospitality</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Hoteles</a:t>
              </a:r>
            </a:p>
            <a:p>
              <a:pPr marL="60325" lvl="0" indent="-60325" defTabSz="914400">
                <a:buFont typeface="Arial" panose="020B0604020202020204" pitchFamily="34" charset="0"/>
                <a:buChar char="•"/>
                <a:defRPr/>
              </a:pPr>
              <a:r>
                <a:rPr lang="ms-MY" sz="1400" kern="0" dirty="0">
                  <a:solidFill>
                    <a:prstClr val="white"/>
                  </a:solidFill>
                </a:rPr>
                <a:t>Apartamento de servicio</a:t>
              </a:r>
            </a:p>
            <a:p>
              <a:pPr marL="60325" lvl="0" indent="-60325" defTabSz="914400">
                <a:buFont typeface="Arial" panose="020B0604020202020204" pitchFamily="34" charset="0"/>
                <a:buChar char="•"/>
                <a:defRPr/>
              </a:pPr>
              <a:r>
                <a:rPr lang="ms-MY" sz="1400" kern="0" dirty="0">
                  <a:solidFill>
                    <a:schemeClr val="bg1"/>
                  </a:solidFill>
                </a:rPr>
                <a:t>Centros vacacionales</a:t>
              </a:r>
              <a:endParaRPr kumimoji="0" lang="ms-MY" sz="1600" b="0" i="0" u="none" strike="noStrike" kern="0" cap="none" spc="0" normalizeH="0" baseline="0" noProof="0" dirty="0">
                <a:ln>
                  <a:noFill/>
                </a:ln>
                <a:solidFill>
                  <a:schemeClr val="bg1"/>
                </a:solidFill>
                <a:effectLst/>
                <a:uLnTx/>
                <a:uFillTx/>
              </a:endParaRPr>
            </a:p>
          </p:txBody>
        </p:sp>
      </p:grpSp>
      <p:sp>
        <p:nvSpPr>
          <p:cNvPr id="60" name="Rectangular Callout 14">
            <a:extLst>
              <a:ext uri="{FF2B5EF4-FFF2-40B4-BE49-F238E27FC236}">
                <a16:creationId xmlns:a16="http://schemas.microsoft.com/office/drawing/2014/main" id="{38F75F9B-816C-4341-8AA9-EAF216E5F541}"/>
              </a:ext>
            </a:extLst>
          </p:cNvPr>
          <p:cNvSpPr/>
          <p:nvPr/>
        </p:nvSpPr>
        <p:spPr>
          <a:xfrm rot="10800000" flipH="1">
            <a:off x="3611224" y="4361423"/>
            <a:ext cx="1554480" cy="2284734"/>
          </a:xfrm>
          <a:prstGeom prst="wedgeRectCallout">
            <a:avLst>
              <a:gd name="adj1" fmla="val -23812"/>
              <a:gd name="adj2" fmla="val 61694"/>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BE08687E-E9B4-46DE-AC92-61EEAAF74DB7}"/>
              </a:ext>
            </a:extLst>
          </p:cNvPr>
          <p:cNvSpPr/>
          <p:nvPr/>
        </p:nvSpPr>
        <p:spPr>
          <a:xfrm>
            <a:off x="3591560" y="4367093"/>
            <a:ext cx="1574143" cy="227754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comercio</a:t>
            </a:r>
          </a:p>
          <a:p>
            <a:pPr marL="60325" lvl="0" indent="-60325" defTabSz="914400">
              <a:buFont typeface="Arial" panose="020B0604020202020204" pitchFamily="34" charset="0"/>
              <a:buChar char="•"/>
              <a:defRPr/>
            </a:pPr>
            <a:r>
              <a:rPr lang="ms-MY" sz="1400" kern="0" dirty="0">
                <a:solidFill>
                  <a:schemeClr val="bg1"/>
                </a:solidFill>
              </a:rPr>
              <a:t>Tiendas de departamentos</a:t>
            </a:r>
          </a:p>
          <a:p>
            <a:pPr marL="60325" lvl="0" indent="-60325" defTabSz="914400">
              <a:buFont typeface="Arial" panose="020B0604020202020204" pitchFamily="34" charset="0"/>
              <a:buChar char="•"/>
              <a:defRPr/>
            </a:pPr>
            <a:r>
              <a:rPr lang="ms-MY" sz="1400" kern="0" dirty="0">
                <a:solidFill>
                  <a:prstClr val="white"/>
                </a:solidFill>
              </a:rPr>
              <a:t>Centro comercial</a:t>
            </a:r>
          </a:p>
          <a:p>
            <a:pPr marL="60325" lvl="0" indent="-60325" defTabSz="914400">
              <a:buFont typeface="Arial" panose="020B0604020202020204" pitchFamily="34" charset="0"/>
              <a:buChar char="•"/>
              <a:defRPr/>
            </a:pPr>
            <a:r>
              <a:rPr lang="ms-MY" sz="1400" kern="0" dirty="0">
                <a:solidFill>
                  <a:prstClr val="white"/>
                </a:solidFill>
              </a:rPr>
              <a:t>Supermercado</a:t>
            </a:r>
            <a:endParaRPr kumimoji="0" lang="ms-MY" sz="1400" b="0" i="0" u="none" strike="noStrike" kern="0" cap="none" spc="0" normalizeH="0" baseline="0" noProof="0" dirty="0">
              <a:ln>
                <a:noFill/>
              </a:ln>
              <a:solidFill>
                <a:prstClr val="white"/>
              </a:solidFill>
              <a:effectLst/>
              <a:uLnTx/>
              <a:uFillTx/>
            </a:endParaRPr>
          </a:p>
          <a:p>
            <a:pPr marL="60325" lvl="0" indent="-60325" defTabSz="914400">
              <a:buFont typeface="Arial" panose="020B0604020202020204" pitchFamily="34" charset="0"/>
              <a:buChar char="•"/>
              <a:defRPr/>
            </a:pPr>
            <a:r>
              <a:rPr lang="ms-MY" sz="1400" kern="0" dirty="0">
                <a:solidFill>
                  <a:schemeClr val="bg1"/>
                </a:solidFill>
              </a:rPr>
              <a:t>Grandes tiendas minoristas</a:t>
            </a:r>
          </a:p>
          <a:p>
            <a:pPr marL="60325" lvl="0" indent="-60325" defTabSz="914400">
              <a:buFont typeface="Arial" panose="020B0604020202020204" pitchFamily="34" charset="0"/>
              <a:buChar char="•"/>
              <a:defRPr/>
            </a:pPr>
            <a:r>
              <a:rPr lang="ms-MY" sz="1400" kern="0" dirty="0">
                <a:solidFill>
                  <a:schemeClr val="bg1"/>
                </a:solidFill>
              </a:rPr>
              <a:t>Tiendas de alimentos</a:t>
            </a:r>
          </a:p>
          <a:p>
            <a:pPr marL="60325" lvl="0" indent="-60325" defTabSz="914400">
              <a:buFont typeface="Arial" panose="020B0604020202020204" pitchFamily="34" charset="0"/>
              <a:buChar char="•"/>
              <a:defRPr/>
            </a:pPr>
            <a:r>
              <a:rPr kumimoji="0" lang="ms-MY" sz="1400" b="0" i="0" u="none" strike="noStrike" kern="0" cap="none" spc="0" normalizeH="0" baseline="0" noProof="0" dirty="0">
                <a:ln>
                  <a:noFill/>
                </a:ln>
                <a:solidFill>
                  <a:schemeClr val="bg1"/>
                </a:solidFill>
                <a:effectLst/>
                <a:uLnTx/>
                <a:uFillTx/>
              </a:rPr>
              <a:t>Aeropuerto</a:t>
            </a:r>
          </a:p>
        </p:txBody>
      </p:sp>
      <p:grpSp>
        <p:nvGrpSpPr>
          <p:cNvPr id="62" name="Group 61">
            <a:extLst>
              <a:ext uri="{FF2B5EF4-FFF2-40B4-BE49-F238E27FC236}">
                <a16:creationId xmlns:a16="http://schemas.microsoft.com/office/drawing/2014/main" id="{67EC35CE-7FC1-4159-BEFC-FF4C6EA9DBBA}"/>
              </a:ext>
            </a:extLst>
          </p:cNvPr>
          <p:cNvGrpSpPr/>
          <p:nvPr/>
        </p:nvGrpSpPr>
        <p:grpSpPr>
          <a:xfrm>
            <a:off x="5351017" y="4367093"/>
            <a:ext cx="1554480" cy="436247"/>
            <a:chOff x="348341" y="3398226"/>
            <a:chExt cx="2699660" cy="440242"/>
          </a:xfrm>
          <a:solidFill>
            <a:schemeClr val="bg1">
              <a:lumMod val="65000"/>
            </a:schemeClr>
          </a:solidFill>
        </p:grpSpPr>
        <p:sp>
          <p:nvSpPr>
            <p:cNvPr id="63" name="Rectangular Callout 14">
              <a:extLst>
                <a:ext uri="{FF2B5EF4-FFF2-40B4-BE49-F238E27FC236}">
                  <a16:creationId xmlns:a16="http://schemas.microsoft.com/office/drawing/2014/main" id="{7CE9E489-8176-48CB-8606-6F008577A97A}"/>
                </a:ext>
              </a:extLst>
            </p:cNvPr>
            <p:cNvSpPr/>
            <p:nvPr/>
          </p:nvSpPr>
          <p:spPr>
            <a:xfrm rot="10800000" flipH="1">
              <a:off x="348341" y="3398226"/>
              <a:ext cx="2699660" cy="440242"/>
            </a:xfrm>
            <a:prstGeom prst="wedgeRectCallout">
              <a:avLst>
                <a:gd name="adj1" fmla="val -21645"/>
                <a:gd name="adj2" fmla="val 96037"/>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F678B38D-B0E7-463F-822F-14984DBBAB77}"/>
                </a:ext>
              </a:extLst>
            </p:cNvPr>
            <p:cNvSpPr/>
            <p:nvPr/>
          </p:nvSpPr>
          <p:spPr>
            <a:xfrm>
              <a:off x="415721" y="3452888"/>
              <a:ext cx="2517979" cy="3416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oficinas</a:t>
              </a:r>
            </a:p>
          </p:txBody>
        </p:sp>
      </p:grpSp>
      <p:grpSp>
        <p:nvGrpSpPr>
          <p:cNvPr id="65" name="Group 64">
            <a:extLst>
              <a:ext uri="{FF2B5EF4-FFF2-40B4-BE49-F238E27FC236}">
                <a16:creationId xmlns:a16="http://schemas.microsoft.com/office/drawing/2014/main" id="{68F7A840-E189-457D-B68C-7E62D078A16A}"/>
              </a:ext>
            </a:extLst>
          </p:cNvPr>
          <p:cNvGrpSpPr/>
          <p:nvPr/>
        </p:nvGrpSpPr>
        <p:grpSpPr>
          <a:xfrm>
            <a:off x="7090811" y="4367092"/>
            <a:ext cx="1612941" cy="1131384"/>
            <a:chOff x="348341" y="3398225"/>
            <a:chExt cx="2801189" cy="1141745"/>
          </a:xfrm>
        </p:grpSpPr>
        <p:sp>
          <p:nvSpPr>
            <p:cNvPr id="66" name="Rectangular Callout 14">
              <a:extLst>
                <a:ext uri="{FF2B5EF4-FFF2-40B4-BE49-F238E27FC236}">
                  <a16:creationId xmlns:a16="http://schemas.microsoft.com/office/drawing/2014/main" id="{415F6A7D-E08F-46F4-B442-EE8D90426436}"/>
                </a:ext>
              </a:extLst>
            </p:cNvPr>
            <p:cNvSpPr/>
            <p:nvPr/>
          </p:nvSpPr>
          <p:spPr>
            <a:xfrm rot="10800000" flipH="1">
              <a:off x="348341" y="3398225"/>
              <a:ext cx="2699660" cy="1141745"/>
            </a:xfrm>
            <a:prstGeom prst="wedgeRectCallout">
              <a:avLst>
                <a:gd name="adj1" fmla="val -20076"/>
                <a:gd name="adj2" fmla="val 63003"/>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DF7DCE89-4EE2-4C41-A323-69FCCC99C8CB}"/>
                </a:ext>
              </a:extLst>
            </p:cNvPr>
            <p:cNvSpPr/>
            <p:nvPr/>
          </p:nvSpPr>
          <p:spPr>
            <a:xfrm>
              <a:off x="415721" y="3452888"/>
              <a:ext cx="2733809" cy="99390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Hospitales</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Hospitales</a:t>
              </a:r>
            </a:p>
            <a:p>
              <a:pPr marL="60325" lvl="0" indent="-60325" defTabSz="914400">
                <a:buFont typeface="Arial" panose="020B0604020202020204" pitchFamily="34" charset="0"/>
                <a:buChar char="•"/>
                <a:defRPr/>
              </a:pPr>
              <a:r>
                <a:rPr lang="ms-MY" sz="1400" kern="0" dirty="0">
                  <a:solidFill>
                    <a:prstClr val="white"/>
                  </a:solidFill>
                </a:rPr>
                <a:t>Clínica</a:t>
              </a:r>
            </a:p>
            <a:p>
              <a:pPr marL="60325" lvl="0" indent="-60325" defTabSz="914400">
                <a:buFont typeface="Arial" panose="020B0604020202020204" pitchFamily="34" charset="0"/>
                <a:buChar char="•"/>
                <a:defRPr/>
              </a:pPr>
              <a:r>
                <a:rPr lang="ms-MY" sz="1400" kern="0" dirty="0">
                  <a:solidFill>
                    <a:prstClr val="white"/>
                  </a:solidFill>
                </a:rPr>
                <a:t>Asilo de ancianos</a:t>
              </a:r>
              <a:endParaRPr kumimoji="0" lang="ms-MY" sz="1600" b="0" i="0" u="none" strike="noStrike" kern="0" cap="all" spc="0" normalizeH="0" baseline="0" noProof="0" dirty="0">
                <a:ln>
                  <a:noFill/>
                </a:ln>
                <a:solidFill>
                  <a:prstClr val="white"/>
                </a:solidFill>
                <a:effectLst/>
                <a:uLnTx/>
                <a:uFillTx/>
              </a:endParaRPr>
            </a:p>
          </p:txBody>
        </p:sp>
      </p:grpSp>
      <p:grpSp>
        <p:nvGrpSpPr>
          <p:cNvPr id="68" name="Group 67">
            <a:extLst>
              <a:ext uri="{FF2B5EF4-FFF2-40B4-BE49-F238E27FC236}">
                <a16:creationId xmlns:a16="http://schemas.microsoft.com/office/drawing/2014/main" id="{FD9CCE10-15B2-42A3-AF81-43BBD0396330}"/>
              </a:ext>
            </a:extLst>
          </p:cNvPr>
          <p:cNvGrpSpPr/>
          <p:nvPr/>
        </p:nvGrpSpPr>
        <p:grpSpPr>
          <a:xfrm>
            <a:off x="8830605" y="4367093"/>
            <a:ext cx="1554480" cy="1900826"/>
            <a:chOff x="348341" y="3398225"/>
            <a:chExt cx="2699660" cy="1918233"/>
          </a:xfrm>
          <a:solidFill>
            <a:schemeClr val="bg1">
              <a:lumMod val="65000"/>
            </a:schemeClr>
          </a:solidFill>
        </p:grpSpPr>
        <p:sp>
          <p:nvSpPr>
            <p:cNvPr id="69" name="Rectangular Callout 14">
              <a:extLst>
                <a:ext uri="{FF2B5EF4-FFF2-40B4-BE49-F238E27FC236}">
                  <a16:creationId xmlns:a16="http://schemas.microsoft.com/office/drawing/2014/main" id="{FA47D6D3-2266-4F3D-AEAA-D3795E35B976}"/>
                </a:ext>
              </a:extLst>
            </p:cNvPr>
            <p:cNvSpPr/>
            <p:nvPr/>
          </p:nvSpPr>
          <p:spPr>
            <a:xfrm rot="10800000" flipH="1">
              <a:off x="348341" y="3398225"/>
              <a:ext cx="2699660" cy="1490316"/>
            </a:xfrm>
            <a:prstGeom prst="wedgeRectCallout">
              <a:avLst>
                <a:gd name="adj1" fmla="val -21645"/>
                <a:gd name="adj2" fmla="val 6193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17375E6F-59FE-4206-9A5A-0A5049893381}"/>
                </a:ext>
              </a:extLst>
            </p:cNvPr>
            <p:cNvSpPr/>
            <p:nvPr/>
          </p:nvSpPr>
          <p:spPr>
            <a:xfrm>
              <a:off x="415720" y="3452888"/>
              <a:ext cx="2517979" cy="1863570"/>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Education</a:t>
              </a:r>
            </a:p>
            <a:p>
              <a:pPr marL="60325" lvl="0" indent="-60325" defTabSz="914400">
                <a:buFont typeface="Arial" panose="020B0604020202020204" pitchFamily="34" charset="0"/>
                <a:buChar char="•"/>
                <a:defRPr/>
              </a:pPr>
              <a:r>
                <a:rPr lang="ms-MY" sz="1400" kern="0" dirty="0">
                  <a:solidFill>
                    <a:prstClr val="white"/>
                  </a:solidFill>
                </a:rPr>
                <a:t>Preescolar</a:t>
              </a:r>
            </a:p>
            <a:p>
              <a:pPr marL="60325" lvl="0" indent="-60325" defTabSz="914400">
                <a:buFont typeface="Arial" panose="020B0604020202020204" pitchFamily="34" charset="0"/>
                <a:buChar char="•"/>
                <a:defRPr/>
              </a:pPr>
              <a:r>
                <a:rPr lang="ms-MY" sz="1400" kern="0" dirty="0">
                  <a:solidFill>
                    <a:prstClr val="white"/>
                  </a:solidFill>
                </a:rPr>
                <a:t>Escuela</a:t>
              </a:r>
              <a:endParaRPr kumimoji="0" lang="ms-MY" sz="1400" b="0" i="0" u="none" strike="noStrike" kern="0" cap="none" spc="0" normalizeH="0" baseline="0" noProof="0" dirty="0">
                <a:ln>
                  <a:noFill/>
                </a:ln>
                <a:solidFill>
                  <a:prstClr val="white"/>
                </a:solidFill>
                <a:effectLst/>
                <a:uLnTx/>
                <a:uFillTx/>
              </a:endParaRP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Universidad</a:t>
              </a:r>
            </a:p>
            <a:p>
              <a:pPr marL="60325" lvl="0" indent="-60325" defTabSz="914400">
                <a:buFont typeface="Arial" panose="020B0604020202020204" pitchFamily="34" charset="0"/>
                <a:buChar char="•"/>
                <a:defRPr/>
              </a:pPr>
              <a:r>
                <a:rPr lang="ms-MY" sz="1400" kern="0" dirty="0">
                  <a:solidFill>
                    <a:schemeClr val="bg1"/>
                  </a:solidFill>
                </a:rPr>
                <a:t>Instalaciones deportivas</a:t>
              </a:r>
            </a:p>
            <a:p>
              <a:pPr marL="60325" lvl="0" indent="-60325" defTabSz="914400">
                <a:buFont typeface="Arial" panose="020B0604020202020204" pitchFamily="34" charset="0"/>
                <a:buChar char="•"/>
                <a:defRPr/>
              </a:pPr>
              <a:r>
                <a:rPr lang="ms-MY" sz="1400" kern="0" dirty="0">
                  <a:solidFill>
                    <a:schemeClr val="bg1"/>
                  </a:solidFill>
                </a:rPr>
                <a:t>Instituciones religiosas</a:t>
              </a:r>
              <a:endParaRPr kumimoji="0" lang="ms-MY" sz="1600" b="1" i="0" u="none" strike="noStrike" kern="0" cap="all" spc="0" normalizeH="0" baseline="0" noProof="0" dirty="0">
                <a:ln>
                  <a:noFill/>
                </a:ln>
                <a:solidFill>
                  <a:schemeClr val="bg1"/>
                </a:solidFill>
                <a:effectLst/>
                <a:uLnTx/>
                <a:uFillTx/>
              </a:endParaRPr>
            </a:p>
          </p:txBody>
        </p:sp>
      </p:grpSp>
      <p:grpSp>
        <p:nvGrpSpPr>
          <p:cNvPr id="71" name="Group 70">
            <a:extLst>
              <a:ext uri="{FF2B5EF4-FFF2-40B4-BE49-F238E27FC236}">
                <a16:creationId xmlns:a16="http://schemas.microsoft.com/office/drawing/2014/main" id="{22EFC4CA-00EF-44DA-93B7-909E90ADED02}"/>
              </a:ext>
            </a:extLst>
          </p:cNvPr>
          <p:cNvGrpSpPr/>
          <p:nvPr/>
        </p:nvGrpSpPr>
        <p:grpSpPr>
          <a:xfrm>
            <a:off x="10570399" y="4367093"/>
            <a:ext cx="1554481" cy="1285273"/>
            <a:chOff x="348339" y="3398225"/>
            <a:chExt cx="2699662" cy="1297043"/>
          </a:xfrm>
          <a:solidFill>
            <a:schemeClr val="bg1">
              <a:lumMod val="65000"/>
            </a:schemeClr>
          </a:solidFill>
        </p:grpSpPr>
        <p:sp>
          <p:nvSpPr>
            <p:cNvPr id="72" name="Rectangular Callout 14">
              <a:extLst>
                <a:ext uri="{FF2B5EF4-FFF2-40B4-BE49-F238E27FC236}">
                  <a16:creationId xmlns:a16="http://schemas.microsoft.com/office/drawing/2014/main" id="{900210EB-1371-49E1-8FBA-88FF9587A293}"/>
                </a:ext>
              </a:extLst>
            </p:cNvPr>
            <p:cNvSpPr/>
            <p:nvPr/>
          </p:nvSpPr>
          <p:spPr>
            <a:xfrm rot="10800000" flipH="1">
              <a:off x="348341" y="3398225"/>
              <a:ext cx="2699660" cy="862843"/>
            </a:xfrm>
            <a:prstGeom prst="wedgeRectCallout">
              <a:avLst>
                <a:gd name="adj1" fmla="val -21645"/>
                <a:gd name="adj2" fmla="val 7213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3134B159-2D33-4B34-84BC-E235D2D7A9C1}"/>
                </a:ext>
              </a:extLst>
            </p:cNvPr>
            <p:cNvSpPr/>
            <p:nvPr/>
          </p:nvSpPr>
          <p:spPr>
            <a:xfrm>
              <a:off x="348339" y="3452888"/>
              <a:ext cx="2699662" cy="1242380"/>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Industria</a:t>
              </a:r>
            </a:p>
            <a:p>
              <a:pPr marL="60325" lvl="0" indent="-60325" defTabSz="914400">
                <a:buFont typeface="Arial" panose="020B0604020202020204" pitchFamily="34" charset="0"/>
                <a:buChar char="•"/>
                <a:defRPr/>
              </a:pPr>
              <a:r>
                <a:rPr lang="ms-MY" sz="1400" kern="0" dirty="0">
                  <a:solidFill>
                    <a:prstClr val="white"/>
                  </a:solidFill>
                </a:rPr>
                <a:t>Almacén</a:t>
              </a:r>
              <a:endParaRPr kumimoji="0" lang="ms-MY" sz="1400" b="0" i="0" u="none" strike="noStrike" kern="0" cap="none" spc="0" normalizeH="0" baseline="0" noProof="0" dirty="0">
                <a:ln>
                  <a:noFill/>
                </a:ln>
                <a:solidFill>
                  <a:prstClr val="white"/>
                </a:solidFill>
                <a:effectLst/>
                <a:uLnTx/>
                <a:uFillTx/>
              </a:endParaRP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Industria Ligeira</a:t>
              </a:r>
            </a:p>
            <a:p>
              <a:pPr marL="0" marR="0" lvl="0" indent="0" defTabSz="914400" eaLnBrk="1" fontAlgn="auto" latinLnBrk="0" hangingPunct="1">
                <a:lnSpc>
                  <a:spcPct val="100000"/>
                </a:lnSpc>
                <a:spcBef>
                  <a:spcPts val="0"/>
                </a:spcBef>
                <a:spcAft>
                  <a:spcPts val="0"/>
                </a:spcAft>
                <a:buClrTx/>
                <a:buSzTx/>
                <a:buFontTx/>
                <a:buNone/>
                <a:tabLst/>
                <a:defRPr/>
              </a:pPr>
              <a:endParaRPr kumimoji="0" lang="ms-MY" sz="1400" b="1" i="0" u="none" strike="noStrike" kern="0" cap="all"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ms-MY" sz="1600" b="1" i="0" u="none" strike="noStrike" kern="0" cap="all" spc="0" normalizeH="0" baseline="0" noProof="0" dirty="0">
                <a:ln>
                  <a:noFill/>
                </a:ln>
                <a:solidFill>
                  <a:prstClr val="white"/>
                </a:solidFill>
                <a:effectLst/>
                <a:uLnTx/>
                <a:uFillTx/>
              </a:endParaRPr>
            </a:p>
          </p:txBody>
        </p:sp>
      </p:grpSp>
      <p:sp>
        <p:nvSpPr>
          <p:cNvPr id="74" name="Oval 73">
            <a:extLst>
              <a:ext uri="{FF2B5EF4-FFF2-40B4-BE49-F238E27FC236}">
                <a16:creationId xmlns:a16="http://schemas.microsoft.com/office/drawing/2014/main" id="{D4E17706-7E54-4F72-BBA2-30A17B768D87}"/>
              </a:ext>
            </a:extLst>
          </p:cNvPr>
          <p:cNvSpPr/>
          <p:nvPr/>
        </p:nvSpPr>
        <p:spPr>
          <a:xfrm>
            <a:off x="3936276" y="3796528"/>
            <a:ext cx="217712" cy="241902"/>
          </a:xfrm>
          <a:prstGeom prst="ellipse">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7CF40D77-84DD-472E-92CB-1983CEF0221F}"/>
              </a:ext>
            </a:extLst>
          </p:cNvPr>
          <p:cNvSpPr/>
          <p:nvPr/>
        </p:nvSpPr>
        <p:spPr>
          <a:xfrm>
            <a:off x="9132682" y="3770822"/>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B75DB032-60B9-46FC-AF55-BE7089BB94F8}"/>
              </a:ext>
            </a:extLst>
          </p:cNvPr>
          <p:cNvSpPr/>
          <p:nvPr/>
        </p:nvSpPr>
        <p:spPr>
          <a:xfrm>
            <a:off x="10897474" y="3770822"/>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5F4D5001-E56C-4DF7-9C7E-61A897DFEE28}"/>
              </a:ext>
            </a:extLst>
          </p:cNvPr>
          <p:cNvGrpSpPr/>
          <p:nvPr/>
        </p:nvGrpSpPr>
        <p:grpSpPr>
          <a:xfrm>
            <a:off x="8275601" y="1889374"/>
            <a:ext cx="2699658" cy="1283026"/>
            <a:chOff x="6019799" y="1552279"/>
            <a:chExt cx="2699658" cy="1283026"/>
          </a:xfrm>
          <a:solidFill>
            <a:srgbClr val="00A1DE"/>
          </a:solidFill>
        </p:grpSpPr>
        <p:sp>
          <p:nvSpPr>
            <p:cNvPr id="78" name="Rectangular Callout 17">
              <a:extLst>
                <a:ext uri="{FF2B5EF4-FFF2-40B4-BE49-F238E27FC236}">
                  <a16:creationId xmlns:a16="http://schemas.microsoft.com/office/drawing/2014/main" id="{6F727240-E627-4D8F-BDC3-97CB841740FA}"/>
                </a:ext>
              </a:extLst>
            </p:cNvPr>
            <p:cNvSpPr/>
            <p:nvPr/>
          </p:nvSpPr>
          <p:spPr>
            <a:xfrm flipH="1">
              <a:off x="6019799" y="1552279"/>
              <a:ext cx="2699658" cy="1283026"/>
            </a:xfrm>
            <a:prstGeom prst="wedgeRectCallou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FEFF7ECC-F838-4E9E-9642-0462F4CA2AE2}"/>
                </a:ext>
              </a:extLst>
            </p:cNvPr>
            <p:cNvSpPr/>
            <p:nvPr/>
          </p:nvSpPr>
          <p:spPr>
            <a:xfrm>
              <a:off x="6127899" y="1762176"/>
              <a:ext cx="2514600" cy="830997"/>
            </a:xfrm>
            <a:prstGeom prst="rect">
              <a:avLst/>
            </a:prstGeom>
            <a:grpFill/>
          </p:spPr>
          <p:txBody>
            <a:bodyPr wrap="square">
              <a:spAutoFit/>
            </a:bodyPr>
            <a:lstStyle/>
            <a:p>
              <a:pPr lvl="0" algn="ctr" defTabSz="914400">
                <a:spcBef>
                  <a:spcPts val="215"/>
                </a:spcBef>
                <a:defRPr/>
              </a:pPr>
              <a:r>
                <a:rPr lang="ms-MY" sz="2400" b="1" kern="0" cap="all" dirty="0">
                  <a:solidFill>
                    <a:schemeClr val="bg1"/>
                  </a:solidFill>
                </a:rPr>
                <a:t>CERTIFICACIONES DE CARTERA</a:t>
              </a:r>
              <a:endParaRPr kumimoji="0" lang="ms-MY" sz="2400" b="1" i="0" u="none" strike="noStrike" kern="0" cap="all" spc="0" normalizeH="0" baseline="0" noProof="0" dirty="0">
                <a:ln>
                  <a:noFill/>
                </a:ln>
                <a:solidFill>
                  <a:schemeClr val="bg1"/>
                </a:solidFill>
                <a:effectLst/>
                <a:uLnTx/>
                <a:uFillTx/>
              </a:endParaRPr>
            </a:p>
          </p:txBody>
        </p:sp>
      </p:grpSp>
      <p:grpSp>
        <p:nvGrpSpPr>
          <p:cNvPr id="80" name="Group 79">
            <a:extLst>
              <a:ext uri="{FF2B5EF4-FFF2-40B4-BE49-F238E27FC236}">
                <a16:creationId xmlns:a16="http://schemas.microsoft.com/office/drawing/2014/main" id="{37F008A8-DF71-4493-A5F3-03DC1057550B}"/>
              </a:ext>
            </a:extLst>
          </p:cNvPr>
          <p:cNvGrpSpPr/>
          <p:nvPr/>
        </p:nvGrpSpPr>
        <p:grpSpPr>
          <a:xfrm>
            <a:off x="4852838" y="1889374"/>
            <a:ext cx="2699658" cy="1283026"/>
            <a:chOff x="6019799" y="1552279"/>
            <a:chExt cx="2699658" cy="1283026"/>
          </a:xfrm>
          <a:solidFill>
            <a:srgbClr val="00A1DE"/>
          </a:solidFill>
        </p:grpSpPr>
        <p:sp>
          <p:nvSpPr>
            <p:cNvPr id="81" name="Rectangular Callout 17">
              <a:extLst>
                <a:ext uri="{FF2B5EF4-FFF2-40B4-BE49-F238E27FC236}">
                  <a16:creationId xmlns:a16="http://schemas.microsoft.com/office/drawing/2014/main" id="{F04CA965-4304-4FD4-957F-DF135EEFEB42}"/>
                </a:ext>
              </a:extLst>
            </p:cNvPr>
            <p:cNvSpPr/>
            <p:nvPr/>
          </p:nvSpPr>
          <p:spPr>
            <a:xfrm flipH="1">
              <a:off x="6019799" y="1552279"/>
              <a:ext cx="2699658" cy="1283026"/>
            </a:xfrm>
            <a:prstGeom prst="wedgeRectCallou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A06E16ED-D913-4F85-892E-7D85554AAEB9}"/>
                </a:ext>
              </a:extLst>
            </p:cNvPr>
            <p:cNvSpPr/>
            <p:nvPr/>
          </p:nvSpPr>
          <p:spPr>
            <a:xfrm>
              <a:off x="6096000" y="1592052"/>
              <a:ext cx="2514600" cy="1200329"/>
            </a:xfrm>
            <a:prstGeom prst="rect">
              <a:avLst/>
            </a:prstGeom>
            <a:grpFill/>
          </p:spPr>
          <p:txBody>
            <a:bodyPr wrap="square">
              <a:spAutoFit/>
            </a:bodyPr>
            <a:lstStyle/>
            <a:p>
              <a:pPr lvl="0" algn="ctr" defTabSz="914400">
                <a:spcBef>
                  <a:spcPts val="215"/>
                </a:spcBef>
                <a:defRPr/>
              </a:pPr>
              <a:r>
                <a:rPr lang="ms-MY" sz="2400" b="1" kern="0" cap="all" dirty="0">
                  <a:solidFill>
                    <a:prstClr val="white"/>
                  </a:solidFill>
                </a:rPr>
                <a:t>edificios existentes &amp; </a:t>
              </a:r>
              <a:r>
                <a:rPr lang="ms-MY" sz="2400" b="1" kern="0" cap="all" dirty="0">
                  <a:solidFill>
                    <a:schemeClr val="bg1"/>
                  </a:solidFill>
                </a:rPr>
                <a:t>REFORMAS</a:t>
              </a:r>
              <a:endParaRPr kumimoji="0" lang="ms-MY" sz="2400" b="1" i="0" u="none" strike="noStrike" kern="0" cap="all"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3634409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B5002AE-CB28-429A-9916-5068178BC0A2}"/>
              </a:ext>
            </a:extLst>
          </p:cNvPr>
          <p:cNvGrpSpPr/>
          <p:nvPr/>
        </p:nvGrpSpPr>
        <p:grpSpPr>
          <a:xfrm>
            <a:off x="5212902" y="2552593"/>
            <a:ext cx="1704579" cy="1676400"/>
            <a:chOff x="6232872" y="4173435"/>
            <a:chExt cx="1704579" cy="1676400"/>
          </a:xfrm>
        </p:grpSpPr>
        <p:sp>
          <p:nvSpPr>
            <p:cNvPr id="24" name="Oval 23">
              <a:extLst>
                <a:ext uri="{FF2B5EF4-FFF2-40B4-BE49-F238E27FC236}">
                  <a16:creationId xmlns:a16="http://schemas.microsoft.com/office/drawing/2014/main" id="{9F20B36C-E47E-4906-8863-984CB9B2400F}"/>
                </a:ext>
              </a:extLst>
            </p:cNvPr>
            <p:cNvSpPr/>
            <p:nvPr/>
          </p:nvSpPr>
          <p:spPr>
            <a:xfrm>
              <a:off x="6232872" y="4173435"/>
              <a:ext cx="1676400" cy="167640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95695750-81AE-4688-A614-70D0717D6245}"/>
                </a:ext>
              </a:extLst>
            </p:cNvPr>
            <p:cNvSpPr txBox="1"/>
            <p:nvPr/>
          </p:nvSpPr>
          <p:spPr>
            <a:xfrm>
              <a:off x="6357381" y="4244196"/>
              <a:ext cx="1330814" cy="1015663"/>
            </a:xfrm>
            <a:prstGeom prst="rect">
              <a:avLst/>
            </a:prstGeom>
            <a:noFill/>
          </p:spPr>
          <p:txBody>
            <a:bodyPr wrap="none" rtlCol="0">
              <a:spAutoFit/>
            </a:bodyPr>
            <a:lstStyle/>
            <a:p>
              <a:r>
                <a:rPr lang="en-US" sz="6000" b="1" dirty="0">
                  <a:solidFill>
                    <a:schemeClr val="bg1"/>
                  </a:solidFill>
                </a:rPr>
                <a:t>20</a:t>
              </a:r>
              <a:r>
                <a:rPr lang="en-US" sz="4000" b="1" dirty="0">
                  <a:solidFill>
                    <a:schemeClr val="bg1"/>
                  </a:solidFill>
                </a:rPr>
                <a:t>%</a:t>
              </a:r>
            </a:p>
          </p:txBody>
        </p:sp>
        <p:sp>
          <p:nvSpPr>
            <p:cNvPr id="26" name="Rectangle 25">
              <a:extLst>
                <a:ext uri="{FF2B5EF4-FFF2-40B4-BE49-F238E27FC236}">
                  <a16:creationId xmlns:a16="http://schemas.microsoft.com/office/drawing/2014/main" id="{36035E64-3827-4050-8F98-AEC4F439EF52}"/>
                </a:ext>
              </a:extLst>
            </p:cNvPr>
            <p:cNvSpPr/>
            <p:nvPr/>
          </p:nvSpPr>
          <p:spPr>
            <a:xfrm>
              <a:off x="6342141" y="4943118"/>
              <a:ext cx="1595310" cy="461665"/>
            </a:xfrm>
            <a:prstGeom prst="rect">
              <a:avLst/>
            </a:prstGeom>
            <a:noFill/>
          </p:spPr>
          <p:txBody>
            <a:bodyPr wrap="none" lIns="91440" tIns="45720" rIns="91440" bIns="45720">
              <a:spAutoFit/>
            </a:bodyPr>
            <a:lstStyle/>
            <a:p>
              <a:pPr algn="ctr"/>
              <a:r>
                <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MATERIALS</a:t>
              </a:r>
            </a:p>
          </p:txBody>
        </p:sp>
      </p:grpSp>
      <p:grpSp>
        <p:nvGrpSpPr>
          <p:cNvPr id="27" name="Group 26">
            <a:extLst>
              <a:ext uri="{FF2B5EF4-FFF2-40B4-BE49-F238E27FC236}">
                <a16:creationId xmlns:a16="http://schemas.microsoft.com/office/drawing/2014/main" id="{0B34320E-4328-4995-AFD1-095E762E573F}"/>
              </a:ext>
            </a:extLst>
          </p:cNvPr>
          <p:cNvGrpSpPr/>
          <p:nvPr/>
        </p:nvGrpSpPr>
        <p:grpSpPr>
          <a:xfrm>
            <a:off x="5206736" y="2551710"/>
            <a:ext cx="1676400" cy="1676400"/>
            <a:chOff x="1163224" y="4325835"/>
            <a:chExt cx="1676400" cy="1676400"/>
          </a:xfrm>
        </p:grpSpPr>
        <p:sp>
          <p:nvSpPr>
            <p:cNvPr id="36" name="Oval 35">
              <a:extLst>
                <a:ext uri="{FF2B5EF4-FFF2-40B4-BE49-F238E27FC236}">
                  <a16:creationId xmlns:a16="http://schemas.microsoft.com/office/drawing/2014/main" id="{54BFB379-FA8D-4454-923E-FB9D6B3E62FC}"/>
                </a:ext>
              </a:extLst>
            </p:cNvPr>
            <p:cNvSpPr/>
            <p:nvPr/>
          </p:nvSpPr>
          <p:spPr>
            <a:xfrm>
              <a:off x="1163224" y="4325835"/>
              <a:ext cx="1676400" cy="16764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63D13A1-EC5D-42D0-BC8A-29932D858272}"/>
                </a:ext>
              </a:extLst>
            </p:cNvPr>
            <p:cNvSpPr txBox="1"/>
            <p:nvPr/>
          </p:nvSpPr>
          <p:spPr>
            <a:xfrm>
              <a:off x="1414903" y="4419600"/>
              <a:ext cx="1330814" cy="1015663"/>
            </a:xfrm>
            <a:prstGeom prst="rect">
              <a:avLst/>
            </a:prstGeom>
            <a:noFill/>
          </p:spPr>
          <p:txBody>
            <a:bodyPr wrap="none" rtlCol="0">
              <a:spAutoFit/>
            </a:bodyPr>
            <a:lstStyle/>
            <a:p>
              <a:r>
                <a:rPr lang="en-US" sz="6000" b="1" dirty="0">
                  <a:solidFill>
                    <a:schemeClr val="bg1"/>
                  </a:solidFill>
                </a:rPr>
                <a:t>20</a:t>
              </a:r>
              <a:r>
                <a:rPr lang="en-US" sz="4000" b="1" dirty="0">
                  <a:solidFill>
                    <a:schemeClr val="bg1"/>
                  </a:solidFill>
                </a:rPr>
                <a:t>%</a:t>
              </a:r>
            </a:p>
          </p:txBody>
        </p:sp>
        <p:sp>
          <p:nvSpPr>
            <p:cNvPr id="38" name="Rectangle 37">
              <a:extLst>
                <a:ext uri="{FF2B5EF4-FFF2-40B4-BE49-F238E27FC236}">
                  <a16:creationId xmlns:a16="http://schemas.microsoft.com/office/drawing/2014/main" id="{B51F2DBE-CD7F-42D1-B094-AE648039A111}"/>
                </a:ext>
              </a:extLst>
            </p:cNvPr>
            <p:cNvSpPr/>
            <p:nvPr/>
          </p:nvSpPr>
          <p:spPr>
            <a:xfrm>
              <a:off x="1447304" y="5114569"/>
              <a:ext cx="1188787" cy="461665"/>
            </a:xfrm>
            <a:prstGeom prst="rect">
              <a:avLst/>
            </a:prstGeom>
            <a:noFill/>
          </p:spPr>
          <p:txBody>
            <a:bodyPr wrap="none" lIns="91440" tIns="45720" rIns="91440" bIns="45720">
              <a:spAutoFit/>
            </a:bodyPr>
            <a:lstStyle/>
            <a:p>
              <a:pPr algn="ctr"/>
              <a:r>
                <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ENERGY</a:t>
              </a:r>
            </a:p>
          </p:txBody>
        </p:sp>
      </p:grpSp>
      <p:grpSp>
        <p:nvGrpSpPr>
          <p:cNvPr id="39" name="Group 38">
            <a:extLst>
              <a:ext uri="{FF2B5EF4-FFF2-40B4-BE49-F238E27FC236}">
                <a16:creationId xmlns:a16="http://schemas.microsoft.com/office/drawing/2014/main" id="{175C08A4-DD15-43A6-A733-E141F3F9F38E}"/>
              </a:ext>
            </a:extLst>
          </p:cNvPr>
          <p:cNvGrpSpPr/>
          <p:nvPr/>
        </p:nvGrpSpPr>
        <p:grpSpPr>
          <a:xfrm>
            <a:off x="5205636" y="2542691"/>
            <a:ext cx="1676400" cy="1676400"/>
            <a:chOff x="3674014" y="5144668"/>
            <a:chExt cx="1676400" cy="1676400"/>
          </a:xfrm>
        </p:grpSpPr>
        <p:sp>
          <p:nvSpPr>
            <p:cNvPr id="41" name="Oval 40">
              <a:extLst>
                <a:ext uri="{FF2B5EF4-FFF2-40B4-BE49-F238E27FC236}">
                  <a16:creationId xmlns:a16="http://schemas.microsoft.com/office/drawing/2014/main" id="{B032FD1F-4C25-4F1C-AE38-DB4903F5ABDE}"/>
                </a:ext>
              </a:extLst>
            </p:cNvPr>
            <p:cNvSpPr/>
            <p:nvPr/>
          </p:nvSpPr>
          <p:spPr>
            <a:xfrm>
              <a:off x="3674014" y="5144668"/>
              <a:ext cx="1676400" cy="1676400"/>
            </a:xfrm>
            <a:prstGeom prst="ellipse">
              <a:avLst/>
            </a:prstGeom>
            <a:solidFill>
              <a:srgbClr val="389F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4F97E84-69CF-406B-96D5-4D0018FCC3B1}"/>
                </a:ext>
              </a:extLst>
            </p:cNvPr>
            <p:cNvSpPr txBox="1"/>
            <p:nvPr/>
          </p:nvSpPr>
          <p:spPr>
            <a:xfrm>
              <a:off x="3891065" y="5223874"/>
              <a:ext cx="1330814" cy="1015663"/>
            </a:xfrm>
            <a:prstGeom prst="rect">
              <a:avLst/>
            </a:prstGeom>
            <a:noFill/>
          </p:spPr>
          <p:txBody>
            <a:bodyPr wrap="none" rtlCol="0">
              <a:spAutoFit/>
            </a:bodyPr>
            <a:lstStyle/>
            <a:p>
              <a:r>
                <a:rPr lang="en-US" sz="6000" b="1" dirty="0">
                  <a:solidFill>
                    <a:schemeClr val="bg1"/>
                  </a:solidFill>
                </a:rPr>
                <a:t>20</a:t>
              </a:r>
              <a:r>
                <a:rPr lang="en-US" sz="4000" b="1" dirty="0">
                  <a:solidFill>
                    <a:schemeClr val="bg1"/>
                  </a:solidFill>
                </a:rPr>
                <a:t>%</a:t>
              </a:r>
            </a:p>
          </p:txBody>
        </p:sp>
        <p:sp>
          <p:nvSpPr>
            <p:cNvPr id="43" name="Rectangle 42">
              <a:extLst>
                <a:ext uri="{FF2B5EF4-FFF2-40B4-BE49-F238E27FC236}">
                  <a16:creationId xmlns:a16="http://schemas.microsoft.com/office/drawing/2014/main" id="{33B3ADB0-2472-4D7C-8B00-3DE770F7F5C1}"/>
                </a:ext>
              </a:extLst>
            </p:cNvPr>
            <p:cNvSpPr/>
            <p:nvPr/>
          </p:nvSpPr>
          <p:spPr>
            <a:xfrm>
              <a:off x="3932385" y="5978845"/>
              <a:ext cx="1066767" cy="461665"/>
            </a:xfrm>
            <a:prstGeom prst="rect">
              <a:avLst/>
            </a:prstGeom>
            <a:noFill/>
          </p:spPr>
          <p:txBody>
            <a:bodyPr wrap="none" lIns="91440" tIns="45720" rIns="91440" bIns="45720">
              <a:spAutoFit/>
            </a:bodyPr>
            <a:lstStyle/>
            <a:p>
              <a:pPr algn="ctr"/>
              <a:r>
                <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WATER</a:t>
              </a:r>
            </a:p>
          </p:txBody>
        </p:sp>
      </p:grpSp>
      <p:sp>
        <p:nvSpPr>
          <p:cNvPr id="44" name="Oval 43">
            <a:extLst>
              <a:ext uri="{FF2B5EF4-FFF2-40B4-BE49-F238E27FC236}">
                <a16:creationId xmlns:a16="http://schemas.microsoft.com/office/drawing/2014/main" id="{19859A25-D07A-4A23-B5F9-BEA159B765B9}"/>
              </a:ext>
            </a:extLst>
          </p:cNvPr>
          <p:cNvSpPr/>
          <p:nvPr/>
        </p:nvSpPr>
        <p:spPr>
          <a:xfrm>
            <a:off x="4968763" y="2307426"/>
            <a:ext cx="2152346" cy="2152346"/>
          </a:xfrm>
          <a:prstGeom prst="ellipse">
            <a:avLst/>
          </a:prstGeom>
          <a:gradFill flip="none" rotWithShape="1">
            <a:gsLst>
              <a:gs pos="41000">
                <a:srgbClr val="92D050">
                  <a:shade val="30000"/>
                  <a:satMod val="115000"/>
                </a:srgbClr>
              </a:gs>
              <a:gs pos="63000">
                <a:srgbClr val="92D050">
                  <a:shade val="67500"/>
                  <a:satMod val="115000"/>
                </a:srgbClr>
              </a:gs>
              <a:gs pos="100000">
                <a:srgbClr val="92D050">
                  <a:shade val="100000"/>
                  <a:satMod val="115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cap="all" dirty="0"/>
              <a:t>20%</a:t>
            </a:r>
            <a:endParaRPr lang="en-US" sz="6000" b="1" dirty="0"/>
          </a:p>
        </p:txBody>
      </p:sp>
      <p:sp>
        <p:nvSpPr>
          <p:cNvPr id="45" name="Oval 44">
            <a:extLst>
              <a:ext uri="{FF2B5EF4-FFF2-40B4-BE49-F238E27FC236}">
                <a16:creationId xmlns:a16="http://schemas.microsoft.com/office/drawing/2014/main" id="{8A476F05-C47E-442A-9D7A-30CF799206E9}"/>
              </a:ext>
            </a:extLst>
          </p:cNvPr>
          <p:cNvSpPr/>
          <p:nvPr/>
        </p:nvSpPr>
        <p:spPr>
          <a:xfrm>
            <a:off x="5198370" y="2542691"/>
            <a:ext cx="1676400" cy="167640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6" name="TextBox 45">
            <a:extLst>
              <a:ext uri="{FF2B5EF4-FFF2-40B4-BE49-F238E27FC236}">
                <a16:creationId xmlns:a16="http://schemas.microsoft.com/office/drawing/2014/main" id="{391E4D82-EEDA-4ECC-80BF-95B9758192E1}"/>
              </a:ext>
            </a:extLst>
          </p:cNvPr>
          <p:cNvSpPr txBox="1"/>
          <p:nvPr/>
        </p:nvSpPr>
        <p:spPr>
          <a:xfrm>
            <a:off x="5466184" y="2838472"/>
            <a:ext cx="1330814" cy="1015663"/>
          </a:xfrm>
          <a:prstGeom prst="rect">
            <a:avLst/>
          </a:prstGeom>
          <a:noFill/>
        </p:spPr>
        <p:txBody>
          <a:bodyPr wrap="none" rtlCol="0">
            <a:spAutoFit/>
          </a:bodyPr>
          <a:lstStyle/>
          <a:p>
            <a:r>
              <a:rPr lang="en-US" sz="6000" b="1" dirty="0">
                <a:solidFill>
                  <a:schemeClr val="bg1"/>
                </a:solidFill>
              </a:rPr>
              <a:t>20</a:t>
            </a:r>
            <a:r>
              <a:rPr lang="en-US" sz="4000" b="1" dirty="0">
                <a:solidFill>
                  <a:schemeClr val="bg1"/>
                </a:solidFill>
              </a:rPr>
              <a:t>%</a:t>
            </a:r>
          </a:p>
        </p:txBody>
      </p:sp>
      <p:grpSp>
        <p:nvGrpSpPr>
          <p:cNvPr id="47" name="Group 46">
            <a:extLst>
              <a:ext uri="{FF2B5EF4-FFF2-40B4-BE49-F238E27FC236}">
                <a16:creationId xmlns:a16="http://schemas.microsoft.com/office/drawing/2014/main" id="{EC98DBF8-F285-4FE7-90AE-8CEC6C0C6556}"/>
              </a:ext>
            </a:extLst>
          </p:cNvPr>
          <p:cNvGrpSpPr/>
          <p:nvPr/>
        </p:nvGrpSpPr>
        <p:grpSpPr>
          <a:xfrm>
            <a:off x="3436706" y="3714106"/>
            <a:ext cx="5545248" cy="1056325"/>
            <a:chOff x="1916160" y="4034710"/>
            <a:chExt cx="5545248" cy="1070750"/>
          </a:xfrm>
        </p:grpSpPr>
        <p:cxnSp>
          <p:nvCxnSpPr>
            <p:cNvPr id="48" name="Straight Connector 47">
              <a:extLst>
                <a:ext uri="{FF2B5EF4-FFF2-40B4-BE49-F238E27FC236}">
                  <a16:creationId xmlns:a16="http://schemas.microsoft.com/office/drawing/2014/main" id="{7CA5E877-31BB-44AE-8D06-67AB01AE04E7}"/>
                </a:ext>
              </a:extLst>
            </p:cNvPr>
            <p:cNvCxnSpPr>
              <a:cxnSpLocks/>
            </p:cNvCxnSpPr>
            <p:nvPr/>
          </p:nvCxnSpPr>
          <p:spPr>
            <a:xfrm flipH="1">
              <a:off x="1916160" y="4123915"/>
              <a:ext cx="1633006" cy="66664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722CBE-F27A-4A9A-85A9-B9C9CFF1F349}"/>
                </a:ext>
              </a:extLst>
            </p:cNvPr>
            <p:cNvCxnSpPr>
              <a:cxnSpLocks/>
            </p:cNvCxnSpPr>
            <p:nvPr/>
          </p:nvCxnSpPr>
          <p:spPr>
            <a:xfrm>
              <a:off x="5538771" y="4034710"/>
              <a:ext cx="1922637" cy="6466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2031CD-6C32-495C-92F6-A608DB7633A7}"/>
                </a:ext>
              </a:extLst>
            </p:cNvPr>
            <p:cNvCxnSpPr>
              <a:cxnSpLocks/>
              <a:endCxn id="44" idx="4"/>
            </p:cNvCxnSpPr>
            <p:nvPr/>
          </p:nvCxnSpPr>
          <p:spPr>
            <a:xfrm flipV="1">
              <a:off x="4523290" y="4790560"/>
              <a:ext cx="1100" cy="3149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43371A02-077C-4FBB-BA78-B722F4913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9" name="Content Placeholder 2">
            <a:extLst>
              <a:ext uri="{FF2B5EF4-FFF2-40B4-BE49-F238E27FC236}">
                <a16:creationId xmlns:a16="http://schemas.microsoft.com/office/drawing/2014/main" id="{64A36EA8-7089-462D-AFA6-418557A71CF6}"/>
              </a:ext>
            </a:extLst>
          </p:cNvPr>
          <p:cNvSpPr txBox="1">
            <a:spLocks/>
          </p:cNvSpPr>
          <p:nvPr/>
        </p:nvSpPr>
        <p:spPr>
          <a:xfrm>
            <a:off x="1464570" y="291873"/>
            <a:ext cx="9143999" cy="1774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Font typeface="Arial" panose="020B0604020202020204" pitchFamily="34" charset="0"/>
              <a:buNone/>
            </a:pPr>
            <a:r>
              <a:rPr lang="es-ES" cap="all" dirty="0"/>
              <a:t>LA NORMA EDGE SE CENTRA EN TRES CATEGORÍAS DE EMPLEO </a:t>
            </a:r>
            <a:r>
              <a:rPr lang="es-ES" b="1" cap="all" dirty="0"/>
              <a:t>EFICIENTE DE LOS RECURSOS</a:t>
            </a:r>
          </a:p>
          <a:p>
            <a:pPr marL="0" indent="0" algn="ctr" fontAlgn="base">
              <a:spcBef>
                <a:spcPts val="0"/>
              </a:spcBef>
              <a:buFont typeface="Arial" panose="020B0604020202020204" pitchFamily="34" charset="0"/>
              <a:buNone/>
            </a:pPr>
            <a:r>
              <a:rPr lang="en-US" cap="all" dirty="0"/>
              <a:t>________</a:t>
            </a:r>
            <a:endParaRPr lang="en-US" dirty="0"/>
          </a:p>
        </p:txBody>
      </p:sp>
    </p:spTree>
    <p:extLst>
      <p:ext uri="{BB962C8B-B14F-4D97-AF65-F5344CB8AC3E}">
        <p14:creationId xmlns:p14="http://schemas.microsoft.com/office/powerpoint/2010/main" val="349668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4.44444E-6 L 0.28632 0.16598 " pathEditMode="relative" rAng="0" ptsTypes="AA">
                                      <p:cBhvr>
                                        <p:cTn id="6" dur="2000" fill="hold"/>
                                        <p:tgtEl>
                                          <p:spTgt spid="22"/>
                                        </p:tgtEl>
                                        <p:attrNameLst>
                                          <p:attrName>ppt_x</p:attrName>
                                          <p:attrName>ppt_y</p:attrName>
                                        </p:attrNameLst>
                                      </p:cBhvr>
                                      <p:rCtr x="14310" y="8287"/>
                                    </p:animMotion>
                                  </p:childTnLst>
                                </p:cTn>
                              </p:par>
                              <p:par>
                                <p:cTn id="7" presetID="42" presetClass="path" presetSubtype="0" accel="50000" decel="50000" fill="hold" nodeType="withEffect">
                                  <p:stCondLst>
                                    <p:cond delay="0"/>
                                  </p:stCondLst>
                                  <p:childTnLst>
                                    <p:animMotion origin="layout" path="M -3.125E-6 4.44444E-6 L 0.00091 0.32476 " pathEditMode="relative" rAng="0" ptsTypes="AA">
                                      <p:cBhvr>
                                        <p:cTn id="8" dur="2000" fill="hold"/>
                                        <p:tgtEl>
                                          <p:spTgt spid="39"/>
                                        </p:tgtEl>
                                        <p:attrNameLst>
                                          <p:attrName>ppt_x</p:attrName>
                                          <p:attrName>ppt_y</p:attrName>
                                        </p:attrNameLst>
                                      </p:cBhvr>
                                      <p:rCtr x="39" y="16227"/>
                                    </p:animMotion>
                                  </p:childTnLst>
                                </p:cTn>
                              </p:par>
                              <p:par>
                                <p:cTn id="9" presetID="42" presetClass="path" presetSubtype="0" accel="50000" decel="50000" fill="hold" nodeType="withEffect">
                                  <p:stCondLst>
                                    <p:cond delay="0"/>
                                  </p:stCondLst>
                                  <p:childTnLst>
                                    <p:animMotion origin="layout" path="M -3.33333E-6 -2.96296E-6 L -0.27409 0.19769 " pathEditMode="relative" rAng="0" ptsTypes="AA">
                                      <p:cBhvr>
                                        <p:cTn id="10" dur="2000" fill="hold"/>
                                        <p:tgtEl>
                                          <p:spTgt spid="27"/>
                                        </p:tgtEl>
                                        <p:attrNameLst>
                                          <p:attrName>ppt_x</p:attrName>
                                          <p:attrName>ppt_y</p:attrName>
                                        </p:attrNameLst>
                                      </p:cBhvr>
                                      <p:rCtr x="-13711" y="9884"/>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39EA-C8F9-4502-9255-0935921DD137}"/>
              </a:ext>
            </a:extLst>
          </p:cNvPr>
          <p:cNvSpPr>
            <a:spLocks noGrp="1"/>
          </p:cNvSpPr>
          <p:nvPr>
            <p:ph type="title"/>
          </p:nvPr>
        </p:nvSpPr>
        <p:spPr>
          <a:xfrm>
            <a:off x="838200" y="189571"/>
            <a:ext cx="10515600" cy="1468460"/>
          </a:xfrm>
        </p:spPr>
        <p:txBody>
          <a:bodyPr>
            <a:noAutofit/>
          </a:bodyPr>
          <a:lstStyle/>
          <a:p>
            <a:pPr fontAlgn="base">
              <a:spcBef>
                <a:spcPts val="0"/>
              </a:spcBef>
            </a:pPr>
            <a:r>
              <a:rPr lang="es-ES" dirty="0"/>
              <a:t>HAY </a:t>
            </a:r>
            <a:r>
              <a:rPr lang="es-ES" b="1" dirty="0"/>
              <a:t>TRES MANERAS DE OBTENER LA CERTIFICACIÓN</a:t>
            </a:r>
            <a:r>
              <a:rPr lang="es-ES" dirty="0"/>
              <a:t>. OBTENGA AHORROS DE AGUA Y MATERIALES DE AL MENOS UN 20 %; LUEGO ELIJA SUS AHORROS DE ENERGÍA. </a:t>
            </a:r>
            <a:endParaRPr lang="en-US" dirty="0"/>
          </a:p>
        </p:txBody>
      </p:sp>
      <p:pic>
        <p:nvPicPr>
          <p:cNvPr id="6" name="Picture 5">
            <a:extLst>
              <a:ext uri="{FF2B5EF4-FFF2-40B4-BE49-F238E27FC236}">
                <a16:creationId xmlns:a16="http://schemas.microsoft.com/office/drawing/2014/main" id="{035ACEAA-68D7-4B48-85FA-DF4D2BE75071}"/>
              </a:ext>
            </a:extLst>
          </p:cNvPr>
          <p:cNvPicPr>
            <a:picLocks noChangeAspect="1"/>
          </p:cNvPicPr>
          <p:nvPr/>
        </p:nvPicPr>
        <p:blipFill rotWithShape="1">
          <a:blip r:embed="rId3"/>
          <a:srcRect t="4365" b="4402"/>
          <a:stretch/>
        </p:blipFill>
        <p:spPr>
          <a:xfrm>
            <a:off x="0" y="2097370"/>
            <a:ext cx="12192000" cy="4021724"/>
          </a:xfrm>
          <a:prstGeom prst="rect">
            <a:avLst/>
          </a:prstGeom>
        </p:spPr>
      </p:pic>
    </p:spTree>
    <p:extLst>
      <p:ext uri="{BB962C8B-B14F-4D97-AF65-F5344CB8AC3E}">
        <p14:creationId xmlns:p14="http://schemas.microsoft.com/office/powerpoint/2010/main" val="28193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a:extLst>
              <a:ext uri="{FF2B5EF4-FFF2-40B4-BE49-F238E27FC236}">
                <a16:creationId xmlns:a16="http://schemas.microsoft.com/office/drawing/2014/main" id="{DB41BEE8-4E8A-44F2-8BCB-8C080CE03B58}"/>
              </a:ext>
            </a:extLst>
          </p:cNvPr>
          <p:cNvSpPr>
            <a:spLocks noGrp="1"/>
          </p:cNvSpPr>
          <p:nvPr>
            <p:ph idx="1"/>
          </p:nvPr>
        </p:nvSpPr>
        <p:spPr>
          <a:xfrm>
            <a:off x="558801" y="206328"/>
            <a:ext cx="10911840" cy="1774872"/>
          </a:xfrm>
        </p:spPr>
        <p:txBody>
          <a:bodyPr>
            <a:normAutofit/>
          </a:bodyPr>
          <a:lstStyle/>
          <a:p>
            <a:pPr marL="0" indent="0" algn="ctr" fontAlgn="base">
              <a:spcBef>
                <a:spcPts val="0"/>
              </a:spcBef>
              <a:buNone/>
            </a:pPr>
            <a:r>
              <a:rPr lang="es-ES" cap="all" dirty="0"/>
              <a:t>UNA CERTIFICACIÓN EDGE SE PUEDE UTILIZAR COMO </a:t>
            </a:r>
            <a:r>
              <a:rPr lang="es-ES" b="1" cap="all" dirty="0"/>
              <a:t>UN INSTRUMENTO DE VERIFICACIÓN </a:t>
            </a:r>
            <a:r>
              <a:rPr lang="es-ES" cap="all" dirty="0"/>
              <a:t>PARA LA CONSTRUCCIÓN ECOLÓGICA Y LAS </a:t>
            </a:r>
          </a:p>
          <a:p>
            <a:pPr marL="0" indent="0" algn="ctr" fontAlgn="base">
              <a:spcBef>
                <a:spcPts val="0"/>
              </a:spcBef>
              <a:buNone/>
            </a:pPr>
            <a:r>
              <a:rPr lang="es-ES" cap="all" dirty="0"/>
              <a:t>HIPOTECAS “ECOLÓGICAS”</a:t>
            </a:r>
          </a:p>
          <a:p>
            <a:pPr marL="0" indent="0" algn="ctr" fontAlgn="base">
              <a:spcBef>
                <a:spcPts val="0"/>
              </a:spcBef>
              <a:buNone/>
            </a:pPr>
            <a:r>
              <a:rPr lang="en-US" cap="all" dirty="0"/>
              <a:t>________</a:t>
            </a:r>
          </a:p>
        </p:txBody>
      </p:sp>
      <p:sp>
        <p:nvSpPr>
          <p:cNvPr id="6" name="Rectangle 5">
            <a:extLst>
              <a:ext uri="{FF2B5EF4-FFF2-40B4-BE49-F238E27FC236}">
                <a16:creationId xmlns:a16="http://schemas.microsoft.com/office/drawing/2014/main" id="{A72C7D92-51E7-4F2E-ABDD-93F527E34003}"/>
              </a:ext>
            </a:extLst>
          </p:cNvPr>
          <p:cNvSpPr/>
          <p:nvPr/>
        </p:nvSpPr>
        <p:spPr>
          <a:xfrm>
            <a:off x="8668261" y="2171173"/>
            <a:ext cx="701457" cy="187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FFF65BC-0AE2-4242-94C8-FA4B1CD13CDB}"/>
              </a:ext>
            </a:extLst>
          </p:cNvPr>
          <p:cNvPicPr>
            <a:picLocks noChangeAspect="1"/>
          </p:cNvPicPr>
          <p:nvPr/>
        </p:nvPicPr>
        <p:blipFill>
          <a:blip r:embed="rId3"/>
          <a:stretch>
            <a:fillRect/>
          </a:stretch>
        </p:blipFill>
        <p:spPr>
          <a:xfrm>
            <a:off x="2709153" y="1961198"/>
            <a:ext cx="3042406" cy="4297842"/>
          </a:xfrm>
          <a:prstGeom prst="rect">
            <a:avLst/>
          </a:prstGeom>
          <a:ln w="3175">
            <a:solidFill>
              <a:schemeClr val="bg1">
                <a:lumMod val="75000"/>
              </a:schemeClr>
            </a:solidFill>
          </a:ln>
        </p:spPr>
      </p:pic>
      <p:sp>
        <p:nvSpPr>
          <p:cNvPr id="3" name="Oval 2">
            <a:extLst>
              <a:ext uri="{FF2B5EF4-FFF2-40B4-BE49-F238E27FC236}">
                <a16:creationId xmlns:a16="http://schemas.microsoft.com/office/drawing/2014/main" id="{DA57D3FB-5C42-4871-B742-2FC479AAB366}"/>
              </a:ext>
            </a:extLst>
          </p:cNvPr>
          <p:cNvSpPr/>
          <p:nvPr/>
        </p:nvSpPr>
        <p:spPr>
          <a:xfrm>
            <a:off x="2212311" y="2694736"/>
            <a:ext cx="2386584" cy="238490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58C0B03-114B-46D8-BDF1-88869A73F487}"/>
              </a:ext>
            </a:extLst>
          </p:cNvPr>
          <p:cNvPicPr>
            <a:picLocks noChangeAspect="1"/>
          </p:cNvPicPr>
          <p:nvPr/>
        </p:nvPicPr>
        <p:blipFill>
          <a:blip r:embed="rId4"/>
          <a:stretch>
            <a:fillRect/>
          </a:stretch>
        </p:blipFill>
        <p:spPr>
          <a:xfrm>
            <a:off x="6339840" y="1975282"/>
            <a:ext cx="3029878" cy="4287277"/>
          </a:xfrm>
          <a:prstGeom prst="rect">
            <a:avLst/>
          </a:prstGeom>
          <a:ln w="3175">
            <a:solidFill>
              <a:schemeClr val="bg1">
                <a:lumMod val="75000"/>
              </a:schemeClr>
            </a:solidFill>
          </a:ln>
        </p:spPr>
      </p:pic>
      <p:sp>
        <p:nvSpPr>
          <p:cNvPr id="8" name="Oval 7">
            <a:extLst>
              <a:ext uri="{FF2B5EF4-FFF2-40B4-BE49-F238E27FC236}">
                <a16:creationId xmlns:a16="http://schemas.microsoft.com/office/drawing/2014/main" id="{840E65B9-63C6-4024-95A9-0F202A2DD6BF}"/>
              </a:ext>
            </a:extLst>
          </p:cNvPr>
          <p:cNvSpPr/>
          <p:nvPr/>
        </p:nvSpPr>
        <p:spPr>
          <a:xfrm>
            <a:off x="7213599" y="2427116"/>
            <a:ext cx="2167128" cy="216622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08C02FE-2899-4438-A779-89EBED094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3105149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67046C-A057-404C-B174-1C2C8AB72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43" y="0"/>
            <a:ext cx="10822713" cy="6858000"/>
          </a:xfrm>
          <a:prstGeom prst="rect">
            <a:avLst/>
          </a:prstGeom>
        </p:spPr>
      </p:pic>
      <p:sp>
        <p:nvSpPr>
          <p:cNvPr id="4" name="Title 1">
            <a:extLst>
              <a:ext uri="{FF2B5EF4-FFF2-40B4-BE49-F238E27FC236}">
                <a16:creationId xmlns:a16="http://schemas.microsoft.com/office/drawing/2014/main" id="{3F312F7E-6E6E-47AC-954E-7E222129CCAA}"/>
              </a:ext>
            </a:extLst>
          </p:cNvPr>
          <p:cNvSpPr txBox="1">
            <a:spLocks/>
          </p:cNvSpPr>
          <p:nvPr/>
        </p:nvSpPr>
        <p:spPr bwMode="auto">
          <a:xfrm>
            <a:off x="867927" y="229033"/>
            <a:ext cx="10241279" cy="112411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s-ES" sz="2800" kern="0" cap="all" dirty="0">
                <a:solidFill>
                  <a:schemeClr val="bg1">
                    <a:lumMod val="50000"/>
                  </a:schemeClr>
                </a:solidFill>
              </a:rPr>
              <a:t>EDGE ESTÁ DISPONIBLE EN </a:t>
            </a:r>
            <a:r>
              <a:rPr lang="en-US" sz="2800" cap="all" dirty="0" err="1">
                <a:solidFill>
                  <a:schemeClr val="bg1">
                    <a:lumMod val="50000"/>
                  </a:schemeClr>
                </a:solidFill>
              </a:rPr>
              <a:t>más</a:t>
            </a:r>
            <a:r>
              <a:rPr lang="en-US" sz="2800" cap="all" dirty="0">
                <a:solidFill>
                  <a:schemeClr val="bg1">
                    <a:lumMod val="50000"/>
                  </a:schemeClr>
                </a:solidFill>
              </a:rPr>
              <a:t> de </a:t>
            </a:r>
            <a:r>
              <a:rPr lang="en-US" sz="2800" dirty="0">
                <a:solidFill>
                  <a:schemeClr val="bg1">
                    <a:lumMod val="50000"/>
                  </a:schemeClr>
                </a:solidFill>
              </a:rPr>
              <a:t>150</a:t>
            </a:r>
            <a:r>
              <a:rPr lang="es-ES" sz="2800" kern="0" cap="all" dirty="0">
                <a:solidFill>
                  <a:schemeClr val="bg1">
                    <a:lumMod val="50000"/>
                  </a:schemeClr>
                </a:solidFill>
              </a:rPr>
              <a:t> PAÍSES, INCLUIDO </a:t>
            </a:r>
            <a:r>
              <a:rPr lang="es-ES" sz="2800" b="1" kern="0" cap="all" dirty="0">
                <a:solidFill>
                  <a:schemeClr val="bg1">
                    <a:lumMod val="50000"/>
                  </a:schemeClr>
                </a:solidFill>
              </a:rPr>
              <a:t>MÉXICO</a:t>
            </a:r>
          </a:p>
          <a:p>
            <a:pPr algn="ctr">
              <a:defRPr/>
            </a:pPr>
            <a:r>
              <a:rPr lang="en-US" sz="2800" kern="0" cap="all" dirty="0">
                <a:solidFill>
                  <a:schemeClr val="bg1">
                    <a:lumMod val="50000"/>
                  </a:schemeClr>
                </a:solidFill>
              </a:rPr>
              <a:t>________</a:t>
            </a:r>
          </a:p>
          <a:p>
            <a:pPr algn="ctr">
              <a:defRPr/>
            </a:pPr>
            <a:endParaRPr lang="en-US" sz="2800" kern="0" cap="all" dirty="0">
              <a:solidFill>
                <a:schemeClr val="bg1">
                  <a:lumMod val="50000"/>
                </a:schemeClr>
              </a:solidFill>
            </a:endParaRPr>
          </a:p>
        </p:txBody>
      </p:sp>
      <p:pic>
        <p:nvPicPr>
          <p:cNvPr id="6" name="Picture 5">
            <a:extLst>
              <a:ext uri="{FF2B5EF4-FFF2-40B4-BE49-F238E27FC236}">
                <a16:creationId xmlns:a16="http://schemas.microsoft.com/office/drawing/2014/main" id="{B8716D1F-C581-4E95-8CA5-A1DD589CF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4062713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F6B910-BFB6-4E88-A408-6D222C70DDD9}"/>
              </a:ext>
            </a:extLst>
          </p:cNvPr>
          <p:cNvSpPr txBox="1">
            <a:spLocks/>
          </p:cNvSpPr>
          <p:nvPr/>
        </p:nvSpPr>
        <p:spPr>
          <a:xfrm>
            <a:off x="908829" y="323587"/>
            <a:ext cx="10624187" cy="8513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400" b="0" i="0" kern="1200" cap="all" baseline="0">
                <a:solidFill>
                  <a:schemeClr val="bg1">
                    <a:lumMod val="50000"/>
                  </a:schemeClr>
                </a:solidFill>
                <a:latin typeface="Calibri" panose="020F0502020204030204" pitchFamily="34" charset="0"/>
                <a:ea typeface="+mj-ea"/>
                <a:cs typeface="+mj-cs"/>
              </a:defRPr>
            </a:lvl1pPr>
          </a:lstStyle>
          <a:p>
            <a:r>
              <a:rPr lang="es-ES" sz="2800" dirty="0"/>
              <a:t>EN QUÉ </a:t>
            </a:r>
            <a:r>
              <a:rPr lang="es-ES" sz="2800" b="1" dirty="0"/>
              <a:t>SE DIFERENCIA EDGE </a:t>
            </a:r>
            <a:r>
              <a:rPr lang="es-ES" sz="2800" dirty="0"/>
              <a:t>DE OTROS SISTEMAS DE CERTIFICACIÓN</a:t>
            </a:r>
            <a:br>
              <a:rPr lang="en-US" sz="2800" dirty="0"/>
            </a:br>
            <a:r>
              <a:rPr lang="en-US" sz="2800" dirty="0"/>
              <a:t>________</a:t>
            </a:r>
            <a:endParaRPr lang="en-US" sz="2800" b="1" dirty="0"/>
          </a:p>
        </p:txBody>
      </p:sp>
      <p:sp>
        <p:nvSpPr>
          <p:cNvPr id="37" name="Rectangle 36">
            <a:extLst>
              <a:ext uri="{FF2B5EF4-FFF2-40B4-BE49-F238E27FC236}">
                <a16:creationId xmlns:a16="http://schemas.microsoft.com/office/drawing/2014/main" id="{26A631CE-4128-4E62-B161-525B4CEAF445}"/>
              </a:ext>
            </a:extLst>
          </p:cNvPr>
          <p:cNvSpPr/>
          <p:nvPr/>
        </p:nvSpPr>
        <p:spPr>
          <a:xfrm>
            <a:off x="1804225" y="2097802"/>
            <a:ext cx="7126517" cy="4524315"/>
          </a:xfrm>
          <a:prstGeom prst="rect">
            <a:avLst/>
          </a:prstGeom>
        </p:spPr>
        <p:txBody>
          <a:bodyPr wrap="square">
            <a:spAutoFit/>
          </a:bodyPr>
          <a:lstStyle/>
          <a:p>
            <a:pPr defTabSz="914400">
              <a:defRPr/>
            </a:pPr>
            <a:r>
              <a:rPr lang="en-US" sz="2400" kern="0" cap="all" dirty="0">
                <a:solidFill>
                  <a:schemeClr val="tx1">
                    <a:lumMod val="65000"/>
                    <a:lumOff val="35000"/>
                  </a:schemeClr>
                </a:solidFill>
              </a:rPr>
              <a:t>CALCULADORA FINANCIERA</a:t>
            </a: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r>
              <a:rPr lang="en-US" sz="2400" kern="0" cap="all" dirty="0">
                <a:solidFill>
                  <a:schemeClr val="tx1">
                    <a:lumMod val="65000"/>
                    <a:lumOff val="35000"/>
                  </a:schemeClr>
                </a:solidFill>
              </a:rPr>
              <a:t>CUMPLIMIENTO SIMPLIFICADO</a:t>
            </a: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r>
              <a:rPr lang="en-US" sz="2400" kern="0" cap="all" dirty="0">
                <a:solidFill>
                  <a:schemeClr val="tx1">
                    <a:lumMod val="65000"/>
                    <a:lumOff val="35000"/>
                  </a:schemeClr>
                </a:solidFill>
              </a:rPr>
              <a:t>TRAMITACIÓN REDUCIDA</a:t>
            </a: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p:txBody>
      </p:sp>
      <p:grpSp>
        <p:nvGrpSpPr>
          <p:cNvPr id="47" name="Group 46">
            <a:extLst>
              <a:ext uri="{FF2B5EF4-FFF2-40B4-BE49-F238E27FC236}">
                <a16:creationId xmlns:a16="http://schemas.microsoft.com/office/drawing/2014/main" id="{4AACDDD2-589C-490A-B38F-BBA715A784E5}"/>
              </a:ext>
            </a:extLst>
          </p:cNvPr>
          <p:cNvGrpSpPr/>
          <p:nvPr/>
        </p:nvGrpSpPr>
        <p:grpSpPr>
          <a:xfrm>
            <a:off x="925794" y="1977268"/>
            <a:ext cx="731520" cy="731520"/>
            <a:chOff x="2196127" y="1124744"/>
            <a:chExt cx="731520" cy="731520"/>
          </a:xfrm>
        </p:grpSpPr>
        <p:pic>
          <p:nvPicPr>
            <p:cNvPr id="48" name="Picture 10" descr="http://healthesystems.com/Image%20Library/Unassigned/cost_icon.png">
              <a:extLst>
                <a:ext uri="{FF2B5EF4-FFF2-40B4-BE49-F238E27FC236}">
                  <a16:creationId xmlns:a16="http://schemas.microsoft.com/office/drawing/2014/main" id="{59D5C9E5-3817-4D2D-86BD-AFA4E9C9AED4}"/>
                </a:ext>
              </a:extLst>
            </p:cNvPr>
            <p:cNvPicPr>
              <a:picLocks noChangeAspect="1" noChangeArrowheads="1"/>
            </p:cNvPicPr>
            <p:nvPr/>
          </p:nvPicPr>
          <p:blipFill>
            <a:blip r:embed="rId3" cstate="print">
              <a:duotone>
                <a:prstClr val="black"/>
                <a:srgbClr val="00A1DE">
                  <a:tint val="45000"/>
                  <a:satMod val="400000"/>
                </a:srgbClr>
              </a:duotone>
              <a:extLst>
                <a:ext uri="{28A0092B-C50C-407E-A947-70E740481C1C}">
                  <a14:useLocalDpi xmlns:a14="http://schemas.microsoft.com/office/drawing/2010/main" val="0"/>
                </a:ext>
              </a:extLst>
            </a:blip>
            <a:srcRect/>
            <a:stretch>
              <a:fillRect/>
            </a:stretch>
          </p:blipFill>
          <p:spPr bwMode="auto">
            <a:xfrm>
              <a:off x="2322173" y="1238894"/>
              <a:ext cx="536493" cy="536493"/>
            </a:xfrm>
            <a:prstGeom prst="rect">
              <a:avLst/>
            </a:prstGeom>
            <a:noFill/>
            <a:extLst>
              <a:ext uri="{909E8E84-426E-40DD-AFC4-6F175D3DCCD1}">
                <a14:hiddenFill xmlns:a14="http://schemas.microsoft.com/office/drawing/2010/main">
                  <a:solidFill>
                    <a:srgbClr val="FFFFFF"/>
                  </a:solidFill>
                </a14:hiddenFill>
              </a:ext>
            </a:extLst>
          </p:spPr>
        </p:pic>
        <p:sp>
          <p:nvSpPr>
            <p:cNvPr id="49" name="Oval 48">
              <a:extLst>
                <a:ext uri="{FF2B5EF4-FFF2-40B4-BE49-F238E27FC236}">
                  <a16:creationId xmlns:a16="http://schemas.microsoft.com/office/drawing/2014/main" id="{4E6CE8CA-C635-4D22-8A2E-04A1A9AD5C5C}"/>
                </a:ext>
              </a:extLst>
            </p:cNvPr>
            <p:cNvSpPr/>
            <p:nvPr/>
          </p:nvSpPr>
          <p:spPr bwMode="auto">
            <a:xfrm>
              <a:off x="2196127" y="1124744"/>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dirty="0">
                <a:latin typeface="Trebuchet MS" pitchFamily="34" charset="0"/>
                <a:cs typeface="Times New Roman" pitchFamily="18" charset="0"/>
              </a:endParaRPr>
            </a:p>
          </p:txBody>
        </p:sp>
      </p:grpSp>
      <p:grpSp>
        <p:nvGrpSpPr>
          <p:cNvPr id="50" name="Group 49">
            <a:extLst>
              <a:ext uri="{FF2B5EF4-FFF2-40B4-BE49-F238E27FC236}">
                <a16:creationId xmlns:a16="http://schemas.microsoft.com/office/drawing/2014/main" id="{A52DED6F-CA0B-4271-B157-05FFAD75E89D}"/>
              </a:ext>
            </a:extLst>
          </p:cNvPr>
          <p:cNvGrpSpPr/>
          <p:nvPr/>
        </p:nvGrpSpPr>
        <p:grpSpPr>
          <a:xfrm>
            <a:off x="925794" y="3416415"/>
            <a:ext cx="765917" cy="765917"/>
            <a:chOff x="2192482" y="2020419"/>
            <a:chExt cx="765917" cy="765917"/>
          </a:xfrm>
        </p:grpSpPr>
        <p:pic>
          <p:nvPicPr>
            <p:cNvPr id="51" name="Picture 18" descr="https://cdn3.iconfinder.com/data/icons/glypho-generic-icons/64/guarantee-checkmark-512.png">
              <a:extLst>
                <a:ext uri="{FF2B5EF4-FFF2-40B4-BE49-F238E27FC236}">
                  <a16:creationId xmlns:a16="http://schemas.microsoft.com/office/drawing/2014/main" id="{710AB65D-D30A-4ADE-A0E9-9F86CD3F1374}"/>
                </a:ext>
              </a:extLst>
            </p:cNvPr>
            <p:cNvPicPr>
              <a:picLocks noChangeAspect="1" noChangeArrowheads="1"/>
            </p:cNvPicPr>
            <p:nvPr/>
          </p:nvPicPr>
          <p:blipFill>
            <a:blip r:embed="rId4" cstate="print">
              <a:duotone>
                <a:srgbClr val="5B9BD5">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192482" y="2020419"/>
              <a:ext cx="765917" cy="765917"/>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id="{2140B35B-2A6B-4D75-9EAB-151FDF59739F}"/>
                </a:ext>
              </a:extLst>
            </p:cNvPr>
            <p:cNvSpPr/>
            <p:nvPr/>
          </p:nvSpPr>
          <p:spPr bwMode="auto">
            <a:xfrm>
              <a:off x="2212169" y="2033366"/>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dirty="0">
                <a:latin typeface="Trebuchet MS" pitchFamily="34" charset="0"/>
                <a:cs typeface="Times New Roman" pitchFamily="18" charset="0"/>
              </a:endParaRPr>
            </a:p>
          </p:txBody>
        </p:sp>
      </p:grpSp>
      <p:pic>
        <p:nvPicPr>
          <p:cNvPr id="53" name="Picture 2" descr="List Free Icon">
            <a:extLst>
              <a:ext uri="{FF2B5EF4-FFF2-40B4-BE49-F238E27FC236}">
                <a16:creationId xmlns:a16="http://schemas.microsoft.com/office/drawing/2014/main" id="{714292B9-4DD2-4A1A-A83D-7C0C4BC84761}"/>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27948" y="2079382"/>
            <a:ext cx="460579" cy="46545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BFEDBB24-E862-4EDC-B991-D9437A3599D3}"/>
              </a:ext>
            </a:extLst>
          </p:cNvPr>
          <p:cNvSpPr/>
          <p:nvPr/>
        </p:nvSpPr>
        <p:spPr bwMode="auto">
          <a:xfrm>
            <a:off x="908829" y="4868616"/>
            <a:ext cx="726625" cy="734324"/>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dirty="0">
              <a:latin typeface="Trebuchet MS" pitchFamily="34" charset="0"/>
              <a:cs typeface="Times New Roman" pitchFamily="18" charset="0"/>
            </a:endParaRPr>
          </a:p>
        </p:txBody>
      </p:sp>
      <p:pic>
        <p:nvPicPr>
          <p:cNvPr id="55" name="Picture 4" descr="Image result for reduce process icon">
            <a:extLst>
              <a:ext uri="{FF2B5EF4-FFF2-40B4-BE49-F238E27FC236}">
                <a16:creationId xmlns:a16="http://schemas.microsoft.com/office/drawing/2014/main" id="{7FDB43E5-C071-49B5-AB1A-AC7037F1AC52}"/>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3872" t="7968" r="68219" b="74187"/>
          <a:stretch/>
        </p:blipFill>
        <p:spPr bwMode="auto">
          <a:xfrm>
            <a:off x="1051840" y="5086539"/>
            <a:ext cx="481116" cy="331274"/>
          </a:xfrm>
          <a:prstGeom prst="rect">
            <a:avLst/>
          </a:prstGeom>
          <a:noFill/>
          <a:extLst>
            <a:ext uri="{909E8E84-426E-40DD-AFC4-6F175D3DCCD1}">
              <a14:hiddenFill xmlns:a14="http://schemas.microsoft.com/office/drawing/2010/main">
                <a:solidFill>
                  <a:srgbClr val="FFFFFF"/>
                </a:solidFill>
              </a14:hiddenFill>
            </a:ext>
          </a:extLst>
        </p:spPr>
      </p:pic>
      <p:sp>
        <p:nvSpPr>
          <p:cNvPr id="56" name="Oval 55">
            <a:extLst>
              <a:ext uri="{FF2B5EF4-FFF2-40B4-BE49-F238E27FC236}">
                <a16:creationId xmlns:a16="http://schemas.microsoft.com/office/drawing/2014/main" id="{E8E04B08-352E-4B8B-821F-E2416A1B885D}"/>
              </a:ext>
            </a:extLst>
          </p:cNvPr>
          <p:cNvSpPr/>
          <p:nvPr/>
        </p:nvSpPr>
        <p:spPr bwMode="auto">
          <a:xfrm>
            <a:off x="6100219" y="1978013"/>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dirty="0">
              <a:latin typeface="Trebuchet MS" pitchFamily="34" charset="0"/>
              <a:cs typeface="Times New Roman" pitchFamily="18" charset="0"/>
            </a:endParaRPr>
          </a:p>
        </p:txBody>
      </p:sp>
      <p:grpSp>
        <p:nvGrpSpPr>
          <p:cNvPr id="57" name="Group 56">
            <a:extLst>
              <a:ext uri="{FF2B5EF4-FFF2-40B4-BE49-F238E27FC236}">
                <a16:creationId xmlns:a16="http://schemas.microsoft.com/office/drawing/2014/main" id="{75A3FE34-0BC5-4D75-9C9C-FD44E2E0D78F}"/>
              </a:ext>
            </a:extLst>
          </p:cNvPr>
          <p:cNvGrpSpPr/>
          <p:nvPr/>
        </p:nvGrpSpPr>
        <p:grpSpPr>
          <a:xfrm>
            <a:off x="6102028" y="4871420"/>
            <a:ext cx="731520" cy="731520"/>
            <a:chOff x="2226879" y="5657272"/>
            <a:chExt cx="731520" cy="731520"/>
          </a:xfrm>
        </p:grpSpPr>
        <p:pic>
          <p:nvPicPr>
            <p:cNvPr id="58" name="Picture 6" descr="Image result for world bank group logo">
              <a:extLst>
                <a:ext uri="{FF2B5EF4-FFF2-40B4-BE49-F238E27FC236}">
                  <a16:creationId xmlns:a16="http://schemas.microsoft.com/office/drawing/2014/main" id="{D93CA767-1AA5-44BB-9975-6CE36495E973}"/>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1625" y="5759478"/>
              <a:ext cx="518768" cy="518768"/>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a:extLst>
                <a:ext uri="{FF2B5EF4-FFF2-40B4-BE49-F238E27FC236}">
                  <a16:creationId xmlns:a16="http://schemas.microsoft.com/office/drawing/2014/main" id="{615B48CA-1EC3-4AD4-B270-1A180BD43150}"/>
                </a:ext>
              </a:extLst>
            </p:cNvPr>
            <p:cNvSpPr/>
            <p:nvPr/>
          </p:nvSpPr>
          <p:spPr bwMode="auto">
            <a:xfrm>
              <a:off x="2226879" y="5657272"/>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dirty="0">
                <a:latin typeface="Trebuchet MS" pitchFamily="34" charset="0"/>
                <a:cs typeface="Times New Roman" pitchFamily="18" charset="0"/>
              </a:endParaRPr>
            </a:p>
          </p:txBody>
        </p:sp>
      </p:grpSp>
      <p:grpSp>
        <p:nvGrpSpPr>
          <p:cNvPr id="60" name="Group 59">
            <a:extLst>
              <a:ext uri="{FF2B5EF4-FFF2-40B4-BE49-F238E27FC236}">
                <a16:creationId xmlns:a16="http://schemas.microsoft.com/office/drawing/2014/main" id="{898205EE-0CE7-4451-BA37-CD044EA53CF7}"/>
              </a:ext>
            </a:extLst>
          </p:cNvPr>
          <p:cNvGrpSpPr/>
          <p:nvPr/>
        </p:nvGrpSpPr>
        <p:grpSpPr>
          <a:xfrm>
            <a:off x="6100219" y="3416415"/>
            <a:ext cx="731520" cy="731520"/>
            <a:chOff x="2196127" y="4717436"/>
            <a:chExt cx="731520" cy="731520"/>
          </a:xfrm>
        </p:grpSpPr>
        <p:pic>
          <p:nvPicPr>
            <p:cNvPr id="61" name="Picture 8" descr="Cursor Free Icon">
              <a:extLst>
                <a:ext uri="{FF2B5EF4-FFF2-40B4-BE49-F238E27FC236}">
                  <a16:creationId xmlns:a16="http://schemas.microsoft.com/office/drawing/2014/main" id="{47E97A5A-AECC-4328-BB9F-65498F4FB5B3}"/>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0580" y="4855258"/>
              <a:ext cx="455876" cy="455876"/>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extLst>
                <a:ext uri="{FF2B5EF4-FFF2-40B4-BE49-F238E27FC236}">
                  <a16:creationId xmlns:a16="http://schemas.microsoft.com/office/drawing/2014/main" id="{BED03A6A-9641-4F42-8BD6-84B9491620D0}"/>
                </a:ext>
              </a:extLst>
            </p:cNvPr>
            <p:cNvSpPr/>
            <p:nvPr/>
          </p:nvSpPr>
          <p:spPr bwMode="auto">
            <a:xfrm>
              <a:off x="2196127" y="4717436"/>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dirty="0">
                <a:latin typeface="Trebuchet MS" pitchFamily="34" charset="0"/>
                <a:cs typeface="Times New Roman" pitchFamily="18" charset="0"/>
              </a:endParaRPr>
            </a:p>
          </p:txBody>
        </p:sp>
      </p:grpSp>
      <p:sp>
        <p:nvSpPr>
          <p:cNvPr id="63" name="Rectangle 62">
            <a:extLst>
              <a:ext uri="{FF2B5EF4-FFF2-40B4-BE49-F238E27FC236}">
                <a16:creationId xmlns:a16="http://schemas.microsoft.com/office/drawing/2014/main" id="{84E35466-AF77-4EF3-9A97-5AC6DD394ADD}"/>
              </a:ext>
            </a:extLst>
          </p:cNvPr>
          <p:cNvSpPr/>
          <p:nvPr/>
        </p:nvSpPr>
        <p:spPr>
          <a:xfrm>
            <a:off x="6936485" y="2087814"/>
            <a:ext cx="6138834" cy="3416320"/>
          </a:xfrm>
          <a:prstGeom prst="rect">
            <a:avLst/>
          </a:prstGeom>
        </p:spPr>
        <p:txBody>
          <a:bodyPr wrap="square">
            <a:spAutoFit/>
          </a:bodyPr>
          <a:lstStyle/>
          <a:p>
            <a:pPr defTabSz="914400">
              <a:defRPr/>
            </a:pPr>
            <a:r>
              <a:rPr lang="en-US" sz="2400" kern="0" cap="all" dirty="0">
                <a:solidFill>
                  <a:schemeClr val="tx1">
                    <a:lumMod val="65000"/>
                    <a:lumOff val="35000"/>
                  </a:schemeClr>
                </a:solidFill>
              </a:rPr>
              <a:t>Easy impact reporting</a:t>
            </a:r>
          </a:p>
          <a:p>
            <a:pPr defTabSz="914400">
              <a:defRPr/>
            </a:pPr>
            <a:endParaRPr lang="en-US" sz="2400" kern="0" dirty="0">
              <a:solidFill>
                <a:schemeClr val="tx1">
                  <a:lumMod val="65000"/>
                  <a:lumOff val="35000"/>
                </a:schemeClr>
              </a:solidFill>
            </a:endParaRPr>
          </a:p>
          <a:p>
            <a:pPr defTabSz="914400">
              <a:defRPr/>
            </a:pPr>
            <a:endParaRPr lang="en-US" sz="2400" kern="0" dirty="0">
              <a:solidFill>
                <a:schemeClr val="tx1">
                  <a:lumMod val="65000"/>
                  <a:lumOff val="35000"/>
                </a:schemeClr>
              </a:solidFill>
            </a:endParaRPr>
          </a:p>
          <a:p>
            <a:pPr defTabSz="914400">
              <a:defRPr/>
            </a:pPr>
            <a:endParaRPr lang="en-US" sz="2400" kern="0" dirty="0">
              <a:solidFill>
                <a:schemeClr val="tx1">
                  <a:lumMod val="65000"/>
                  <a:lumOff val="35000"/>
                </a:schemeClr>
              </a:solidFill>
            </a:endParaRPr>
          </a:p>
          <a:p>
            <a:pPr defTabSz="914400">
              <a:defRPr/>
            </a:pPr>
            <a:r>
              <a:rPr lang="es-ES" sz="2400" kern="0" cap="all" dirty="0">
                <a:solidFill>
                  <a:schemeClr val="tx1">
                    <a:lumMod val="65000"/>
                    <a:lumOff val="35000"/>
                  </a:schemeClr>
                </a:solidFill>
              </a:rPr>
              <a:t>EFICIENCIA EN FUNCIÓN DE LOS COSTOS</a:t>
            </a:r>
          </a:p>
          <a:p>
            <a:pPr defTabSz="914400">
              <a:defRPr/>
            </a:pPr>
            <a:endParaRPr lang="en-US" sz="2400" kern="0" cap="all" dirty="0">
              <a:solidFill>
                <a:schemeClr val="tx1">
                  <a:lumMod val="65000"/>
                  <a:lumOff val="35000"/>
                </a:schemeClr>
              </a:solidFill>
            </a:endParaRPr>
          </a:p>
          <a:p>
            <a:pPr defTabSz="914400">
              <a:defRPr/>
            </a:pPr>
            <a:endParaRPr lang="en-US" sz="2400" kern="0" cap="all" dirty="0">
              <a:solidFill>
                <a:schemeClr val="tx1">
                  <a:lumMod val="65000"/>
                  <a:lumOff val="35000"/>
                </a:schemeClr>
              </a:solidFill>
            </a:endParaRPr>
          </a:p>
          <a:p>
            <a:pPr defTabSz="914400">
              <a:defRPr/>
            </a:pPr>
            <a:endParaRPr lang="en-US" sz="2400" kern="0" cap="all" dirty="0">
              <a:solidFill>
                <a:schemeClr val="tx1">
                  <a:lumMod val="65000"/>
                  <a:lumOff val="35000"/>
                </a:schemeClr>
              </a:solidFill>
            </a:endParaRPr>
          </a:p>
          <a:p>
            <a:pPr defTabSz="914400">
              <a:defRPr/>
            </a:pPr>
            <a:r>
              <a:rPr lang="en-US" sz="2400" kern="0" cap="all" dirty="0">
                <a:solidFill>
                  <a:schemeClr val="tx1">
                    <a:lumMod val="65000"/>
                    <a:lumOff val="35000"/>
                  </a:schemeClr>
                </a:solidFill>
              </a:rPr>
              <a:t>MARCA GRUPO BANCO MUNDIAL</a:t>
            </a:r>
          </a:p>
        </p:txBody>
      </p:sp>
      <p:pic>
        <p:nvPicPr>
          <p:cNvPr id="64" name="Picture 63">
            <a:extLst>
              <a:ext uri="{FF2B5EF4-FFF2-40B4-BE49-F238E27FC236}">
                <a16:creationId xmlns:a16="http://schemas.microsoft.com/office/drawing/2014/main" id="{41EB2EB2-39DC-4765-8148-C4C6B5220C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287751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95" y="3134852"/>
            <a:ext cx="4595507" cy="1168400"/>
          </a:xfrm>
          <a:prstGeom prst="rect">
            <a:avLst/>
          </a:prstGeom>
        </p:spPr>
      </p:pic>
      <p:sp>
        <p:nvSpPr>
          <p:cNvPr id="11" name="TextBox 10"/>
          <p:cNvSpPr txBox="1"/>
          <p:nvPr/>
        </p:nvSpPr>
        <p:spPr>
          <a:xfrm>
            <a:off x="3657166" y="3528102"/>
            <a:ext cx="4824536" cy="646331"/>
          </a:xfrm>
          <a:prstGeom prst="rect">
            <a:avLst/>
          </a:prstGeom>
          <a:noFill/>
        </p:spPr>
        <p:txBody>
          <a:bodyPr wrap="square" rtlCol="0">
            <a:spAutoFit/>
          </a:bodyPr>
          <a:lstStyle/>
          <a:p>
            <a:r>
              <a:rPr lang="en-US" sz="3600" dirty="0">
                <a:solidFill>
                  <a:srgbClr val="00A7D4"/>
                </a:solidFill>
              </a:rPr>
              <a:t>www.edgebuildings.com</a:t>
            </a:r>
            <a:endParaRPr lang="en-US" sz="3000" dirty="0">
              <a:solidFill>
                <a:srgbClr val="00A7D4"/>
              </a:solidFill>
            </a:endParaRPr>
          </a:p>
        </p:txBody>
      </p:sp>
      <p:pic>
        <p:nvPicPr>
          <p:cNvPr id="10" name="Picture 9">
            <a:hlinkClick r:id="rId4"/>
          </p:cNvPr>
          <p:cNvPicPr>
            <a:picLocks noChangeAspect="1"/>
          </p:cNvPicPr>
          <p:nvPr/>
        </p:nvPicPr>
        <p:blipFill>
          <a:blip r:embed="rId5"/>
          <a:stretch>
            <a:fillRect/>
          </a:stretch>
        </p:blipFill>
        <p:spPr>
          <a:xfrm>
            <a:off x="3748607" y="2273586"/>
            <a:ext cx="5292447" cy="2776561"/>
          </a:xfrm>
          <a:prstGeom prst="rect">
            <a:avLst/>
          </a:prstGeom>
        </p:spPr>
      </p:pic>
      <p:sp>
        <p:nvSpPr>
          <p:cNvPr id="5" name="Rectangle 4"/>
          <p:cNvSpPr/>
          <p:nvPr/>
        </p:nvSpPr>
        <p:spPr>
          <a:xfrm>
            <a:off x="4152900" y="1657350"/>
            <a:ext cx="97155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
            <a:extLst>
              <a:ext uri="{FF2B5EF4-FFF2-40B4-BE49-F238E27FC236}">
                <a16:creationId xmlns:a16="http://schemas.microsoft.com/office/drawing/2014/main" id="{3EB3DC49-7538-4C95-980E-AF437CD62B78}"/>
              </a:ext>
            </a:extLst>
          </p:cNvPr>
          <p:cNvSpPr>
            <a:spLocks noGrp="1"/>
          </p:cNvSpPr>
          <p:nvPr>
            <p:ph type="title"/>
          </p:nvPr>
        </p:nvSpPr>
        <p:spPr>
          <a:xfrm>
            <a:off x="1354687" y="277747"/>
            <a:ext cx="9702334" cy="851301"/>
          </a:xfrm>
        </p:spPr>
        <p:txBody>
          <a:bodyPr>
            <a:noAutofit/>
          </a:bodyPr>
          <a:lstStyle/>
          <a:p>
            <a:r>
              <a:rPr lang="en-US" b="1" dirty="0"/>
              <a:t>DEMOSTRACIÓN</a:t>
            </a:r>
            <a:r>
              <a:rPr lang="en-US" dirty="0"/>
              <a:t> EDGE</a:t>
            </a:r>
            <a:br>
              <a:rPr lang="en-US" dirty="0"/>
            </a:br>
            <a:r>
              <a:rPr lang="en-US" dirty="0"/>
              <a:t>________</a:t>
            </a:r>
            <a:endParaRPr lang="en-US" b="1" dirty="0"/>
          </a:p>
        </p:txBody>
      </p:sp>
    </p:spTree>
    <p:extLst>
      <p:ext uri="{BB962C8B-B14F-4D97-AF65-F5344CB8AC3E}">
        <p14:creationId xmlns:p14="http://schemas.microsoft.com/office/powerpoint/2010/main" val="4266199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For a small investment, EDGE certify your project and quickly increase the marketability of your sustainable building.">
            <a:extLst>
              <a:ext uri="{FF2B5EF4-FFF2-40B4-BE49-F238E27FC236}">
                <a16:creationId xmlns:a16="http://schemas.microsoft.com/office/drawing/2014/main" id="{FFE2418D-D913-43F1-BC60-0837EDBFA0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23" r="15095"/>
          <a:stretch/>
        </p:blipFill>
        <p:spPr bwMode="auto">
          <a:xfrm>
            <a:off x="-293913" y="1"/>
            <a:ext cx="12485913" cy="6857999"/>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9090244A-4B7A-4884-9EA0-8895AE579BB5}"/>
              </a:ext>
            </a:extLst>
          </p:cNvPr>
          <p:cNvSpPr/>
          <p:nvPr/>
        </p:nvSpPr>
        <p:spPr>
          <a:xfrm>
            <a:off x="-293913" y="0"/>
            <a:ext cx="10025741" cy="6858000"/>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itle 1">
            <a:extLst>
              <a:ext uri="{FF2B5EF4-FFF2-40B4-BE49-F238E27FC236}">
                <a16:creationId xmlns:a16="http://schemas.microsoft.com/office/drawing/2014/main" id="{A3D56862-759F-4B30-9B0E-3C6681B92F32}"/>
              </a:ext>
            </a:extLst>
          </p:cNvPr>
          <p:cNvSpPr txBox="1">
            <a:spLocks/>
          </p:cNvSpPr>
          <p:nvPr/>
        </p:nvSpPr>
        <p:spPr bwMode="auto">
          <a:xfrm>
            <a:off x="264161" y="321090"/>
            <a:ext cx="9085711" cy="886834"/>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s-ES" sz="2800" b="1" kern="0" dirty="0">
                <a:solidFill>
                  <a:sysClr val="window" lastClr="FFFFFF">
                    <a:lumMod val="50000"/>
                  </a:sysClr>
                </a:solidFill>
              </a:rPr>
              <a:t>FLUJO DE TRABAJO DE LA CERTIFICACIÓN </a:t>
            </a:r>
            <a:r>
              <a:rPr lang="es-ES" sz="2800" kern="0" dirty="0">
                <a:solidFill>
                  <a:sysClr val="window" lastClr="FFFFFF">
                    <a:lumMod val="50000"/>
                  </a:sysClr>
                </a:solidFill>
              </a:rPr>
              <a:t>PARA LOS DESARROLLADORES INMOBILIARIOS</a:t>
            </a:r>
            <a:endParaRPr lang="en-US" sz="2800" kern="0" dirty="0">
              <a:solidFill>
                <a:sysClr val="window" lastClr="FFFFFF">
                  <a:lumMod val="50000"/>
                </a:sysClr>
              </a:solidFill>
            </a:endParaRPr>
          </a:p>
        </p:txBody>
      </p:sp>
      <p:sp>
        <p:nvSpPr>
          <p:cNvPr id="47" name="Pentagon 6">
            <a:extLst>
              <a:ext uri="{FF2B5EF4-FFF2-40B4-BE49-F238E27FC236}">
                <a16:creationId xmlns:a16="http://schemas.microsoft.com/office/drawing/2014/main" id="{AB345214-8C34-4CE2-87F0-E00372160209}"/>
              </a:ext>
            </a:extLst>
          </p:cNvPr>
          <p:cNvSpPr/>
          <p:nvPr/>
        </p:nvSpPr>
        <p:spPr>
          <a:xfrm>
            <a:off x="6353335" y="2618809"/>
            <a:ext cx="2805897" cy="1097280"/>
          </a:xfrm>
          <a:prstGeom prst="homePlate">
            <a:avLst/>
          </a:prstGeom>
          <a:solidFill>
            <a:srgbClr val="F9461C"/>
          </a:solidFill>
          <a:ln w="12700" cap="flat" cmpd="sng" algn="ctr">
            <a:solidFill>
              <a:sysClr val="window" lastClr="FFFFFF"/>
            </a:solidFill>
            <a:prstDash val="solid"/>
            <a:miter lim="800000"/>
          </a:ln>
          <a:effectLst/>
        </p:spPr>
        <p:txBody>
          <a:bodyPr rtlCol="0" anchor="ctr"/>
          <a:lstStyle/>
          <a:p>
            <a:pPr algn="ctr">
              <a:defRPr/>
            </a:pPr>
            <a:r>
              <a:rPr lang="en-US" kern="0" cap="all" dirty="0">
                <a:solidFill>
                  <a:sysClr val="windowText" lastClr="000000"/>
                </a:solidFill>
                <a:cs typeface="Arial Bold" panose="020B0704020202020204" pitchFamily="34" charset="0"/>
                <a:sym typeface="Arial"/>
              </a:rPr>
              <a:t>        </a:t>
            </a:r>
            <a:r>
              <a:rPr lang="en-US" kern="0" cap="all" dirty="0">
                <a:solidFill>
                  <a:prstClr val="white"/>
                </a:solidFill>
                <a:cs typeface="Arial Bold" panose="020B0704020202020204" pitchFamily="34" charset="0"/>
                <a:sym typeface="Arial"/>
              </a:rPr>
              <a:t>FUNCIONAMIENTO</a:t>
            </a:r>
          </a:p>
        </p:txBody>
      </p:sp>
      <p:sp>
        <p:nvSpPr>
          <p:cNvPr id="48" name="Pentagon 7">
            <a:extLst>
              <a:ext uri="{FF2B5EF4-FFF2-40B4-BE49-F238E27FC236}">
                <a16:creationId xmlns:a16="http://schemas.microsoft.com/office/drawing/2014/main" id="{B03B5CD2-E8D8-48A6-9A91-E88125A8852D}"/>
              </a:ext>
            </a:extLst>
          </p:cNvPr>
          <p:cNvSpPr/>
          <p:nvPr/>
        </p:nvSpPr>
        <p:spPr>
          <a:xfrm>
            <a:off x="4356408" y="2618809"/>
            <a:ext cx="2560320" cy="1116124"/>
          </a:xfrm>
          <a:prstGeom prst="homePlate">
            <a:avLst/>
          </a:prstGeom>
          <a:solidFill>
            <a:srgbClr val="92BA5D"/>
          </a:solidFill>
          <a:ln w="12700" cap="flat" cmpd="sng" algn="ctr">
            <a:solidFill>
              <a:sysClr val="window" lastClr="FFFFFF"/>
            </a:solidFill>
            <a:prstDash val="solid"/>
            <a:miter lim="800000"/>
          </a:ln>
          <a:effectLst/>
        </p:spPr>
        <p:txBody>
          <a:bodyPr rtlCol="0" anchor="ctr"/>
          <a:lstStyle/>
          <a:p>
            <a:pPr algn="ctr">
              <a:defRPr/>
            </a:pPr>
            <a:r>
              <a:rPr lang="en-US" kern="0" cap="all" dirty="0">
                <a:solidFill>
                  <a:sysClr val="windowText" lastClr="000000"/>
                </a:solidFill>
                <a:cs typeface="Arial Bold" panose="020B0704020202020204" pitchFamily="34" charset="0"/>
                <a:sym typeface="Arial"/>
              </a:rPr>
              <a:t>          </a:t>
            </a:r>
            <a:r>
              <a:rPr lang="en-US" kern="0" cap="all" dirty="0">
                <a:solidFill>
                  <a:prstClr val="white"/>
                </a:solidFill>
                <a:cs typeface="Arial Bold" panose="020B0704020202020204" pitchFamily="34" charset="0"/>
                <a:sym typeface="Arial"/>
              </a:rPr>
              <a:t>CONSTRUCCIÓN</a:t>
            </a:r>
          </a:p>
        </p:txBody>
      </p:sp>
      <p:sp>
        <p:nvSpPr>
          <p:cNvPr id="49" name="Pentagon 8">
            <a:extLst>
              <a:ext uri="{FF2B5EF4-FFF2-40B4-BE49-F238E27FC236}">
                <a16:creationId xmlns:a16="http://schemas.microsoft.com/office/drawing/2014/main" id="{BDC54A75-0F11-4EF2-BBCD-BDE74C0533B9}"/>
              </a:ext>
            </a:extLst>
          </p:cNvPr>
          <p:cNvSpPr/>
          <p:nvPr/>
        </p:nvSpPr>
        <p:spPr>
          <a:xfrm>
            <a:off x="2336505" y="2618809"/>
            <a:ext cx="2560320" cy="1116124"/>
          </a:xfrm>
          <a:prstGeom prst="homePlate">
            <a:avLst/>
          </a:prstGeom>
          <a:solidFill>
            <a:srgbClr val="00A1DE"/>
          </a:solidFill>
          <a:ln w="12700" cap="flat" cmpd="sng" algn="ctr">
            <a:solidFill>
              <a:sysClr val="window" lastClr="FFFFFF"/>
            </a:solidFill>
            <a:prstDash val="solid"/>
            <a:miter lim="800000"/>
          </a:ln>
          <a:effectLst/>
        </p:spPr>
        <p:txBody>
          <a:bodyPr rtlCol="0" anchor="ctr"/>
          <a:lstStyle/>
          <a:p>
            <a:pPr algn="ctr">
              <a:defRPr/>
            </a:pPr>
            <a:r>
              <a:rPr lang="en-US" kern="0" cap="all" dirty="0">
                <a:solidFill>
                  <a:prstClr val="white"/>
                </a:solidFill>
                <a:cs typeface="Arial Bold" panose="020B0704020202020204" pitchFamily="34" charset="0"/>
                <a:sym typeface="Arial"/>
              </a:rPr>
              <a:t>       DISEÑO</a:t>
            </a:r>
          </a:p>
        </p:txBody>
      </p:sp>
      <p:sp>
        <p:nvSpPr>
          <p:cNvPr id="50" name="TextBox 49">
            <a:extLst>
              <a:ext uri="{FF2B5EF4-FFF2-40B4-BE49-F238E27FC236}">
                <a16:creationId xmlns:a16="http://schemas.microsoft.com/office/drawing/2014/main" id="{EC8C42A7-B386-47EF-ADA7-4D0B54ED24F0}"/>
              </a:ext>
            </a:extLst>
          </p:cNvPr>
          <p:cNvSpPr txBox="1"/>
          <p:nvPr/>
        </p:nvSpPr>
        <p:spPr>
          <a:xfrm>
            <a:off x="2371493" y="1708573"/>
            <a:ext cx="2085570" cy="830997"/>
          </a:xfrm>
          <a:prstGeom prst="rect">
            <a:avLst/>
          </a:prstGeom>
          <a:noFill/>
        </p:spPr>
        <p:txBody>
          <a:bodyPr wrap="square" rtlCol="0">
            <a:spAutoFit/>
          </a:bodyPr>
          <a:lstStyle/>
          <a:p>
            <a:pPr algn="ctr">
              <a:defRPr/>
            </a:pPr>
            <a:r>
              <a:rPr lang="es-ES" sz="1600" kern="0" dirty="0">
                <a:solidFill>
                  <a:srgbClr val="E7E6E6">
                    <a:lumMod val="50000"/>
                  </a:srgbClr>
                </a:solidFill>
                <a:cs typeface="Arial"/>
                <a:sym typeface="Arial"/>
              </a:rPr>
              <a:t>Enviar los documentos del diseño a la aplicación EDGE</a:t>
            </a:r>
            <a:endParaRPr lang="en-US" sz="1600" kern="0" dirty="0">
              <a:solidFill>
                <a:srgbClr val="E7E6E6">
                  <a:lumMod val="50000"/>
                </a:srgbClr>
              </a:solidFill>
              <a:cs typeface="Arial"/>
              <a:sym typeface="Arial"/>
            </a:endParaRPr>
          </a:p>
        </p:txBody>
      </p:sp>
      <p:sp>
        <p:nvSpPr>
          <p:cNvPr id="51" name="TextBox 50">
            <a:extLst>
              <a:ext uri="{FF2B5EF4-FFF2-40B4-BE49-F238E27FC236}">
                <a16:creationId xmlns:a16="http://schemas.microsoft.com/office/drawing/2014/main" id="{00006747-CD03-4D98-AC8B-84496903A6DE}"/>
              </a:ext>
            </a:extLst>
          </p:cNvPr>
          <p:cNvSpPr txBox="1"/>
          <p:nvPr/>
        </p:nvSpPr>
        <p:spPr>
          <a:xfrm>
            <a:off x="1116079" y="4333548"/>
            <a:ext cx="3240833" cy="830997"/>
          </a:xfrm>
          <a:prstGeom prst="rect">
            <a:avLst/>
          </a:prstGeom>
          <a:noFill/>
        </p:spPr>
        <p:txBody>
          <a:bodyPr wrap="square" rtlCol="0">
            <a:spAutoFit/>
          </a:bodyPr>
          <a:lstStyle/>
          <a:p>
            <a:pPr algn="ctr">
              <a:defRPr/>
            </a:pPr>
            <a:r>
              <a:rPr lang="en-US" sz="2400" kern="0" cap="all" dirty="0">
                <a:solidFill>
                  <a:srgbClr val="00A1DE"/>
                </a:solidFill>
                <a:cs typeface="Arial"/>
                <a:sym typeface="Arial"/>
              </a:rPr>
              <a:t>CERTIFICACIÓN EDGE PRELIMINAR</a:t>
            </a:r>
          </a:p>
        </p:txBody>
      </p:sp>
      <p:cxnSp>
        <p:nvCxnSpPr>
          <p:cNvPr id="52" name="Straight Connector 51">
            <a:extLst>
              <a:ext uri="{FF2B5EF4-FFF2-40B4-BE49-F238E27FC236}">
                <a16:creationId xmlns:a16="http://schemas.microsoft.com/office/drawing/2014/main" id="{964C0BD9-FA08-4F31-AF23-D8294C028A1E}"/>
              </a:ext>
            </a:extLst>
          </p:cNvPr>
          <p:cNvCxnSpPr/>
          <p:nvPr/>
        </p:nvCxnSpPr>
        <p:spPr>
          <a:xfrm>
            <a:off x="4361734" y="1472914"/>
            <a:ext cx="0" cy="1009853"/>
          </a:xfrm>
          <a:prstGeom prst="line">
            <a:avLst/>
          </a:prstGeom>
          <a:noFill/>
          <a:ln w="6350" cap="flat" cmpd="sng" algn="ctr">
            <a:solidFill>
              <a:srgbClr val="00A1DE"/>
            </a:solidFill>
            <a:prstDash val="solid"/>
            <a:miter lim="800000"/>
          </a:ln>
          <a:effectLst/>
        </p:spPr>
      </p:cxnSp>
      <p:cxnSp>
        <p:nvCxnSpPr>
          <p:cNvPr id="53" name="Straight Connector 52">
            <a:extLst>
              <a:ext uri="{FF2B5EF4-FFF2-40B4-BE49-F238E27FC236}">
                <a16:creationId xmlns:a16="http://schemas.microsoft.com/office/drawing/2014/main" id="{423DE48B-89E9-4286-8A2B-EF2817042267}"/>
              </a:ext>
            </a:extLst>
          </p:cNvPr>
          <p:cNvCxnSpPr/>
          <p:nvPr/>
        </p:nvCxnSpPr>
        <p:spPr>
          <a:xfrm>
            <a:off x="6396874" y="1416766"/>
            <a:ext cx="0" cy="1009853"/>
          </a:xfrm>
          <a:prstGeom prst="line">
            <a:avLst/>
          </a:prstGeom>
          <a:noFill/>
          <a:ln w="6350" cap="flat" cmpd="sng" algn="ctr">
            <a:solidFill>
              <a:srgbClr val="00A1DE"/>
            </a:solidFill>
            <a:prstDash val="solid"/>
            <a:miter lim="800000"/>
          </a:ln>
          <a:effectLst/>
        </p:spPr>
      </p:cxnSp>
      <p:cxnSp>
        <p:nvCxnSpPr>
          <p:cNvPr id="54" name="Straight Arrow Connector 53">
            <a:extLst>
              <a:ext uri="{FF2B5EF4-FFF2-40B4-BE49-F238E27FC236}">
                <a16:creationId xmlns:a16="http://schemas.microsoft.com/office/drawing/2014/main" id="{0712EBE3-794F-43FB-A5C6-9989B9CF6F7F}"/>
              </a:ext>
            </a:extLst>
          </p:cNvPr>
          <p:cNvCxnSpPr/>
          <p:nvPr/>
        </p:nvCxnSpPr>
        <p:spPr>
          <a:xfrm>
            <a:off x="2523343" y="1684471"/>
            <a:ext cx="1794239" cy="0"/>
          </a:xfrm>
          <a:prstGeom prst="straightConnector1">
            <a:avLst/>
          </a:prstGeom>
          <a:noFill/>
          <a:ln w="6350" cap="flat" cmpd="sng" algn="ctr">
            <a:solidFill>
              <a:srgbClr val="00A1DE"/>
            </a:solidFill>
            <a:prstDash val="solid"/>
            <a:miter lim="800000"/>
            <a:tailEnd type="arrow"/>
          </a:ln>
          <a:effectLst/>
        </p:spPr>
      </p:cxnSp>
      <p:cxnSp>
        <p:nvCxnSpPr>
          <p:cNvPr id="55" name="Straight Arrow Connector 54">
            <a:extLst>
              <a:ext uri="{FF2B5EF4-FFF2-40B4-BE49-F238E27FC236}">
                <a16:creationId xmlns:a16="http://schemas.microsoft.com/office/drawing/2014/main" id="{D73E9B6A-B920-47C7-9D29-A19FC9877668}"/>
              </a:ext>
            </a:extLst>
          </p:cNvPr>
          <p:cNvCxnSpPr>
            <a:cxnSpLocks/>
          </p:cNvCxnSpPr>
          <p:nvPr/>
        </p:nvCxnSpPr>
        <p:spPr>
          <a:xfrm>
            <a:off x="4356408" y="1684471"/>
            <a:ext cx="2008709" cy="0"/>
          </a:xfrm>
          <a:prstGeom prst="straightConnector1">
            <a:avLst/>
          </a:prstGeom>
          <a:noFill/>
          <a:ln w="6350" cap="flat" cmpd="sng" algn="ctr">
            <a:solidFill>
              <a:srgbClr val="00A1DE"/>
            </a:solidFill>
            <a:prstDash val="solid"/>
            <a:miter lim="800000"/>
            <a:tailEnd type="arrow"/>
          </a:ln>
          <a:effectLst/>
        </p:spPr>
      </p:cxnSp>
      <p:sp>
        <p:nvSpPr>
          <p:cNvPr id="56" name="TextBox 55">
            <a:extLst>
              <a:ext uri="{FF2B5EF4-FFF2-40B4-BE49-F238E27FC236}">
                <a16:creationId xmlns:a16="http://schemas.microsoft.com/office/drawing/2014/main" id="{B8DE091F-BFBF-4F73-9142-AD4C169B669A}"/>
              </a:ext>
            </a:extLst>
          </p:cNvPr>
          <p:cNvSpPr txBox="1"/>
          <p:nvPr/>
        </p:nvSpPr>
        <p:spPr>
          <a:xfrm>
            <a:off x="4396510" y="1708573"/>
            <a:ext cx="1984486" cy="830997"/>
          </a:xfrm>
          <a:prstGeom prst="rect">
            <a:avLst/>
          </a:prstGeom>
          <a:noFill/>
        </p:spPr>
        <p:txBody>
          <a:bodyPr wrap="square" rtlCol="0">
            <a:spAutoFit/>
          </a:bodyPr>
          <a:lstStyle/>
          <a:p>
            <a:pPr algn="ctr">
              <a:defRPr/>
            </a:pPr>
            <a:r>
              <a:rPr lang="en-US" sz="1600" kern="0" dirty="0">
                <a:solidFill>
                  <a:srgbClr val="E7E6E6">
                    <a:lumMod val="50000"/>
                  </a:srgbClr>
                </a:solidFill>
                <a:cs typeface="Arial"/>
                <a:sym typeface="Arial"/>
              </a:rPr>
              <a:t>Submit as-built documents into the EDGE App</a:t>
            </a:r>
          </a:p>
        </p:txBody>
      </p:sp>
      <p:sp>
        <p:nvSpPr>
          <p:cNvPr id="57" name="Pentagon 32">
            <a:extLst>
              <a:ext uri="{FF2B5EF4-FFF2-40B4-BE49-F238E27FC236}">
                <a16:creationId xmlns:a16="http://schemas.microsoft.com/office/drawing/2014/main" id="{EBF94E39-2363-480D-A6E3-1EB236C0EFEA}"/>
              </a:ext>
            </a:extLst>
          </p:cNvPr>
          <p:cNvSpPr/>
          <p:nvPr/>
        </p:nvSpPr>
        <p:spPr>
          <a:xfrm>
            <a:off x="478588" y="2618810"/>
            <a:ext cx="2560320" cy="1097280"/>
          </a:xfrm>
          <a:prstGeom prst="homePlate">
            <a:avLst/>
          </a:prstGeom>
          <a:solidFill>
            <a:sysClr val="window" lastClr="FFFFFF">
              <a:lumMod val="65000"/>
            </a:sysClr>
          </a:solidFill>
          <a:ln w="12700" cap="flat" cmpd="sng" algn="ctr">
            <a:solidFill>
              <a:sysClr val="window" lastClr="FFFFFF"/>
            </a:solidFill>
            <a:prstDash val="solid"/>
            <a:miter lim="800000"/>
          </a:ln>
          <a:effectLst/>
        </p:spPr>
        <p:txBody>
          <a:bodyPr rtlCol="0" anchor="ctr"/>
          <a:lstStyle/>
          <a:p>
            <a:pPr algn="ctr">
              <a:defRPr/>
            </a:pPr>
            <a:r>
              <a:rPr lang="en-US" kern="0" cap="all" dirty="0">
                <a:solidFill>
                  <a:prstClr val="white"/>
                </a:solidFill>
                <a:cs typeface="Arial Bold" panose="020B0704020202020204" pitchFamily="34" charset="0"/>
                <a:sym typeface="Arial"/>
              </a:rPr>
              <a:t>REGISTRO</a:t>
            </a:r>
          </a:p>
        </p:txBody>
      </p:sp>
      <p:cxnSp>
        <p:nvCxnSpPr>
          <p:cNvPr id="58" name="Straight Connector 57">
            <a:extLst>
              <a:ext uri="{FF2B5EF4-FFF2-40B4-BE49-F238E27FC236}">
                <a16:creationId xmlns:a16="http://schemas.microsoft.com/office/drawing/2014/main" id="{C4379D27-EB1E-4200-87F6-D803BCB5B4D6}"/>
              </a:ext>
            </a:extLst>
          </p:cNvPr>
          <p:cNvCxnSpPr/>
          <p:nvPr/>
        </p:nvCxnSpPr>
        <p:spPr>
          <a:xfrm>
            <a:off x="2459089" y="1608956"/>
            <a:ext cx="0" cy="1009853"/>
          </a:xfrm>
          <a:prstGeom prst="line">
            <a:avLst/>
          </a:prstGeom>
          <a:noFill/>
          <a:ln w="6350" cap="flat" cmpd="sng" algn="ctr">
            <a:solidFill>
              <a:srgbClr val="00A1DE"/>
            </a:solidFill>
            <a:prstDash val="solid"/>
            <a:miter lim="800000"/>
          </a:ln>
          <a:effectLst/>
        </p:spPr>
      </p:cxnSp>
      <p:sp>
        <p:nvSpPr>
          <p:cNvPr id="59" name="TextBox 58">
            <a:extLst>
              <a:ext uri="{FF2B5EF4-FFF2-40B4-BE49-F238E27FC236}">
                <a16:creationId xmlns:a16="http://schemas.microsoft.com/office/drawing/2014/main" id="{06ABB529-E370-4F80-B00C-7E2F80B8E928}"/>
              </a:ext>
            </a:extLst>
          </p:cNvPr>
          <p:cNvSpPr txBox="1"/>
          <p:nvPr/>
        </p:nvSpPr>
        <p:spPr>
          <a:xfrm>
            <a:off x="106684" y="1723687"/>
            <a:ext cx="2402836" cy="830997"/>
          </a:xfrm>
          <a:prstGeom prst="rect">
            <a:avLst/>
          </a:prstGeom>
          <a:noFill/>
        </p:spPr>
        <p:txBody>
          <a:bodyPr wrap="square" rtlCol="0">
            <a:spAutoFit/>
          </a:bodyPr>
          <a:lstStyle/>
          <a:p>
            <a:pPr algn="ctr">
              <a:defRPr/>
            </a:pPr>
            <a:r>
              <a:rPr lang="es-ES" sz="1600" kern="0" dirty="0">
                <a:solidFill>
                  <a:srgbClr val="E7E6E6">
                    <a:lumMod val="50000"/>
                  </a:srgbClr>
                </a:solidFill>
                <a:cs typeface="Arial"/>
                <a:sym typeface="Arial"/>
              </a:rPr>
              <a:t>Utilizar la aplicación EDGE para la autoevaluación y el registro del proyecto</a:t>
            </a:r>
            <a:endParaRPr lang="en-US" sz="1600" kern="0" dirty="0">
              <a:solidFill>
                <a:srgbClr val="E7E6E6">
                  <a:lumMod val="50000"/>
                </a:srgbClr>
              </a:solidFill>
              <a:cs typeface="Arial"/>
              <a:sym typeface="Arial"/>
            </a:endParaRPr>
          </a:p>
        </p:txBody>
      </p:sp>
      <p:cxnSp>
        <p:nvCxnSpPr>
          <p:cNvPr id="60" name="Straight Connector 59">
            <a:extLst>
              <a:ext uri="{FF2B5EF4-FFF2-40B4-BE49-F238E27FC236}">
                <a16:creationId xmlns:a16="http://schemas.microsoft.com/office/drawing/2014/main" id="{E02D4493-353F-45C1-9027-809A86A20C0F}"/>
              </a:ext>
            </a:extLst>
          </p:cNvPr>
          <p:cNvCxnSpPr>
            <a:cxnSpLocks/>
          </p:cNvCxnSpPr>
          <p:nvPr/>
        </p:nvCxnSpPr>
        <p:spPr>
          <a:xfrm>
            <a:off x="5902377" y="3848539"/>
            <a:ext cx="0" cy="418749"/>
          </a:xfrm>
          <a:prstGeom prst="line">
            <a:avLst/>
          </a:prstGeom>
          <a:noFill/>
          <a:ln w="6350" cap="flat" cmpd="sng" algn="ctr">
            <a:solidFill>
              <a:srgbClr val="00A1DE"/>
            </a:solidFill>
            <a:prstDash val="solid"/>
            <a:miter lim="800000"/>
          </a:ln>
          <a:effectLst/>
        </p:spPr>
      </p:cxnSp>
      <p:cxnSp>
        <p:nvCxnSpPr>
          <p:cNvPr id="61" name="Straight Connector 60">
            <a:extLst>
              <a:ext uri="{FF2B5EF4-FFF2-40B4-BE49-F238E27FC236}">
                <a16:creationId xmlns:a16="http://schemas.microsoft.com/office/drawing/2014/main" id="{492D1AC2-721C-44A6-8006-D95EAB3E46FA}"/>
              </a:ext>
            </a:extLst>
          </p:cNvPr>
          <p:cNvCxnSpPr>
            <a:cxnSpLocks/>
          </p:cNvCxnSpPr>
          <p:nvPr/>
        </p:nvCxnSpPr>
        <p:spPr>
          <a:xfrm>
            <a:off x="3407301" y="3848539"/>
            <a:ext cx="0" cy="418749"/>
          </a:xfrm>
          <a:prstGeom prst="line">
            <a:avLst/>
          </a:prstGeom>
          <a:noFill/>
          <a:ln w="6350" cap="flat" cmpd="sng" algn="ctr">
            <a:solidFill>
              <a:srgbClr val="00A1DE"/>
            </a:solidFill>
            <a:prstDash val="solid"/>
            <a:miter lim="800000"/>
          </a:ln>
          <a:effectLst/>
        </p:spPr>
      </p:cxnSp>
      <p:sp>
        <p:nvSpPr>
          <p:cNvPr id="62" name="TextBox 61">
            <a:extLst>
              <a:ext uri="{FF2B5EF4-FFF2-40B4-BE49-F238E27FC236}">
                <a16:creationId xmlns:a16="http://schemas.microsoft.com/office/drawing/2014/main" id="{BAE56AB4-530E-4A1D-940A-5805A0E1D991}"/>
              </a:ext>
            </a:extLst>
          </p:cNvPr>
          <p:cNvSpPr txBox="1"/>
          <p:nvPr/>
        </p:nvSpPr>
        <p:spPr>
          <a:xfrm>
            <a:off x="317296" y="5213477"/>
            <a:ext cx="4412093" cy="1477328"/>
          </a:xfrm>
          <a:prstGeom prst="rect">
            <a:avLst/>
          </a:prstGeom>
          <a:noFill/>
        </p:spPr>
        <p:txBody>
          <a:bodyPr wrap="square" rtlCol="0">
            <a:spAutoFit/>
          </a:bodyPr>
          <a:lstStyle/>
          <a:p>
            <a:pPr marL="285750" indent="-285750">
              <a:buFont typeface="Arial" panose="020B0604020202020204" pitchFamily="34" charset="0"/>
              <a:buChar char="•"/>
              <a:defRPr/>
            </a:pPr>
            <a:r>
              <a:rPr lang="es-ES" kern="0" dirty="0">
                <a:solidFill>
                  <a:srgbClr val="767171"/>
                </a:solidFill>
                <a:cs typeface="Arial"/>
                <a:sym typeface="Arial"/>
              </a:rPr>
              <a:t>Comercialización conjunta y estudio de proyecto de EDGE para promocionar las ventas</a:t>
            </a:r>
          </a:p>
          <a:p>
            <a:pPr marL="285750" indent="-285750">
              <a:buFont typeface="Arial" panose="020B0604020202020204" pitchFamily="34" charset="0"/>
              <a:buChar char="•"/>
              <a:defRPr/>
            </a:pPr>
            <a:r>
              <a:rPr lang="es-ES" kern="0" dirty="0">
                <a:solidFill>
                  <a:srgbClr val="767171"/>
                </a:solidFill>
                <a:cs typeface="Arial"/>
                <a:sym typeface="Arial"/>
              </a:rPr>
              <a:t>La certificación preliminar sirve como </a:t>
            </a:r>
            <a:r>
              <a:rPr lang="es-ES" b="1" kern="0" dirty="0">
                <a:solidFill>
                  <a:srgbClr val="767171"/>
                </a:solidFill>
                <a:cs typeface="Arial"/>
                <a:sym typeface="Arial"/>
              </a:rPr>
              <a:t>prueba de cumplimiento </a:t>
            </a:r>
            <a:r>
              <a:rPr lang="es-ES" kern="0" dirty="0">
                <a:solidFill>
                  <a:srgbClr val="767171"/>
                </a:solidFill>
                <a:cs typeface="Arial"/>
                <a:sym typeface="Arial"/>
              </a:rPr>
              <a:t>para el inversor</a:t>
            </a:r>
            <a:endParaRPr lang="en-US" kern="0" dirty="0">
              <a:solidFill>
                <a:srgbClr val="767171"/>
              </a:solidFill>
              <a:cs typeface="Arial"/>
              <a:sym typeface="Arial"/>
            </a:endParaRPr>
          </a:p>
        </p:txBody>
      </p:sp>
      <p:sp>
        <p:nvSpPr>
          <p:cNvPr id="63" name="TextBox 62">
            <a:extLst>
              <a:ext uri="{FF2B5EF4-FFF2-40B4-BE49-F238E27FC236}">
                <a16:creationId xmlns:a16="http://schemas.microsoft.com/office/drawing/2014/main" id="{E4618AD1-6741-4FF5-8489-10F467E2B294}"/>
              </a:ext>
            </a:extLst>
          </p:cNvPr>
          <p:cNvSpPr txBox="1"/>
          <p:nvPr/>
        </p:nvSpPr>
        <p:spPr>
          <a:xfrm>
            <a:off x="4971838" y="4329618"/>
            <a:ext cx="3240833" cy="830997"/>
          </a:xfrm>
          <a:prstGeom prst="rect">
            <a:avLst/>
          </a:prstGeom>
          <a:noFill/>
        </p:spPr>
        <p:txBody>
          <a:bodyPr wrap="square" rtlCol="0">
            <a:spAutoFit/>
          </a:bodyPr>
          <a:lstStyle/>
          <a:p>
            <a:pPr algn="ctr">
              <a:defRPr/>
            </a:pPr>
            <a:r>
              <a:rPr lang="en-US" sz="2400" kern="0" cap="all" dirty="0">
                <a:solidFill>
                  <a:srgbClr val="2791E0"/>
                </a:solidFill>
                <a:cs typeface="Arial"/>
                <a:sym typeface="Arial"/>
              </a:rPr>
              <a:t>CERTIFICACIÓN EDGE DEFINITIVA</a:t>
            </a:r>
          </a:p>
        </p:txBody>
      </p:sp>
      <p:sp>
        <p:nvSpPr>
          <p:cNvPr id="64" name="TextBox 63">
            <a:extLst>
              <a:ext uri="{FF2B5EF4-FFF2-40B4-BE49-F238E27FC236}">
                <a16:creationId xmlns:a16="http://schemas.microsoft.com/office/drawing/2014/main" id="{12244086-4193-4248-B830-CAED13E5195C}"/>
              </a:ext>
            </a:extLst>
          </p:cNvPr>
          <p:cNvSpPr txBox="1"/>
          <p:nvPr/>
        </p:nvSpPr>
        <p:spPr>
          <a:xfrm>
            <a:off x="4807017" y="5222945"/>
            <a:ext cx="4412093" cy="1200329"/>
          </a:xfrm>
          <a:prstGeom prst="rect">
            <a:avLst/>
          </a:prstGeom>
          <a:noFill/>
        </p:spPr>
        <p:txBody>
          <a:bodyPr wrap="square" rtlCol="0">
            <a:spAutoFit/>
          </a:bodyPr>
          <a:lstStyle/>
          <a:p>
            <a:pPr marL="285750" indent="-285750">
              <a:buFont typeface="Arial" panose="020B0604020202020204" pitchFamily="34" charset="0"/>
              <a:buChar char="•"/>
              <a:defRPr/>
            </a:pPr>
            <a:r>
              <a:rPr lang="en-US" kern="0" dirty="0">
                <a:solidFill>
                  <a:srgbClr val="767171"/>
                </a:solidFill>
                <a:cs typeface="Arial"/>
                <a:sym typeface="Arial"/>
              </a:rPr>
              <a:t>Prueba de cumplimiento definitive</a:t>
            </a:r>
          </a:p>
          <a:p>
            <a:pPr marL="285750" indent="-285750">
              <a:buFont typeface="Arial" panose="020B0604020202020204" pitchFamily="34" charset="0"/>
              <a:buChar char="•"/>
              <a:defRPr/>
            </a:pPr>
            <a:r>
              <a:rPr lang="es-ES" kern="0" dirty="0">
                <a:solidFill>
                  <a:srgbClr val="767171"/>
                </a:solidFill>
                <a:cs typeface="Arial"/>
                <a:sym typeface="Arial"/>
              </a:rPr>
              <a:t>Elaboración de informes sobre el impacto para el proyecto</a:t>
            </a:r>
          </a:p>
          <a:p>
            <a:pPr marL="285750" indent="-285750">
              <a:buFont typeface="Arial" panose="020B0604020202020204" pitchFamily="34" charset="0"/>
              <a:buChar char="•"/>
              <a:defRPr/>
            </a:pPr>
            <a:r>
              <a:rPr lang="es-ES" kern="0" dirty="0">
                <a:solidFill>
                  <a:srgbClr val="767171"/>
                </a:solidFill>
                <a:cs typeface="Arial"/>
                <a:sym typeface="Arial"/>
              </a:rPr>
              <a:t>Oportunidad de exhibir la unidad modelo</a:t>
            </a:r>
            <a:endParaRPr lang="en-US" kern="0" dirty="0">
              <a:solidFill>
                <a:srgbClr val="767171"/>
              </a:solidFill>
              <a:cs typeface="Arial"/>
              <a:sym typeface="Arial"/>
            </a:endParaRPr>
          </a:p>
        </p:txBody>
      </p:sp>
      <p:cxnSp>
        <p:nvCxnSpPr>
          <p:cNvPr id="65" name="Straight Arrow Connector 64">
            <a:extLst>
              <a:ext uri="{FF2B5EF4-FFF2-40B4-BE49-F238E27FC236}">
                <a16:creationId xmlns:a16="http://schemas.microsoft.com/office/drawing/2014/main" id="{B9633676-C3FD-436A-9C05-848FD8223A69}"/>
              </a:ext>
            </a:extLst>
          </p:cNvPr>
          <p:cNvCxnSpPr/>
          <p:nvPr/>
        </p:nvCxnSpPr>
        <p:spPr>
          <a:xfrm>
            <a:off x="635386" y="1680510"/>
            <a:ext cx="1794239" cy="0"/>
          </a:xfrm>
          <a:prstGeom prst="straightConnector1">
            <a:avLst/>
          </a:prstGeom>
          <a:noFill/>
          <a:ln w="6350" cap="flat" cmpd="sng" algn="ctr">
            <a:solidFill>
              <a:srgbClr val="00A1DE"/>
            </a:solidFill>
            <a:prstDash val="solid"/>
            <a:miter lim="800000"/>
            <a:tailEnd type="arrow"/>
          </a:ln>
          <a:effectLst/>
        </p:spPr>
      </p:cxnSp>
    </p:spTree>
    <p:extLst>
      <p:ext uri="{BB962C8B-B14F-4D97-AF65-F5344CB8AC3E}">
        <p14:creationId xmlns:p14="http://schemas.microsoft.com/office/powerpoint/2010/main" val="2175732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999301-37D0-4C77-AC13-4CCD2C4A74A7}"/>
              </a:ext>
            </a:extLst>
          </p:cNvPr>
          <p:cNvSpPr txBox="1">
            <a:spLocks/>
          </p:cNvSpPr>
          <p:nvPr/>
        </p:nvSpPr>
        <p:spPr bwMode="auto">
          <a:xfrm>
            <a:off x="1030068" y="508810"/>
            <a:ext cx="10369452" cy="805117"/>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s-ES" sz="2800" kern="0" dirty="0">
                <a:solidFill>
                  <a:sysClr val="window" lastClr="FFFFFF">
                    <a:lumMod val="50000"/>
                  </a:sysClr>
                </a:solidFill>
              </a:rPr>
              <a:t>LOS CERTIFICADORES EDGE OFRECEN </a:t>
            </a:r>
            <a:r>
              <a:rPr lang="es-ES" sz="2800" b="1" kern="0" dirty="0">
                <a:solidFill>
                  <a:sysClr val="window" lastClr="FFFFFF">
                    <a:lumMod val="50000"/>
                  </a:sysClr>
                </a:solidFill>
              </a:rPr>
              <a:t>DOS MODELOS COMERCIALES DIFERENTES</a:t>
            </a:r>
            <a:r>
              <a:rPr lang="es-ES" sz="2800" kern="0" dirty="0">
                <a:solidFill>
                  <a:sysClr val="window" lastClr="FFFFFF">
                    <a:lumMod val="50000"/>
                  </a:sysClr>
                </a:solidFill>
              </a:rPr>
              <a:t> PARA BRINDARLES A LOS DESARROLLADORES UNA </a:t>
            </a:r>
            <a:r>
              <a:rPr lang="es-ES" sz="2800" b="1" kern="0" dirty="0">
                <a:solidFill>
                  <a:sysClr val="window" lastClr="FFFFFF">
                    <a:lumMod val="50000"/>
                  </a:sysClr>
                </a:solidFill>
              </a:rPr>
              <a:t>OPCIÓN</a:t>
            </a:r>
            <a:r>
              <a:rPr lang="es-ES" sz="2800" kern="0" dirty="0">
                <a:solidFill>
                  <a:sysClr val="window" lastClr="FFFFFF">
                    <a:lumMod val="50000"/>
                  </a:sysClr>
                </a:solidFill>
              </a:rPr>
              <a:t> QUE SE AJUSTE MEJOR A SUS NECESIDADES</a:t>
            </a:r>
            <a:endParaRPr lang="en-US" sz="2800" kern="0" dirty="0">
              <a:solidFill>
                <a:sysClr val="window" lastClr="FFFFFF">
                  <a:lumMod val="50000"/>
                </a:sysClr>
              </a:solidFill>
            </a:endParaRPr>
          </a:p>
        </p:txBody>
      </p:sp>
      <p:graphicFrame>
        <p:nvGraphicFramePr>
          <p:cNvPr id="13" name="Shape 294">
            <a:extLst>
              <a:ext uri="{FF2B5EF4-FFF2-40B4-BE49-F238E27FC236}">
                <a16:creationId xmlns:a16="http://schemas.microsoft.com/office/drawing/2014/main" id="{12810CC1-5EE8-4E7E-8C56-E2BC6B61A962}"/>
              </a:ext>
            </a:extLst>
          </p:cNvPr>
          <p:cNvGraphicFramePr/>
          <p:nvPr>
            <p:extLst>
              <p:ext uri="{D42A27DB-BD31-4B8C-83A1-F6EECF244321}">
                <p14:modId xmlns:p14="http://schemas.microsoft.com/office/powerpoint/2010/main" val="1997018127"/>
              </p:ext>
            </p:extLst>
          </p:nvPr>
        </p:nvGraphicFramePr>
        <p:xfrm>
          <a:off x="3339549" y="2689579"/>
          <a:ext cx="6977931" cy="1243421"/>
        </p:xfrm>
        <a:graphic>
          <a:graphicData uri="http://schemas.openxmlformats.org/drawingml/2006/table">
            <a:tbl>
              <a:tblPr>
                <a:noFill/>
              </a:tblPr>
              <a:tblGrid>
                <a:gridCol w="2756451">
                  <a:extLst>
                    <a:ext uri="{9D8B030D-6E8A-4147-A177-3AD203B41FA5}">
                      <a16:colId xmlns:a16="http://schemas.microsoft.com/office/drawing/2014/main" val="20000"/>
                    </a:ext>
                  </a:extLst>
                </a:gridCol>
                <a:gridCol w="201168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3137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l" rtl="0">
                        <a:lnSpc>
                          <a:spcPct val="100000"/>
                        </a:lnSpc>
                        <a:spcBef>
                          <a:spcPts val="0"/>
                        </a:spcBef>
                        <a:spcAft>
                          <a:spcPts val="0"/>
                        </a:spcAft>
                        <a:buClr>
                          <a:srgbClr val="000000"/>
                        </a:buClr>
                        <a:buSzPct val="25000"/>
                        <a:buFont typeface="Calibri"/>
                        <a:buNone/>
                      </a:pPr>
                      <a:r>
                        <a:rPr lang="en-US" sz="1000" b="1" u="none" strike="noStrike" cap="none" dirty="0">
                          <a:latin typeface="Calibri"/>
                          <a:ea typeface="Calibri"/>
                          <a:cs typeface="Calibri"/>
                          <a:sym typeface="Calibri"/>
                        </a:rPr>
                        <a:t>CERTIFICACIÓN</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ctr" rtl="0">
                        <a:lnSpc>
                          <a:spcPct val="100000"/>
                        </a:lnSpc>
                        <a:spcBef>
                          <a:spcPts val="0"/>
                        </a:spcBef>
                        <a:spcAft>
                          <a:spcPts val="0"/>
                        </a:spcAft>
                        <a:buClr>
                          <a:srgbClr val="000000"/>
                        </a:buClr>
                        <a:buSzPct val="25000"/>
                        <a:buFont typeface="Calibri"/>
                        <a:buNone/>
                      </a:pPr>
                      <a:r>
                        <a:rPr lang="en-US" sz="1000" b="1" u="none" strike="noStrike" cap="none" dirty="0">
                          <a:latin typeface="Calibri"/>
                          <a:ea typeface="Calibri"/>
                          <a:cs typeface="Calibri"/>
                          <a:sym typeface="Calibri"/>
                        </a:rPr>
                        <a:t>PRECIO POR M</a:t>
                      </a:r>
                      <a:r>
                        <a:rPr lang="en-US" sz="1000" b="1" u="none" strike="noStrike" cap="none" baseline="30000" dirty="0">
                          <a:latin typeface="Calibri"/>
                          <a:ea typeface="Calibri"/>
                          <a:cs typeface="Calibri"/>
                          <a:sym typeface="Calibri"/>
                        </a:rPr>
                        <a:t>2</a:t>
                      </a:r>
                      <a:endParaRPr lang="en-US" sz="1000" b="1" u="none" strike="noStrike" cap="none" dirty="0">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ctr" rtl="0">
                        <a:lnSpc>
                          <a:spcPct val="100000"/>
                        </a:lnSpc>
                        <a:spcBef>
                          <a:spcPts val="0"/>
                        </a:spcBef>
                        <a:spcAft>
                          <a:spcPts val="0"/>
                        </a:spcAft>
                        <a:buClr>
                          <a:srgbClr val="000000"/>
                        </a:buClr>
                        <a:buSzPct val="25000"/>
                        <a:buFont typeface="Calibri"/>
                        <a:buNone/>
                      </a:pPr>
                      <a:r>
                        <a:rPr lang="en-US" sz="1000" b="1" u="none" strike="noStrike" cap="none" dirty="0">
                          <a:latin typeface="Calibri"/>
                          <a:ea typeface="Calibri"/>
                          <a:cs typeface="Calibri"/>
                          <a:sym typeface="Calibri"/>
                        </a:rPr>
                        <a:t>MÍNIMO</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0-25.000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$0,27</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$2.250</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25.000-50.000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$0,22</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$6.750</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&gt; 50.000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dirty="0">
                          <a:effectLst/>
                          <a:latin typeface="Calibri" panose="020F0502020204030204" pitchFamily="34" charset="0"/>
                          <a:cs typeface="Calibri" panose="020F0502020204030204" pitchFamily="34" charset="0"/>
                        </a:rPr>
                        <a:t>Tarifa plana de $11.000</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graphicFrame>
        <p:nvGraphicFramePr>
          <p:cNvPr id="15" name="Shape 295">
            <a:extLst>
              <a:ext uri="{FF2B5EF4-FFF2-40B4-BE49-F238E27FC236}">
                <a16:creationId xmlns:a16="http://schemas.microsoft.com/office/drawing/2014/main" id="{ACFBF2F7-0663-4801-8B2E-86CC4B0772A5}"/>
              </a:ext>
            </a:extLst>
          </p:cNvPr>
          <p:cNvGraphicFramePr/>
          <p:nvPr>
            <p:extLst>
              <p:ext uri="{D42A27DB-BD31-4B8C-83A1-F6EECF244321}">
                <p14:modId xmlns:p14="http://schemas.microsoft.com/office/powerpoint/2010/main" val="4050191088"/>
              </p:ext>
            </p:extLst>
          </p:nvPr>
        </p:nvGraphicFramePr>
        <p:xfrm>
          <a:off x="3339549" y="5533546"/>
          <a:ext cx="7038891" cy="1146930"/>
        </p:xfrm>
        <a:graphic>
          <a:graphicData uri="http://schemas.openxmlformats.org/drawingml/2006/table">
            <a:tbl>
              <a:tblPr>
                <a:noFill/>
              </a:tblPr>
              <a:tblGrid>
                <a:gridCol w="2223051">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706880">
                  <a:extLst>
                    <a:ext uri="{9D8B030D-6E8A-4147-A177-3AD203B41FA5}">
                      <a16:colId xmlns:a16="http://schemas.microsoft.com/office/drawing/2014/main" val="20002"/>
                    </a:ext>
                  </a:extLst>
                </a:gridCol>
                <a:gridCol w="128016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tblGrid>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n-US" sz="1100" b="1" u="none" strike="noStrike" cap="none" dirty="0">
                          <a:latin typeface="Calibri"/>
                          <a:ea typeface="Calibri"/>
                          <a:cs typeface="Calibri"/>
                          <a:sym typeface="Calibri"/>
                        </a:rPr>
                        <a:t>TIPO DE PROYECTO</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dirty="0">
                          <a:latin typeface="Calibri"/>
                          <a:ea typeface="Calibri"/>
                          <a:cs typeface="Calibri"/>
                          <a:sym typeface="Calibri"/>
                        </a:rPr>
                        <a:t>CERTIFICACIÓN</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dirty="0">
                          <a:latin typeface="Calibri"/>
                          <a:ea typeface="Calibri"/>
                          <a:cs typeface="Calibri"/>
                          <a:sym typeface="Calibri"/>
                        </a:rPr>
                        <a:t>AUDITORÍA DEL DISEÑO</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dirty="0">
                          <a:latin typeface="Calibri"/>
                          <a:ea typeface="Calibri"/>
                          <a:cs typeface="Calibri"/>
                          <a:sym typeface="Calibri"/>
                        </a:rPr>
                        <a:t>AUDITORÍA FINAL</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dirty="0">
                          <a:latin typeface="Calibri"/>
                          <a:ea typeface="Calibri"/>
                          <a:cs typeface="Calibri"/>
                          <a:sym typeface="Calibri"/>
                        </a:rPr>
                        <a:t>TOTAL</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s-ES" sz="1100" u="none" strike="noStrike" cap="none" dirty="0">
                          <a:latin typeface="Calibri"/>
                          <a:ea typeface="Calibri"/>
                          <a:cs typeface="Calibri"/>
                          <a:sym typeface="Calibri"/>
                        </a:rPr>
                        <a:t>Residencial (hasta 3 tipos de unidad)</a:t>
                      </a:r>
                      <a:endParaRPr lang="en-US" sz="1100" u="none" strike="noStrike" cap="none" dirty="0">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dirty="0">
                          <a:latin typeface="Calibri"/>
                          <a:ea typeface="Calibri"/>
                          <a:cs typeface="Calibri"/>
                          <a:sym typeface="Calibri"/>
                        </a:rPr>
                        <a:t>$2,400</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dirty="0">
                          <a:latin typeface="Calibri"/>
                          <a:ea typeface="Calibri"/>
                          <a:cs typeface="Calibri"/>
                          <a:sym typeface="Calibri"/>
                        </a:rPr>
                        <a:t>$4,000</a:t>
                      </a:r>
                      <a:endParaRPr lang="en-US" sz="1100" dirty="0">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dirty="0">
                          <a:latin typeface="Calibri"/>
                          <a:ea typeface="Calibri"/>
                          <a:cs typeface="Calibri"/>
                          <a:sym typeface="Calibri"/>
                        </a:rPr>
                        <a:t>$</a:t>
                      </a:r>
                      <a:r>
                        <a:rPr lang="en-US" sz="1100" dirty="0">
                          <a:latin typeface="Calibri"/>
                          <a:ea typeface="Calibri"/>
                          <a:cs typeface="Calibri"/>
                          <a:sym typeface="Calibri"/>
                        </a:rPr>
                        <a:t>4,000</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dirty="0">
                          <a:latin typeface="Calibri"/>
                          <a:ea typeface="Calibri"/>
                          <a:cs typeface="Calibri"/>
                          <a:sym typeface="Calibri"/>
                        </a:rPr>
                        <a:t>$10,400</a:t>
                      </a:r>
                      <a:endParaRPr lang="en-US" sz="1100" b="1" dirty="0">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n-US" sz="1100" u="none" strike="noStrike" cap="none" dirty="0">
                          <a:latin typeface="Calibri"/>
                          <a:ea typeface="Calibri"/>
                          <a:cs typeface="Calibri"/>
                          <a:sym typeface="Calibri"/>
                        </a:rPr>
                        <a:t>Comercial (uso final único)</a:t>
                      </a:r>
                    </a:p>
                  </a:txBody>
                  <a:tcPr marL="84100" marR="84100" marT="63075" marB="63075" anchor="ctr">
                    <a:lnL w="12700" cap="flat" cmpd="sng">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dirty="0">
                          <a:latin typeface="Calibri"/>
                          <a:ea typeface="Calibri"/>
                          <a:cs typeface="Calibri"/>
                          <a:sym typeface="Calibri"/>
                        </a:rPr>
                        <a:t>$</a:t>
                      </a:r>
                      <a:r>
                        <a:rPr lang="en-US" sz="1100" dirty="0">
                          <a:latin typeface="Calibri"/>
                          <a:ea typeface="Calibri"/>
                          <a:cs typeface="Calibri"/>
                          <a:sym typeface="Calibri"/>
                        </a:rPr>
                        <a:t>2,400</a:t>
                      </a: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dirty="0">
                          <a:latin typeface="Calibri"/>
                          <a:ea typeface="Calibri"/>
                          <a:cs typeface="Calibri"/>
                          <a:sym typeface="Calibri"/>
                        </a:rPr>
                        <a:t>$4,0</a:t>
                      </a:r>
                      <a:r>
                        <a:rPr lang="en-US" sz="1100" dirty="0">
                          <a:latin typeface="Calibri"/>
                          <a:ea typeface="Calibri"/>
                          <a:cs typeface="Calibri"/>
                          <a:sym typeface="Calibri"/>
                        </a:rPr>
                        <a:t>00</a:t>
                      </a: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dirty="0">
                          <a:latin typeface="Calibri"/>
                          <a:ea typeface="Calibri"/>
                          <a:cs typeface="Calibri"/>
                          <a:sym typeface="Calibri"/>
                        </a:rPr>
                        <a:t>4,000</a:t>
                      </a:r>
                      <a:endParaRPr lang="en-US" sz="1100" dirty="0">
                        <a:latin typeface="Calibri"/>
                        <a:ea typeface="Calibri"/>
                        <a:cs typeface="Calibri"/>
                        <a:sym typeface="Calibri"/>
                      </a:endParaRP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dirty="0">
                          <a:latin typeface="Calibri"/>
                          <a:ea typeface="Calibri"/>
                          <a:cs typeface="Calibri"/>
                          <a:sym typeface="Calibri"/>
                        </a:rPr>
                        <a:t>$</a:t>
                      </a:r>
                      <a:r>
                        <a:rPr lang="en-US" sz="1100" b="1" dirty="0">
                          <a:latin typeface="Calibri"/>
                          <a:ea typeface="Calibri"/>
                          <a:cs typeface="Calibri"/>
                          <a:sym typeface="Calibri"/>
                        </a:rPr>
                        <a:t>10,400</a:t>
                      </a:r>
                    </a:p>
                  </a:txBody>
                  <a:tcPr marL="84100" marR="84100" marT="63075" marB="63075" anchor="ctr">
                    <a:lnL w="12700" cap="flat" cmpd="sng" algn="ctr">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17" name="TextBox 16">
            <a:extLst>
              <a:ext uri="{FF2B5EF4-FFF2-40B4-BE49-F238E27FC236}">
                <a16:creationId xmlns:a16="http://schemas.microsoft.com/office/drawing/2014/main" id="{698AD6BB-9209-46CF-9693-B982D3669477}"/>
              </a:ext>
            </a:extLst>
          </p:cNvPr>
          <p:cNvSpPr txBox="1"/>
          <p:nvPr/>
        </p:nvSpPr>
        <p:spPr>
          <a:xfrm>
            <a:off x="3339549" y="1402713"/>
            <a:ext cx="8496853" cy="1200329"/>
          </a:xfrm>
          <a:prstGeom prst="rect">
            <a:avLst/>
          </a:prstGeom>
          <a:noFill/>
        </p:spPr>
        <p:txBody>
          <a:bodyPr wrap="square" rtlCol="0">
            <a:spAutoFit/>
          </a:bodyPr>
          <a:lstStyle/>
          <a:p>
            <a:pPr>
              <a:defRPr/>
            </a:pPr>
            <a:r>
              <a:rPr lang="es-ES" kern="0" dirty="0">
                <a:solidFill>
                  <a:prstClr val="black">
                    <a:lumMod val="65000"/>
                    <a:lumOff val="35000"/>
                  </a:prstClr>
                </a:solidFill>
                <a:cs typeface="Arial"/>
                <a:sym typeface="Arial"/>
              </a:rPr>
              <a:t>GBCI es la misma entidad que ofrece la certificación LEED.</a:t>
            </a:r>
          </a:p>
          <a:p>
            <a:pPr marL="285750" indent="-285750">
              <a:buFont typeface="Arial" panose="020B0604020202020204" pitchFamily="34" charset="0"/>
              <a:buChar char="•"/>
              <a:defRPr/>
            </a:pPr>
            <a:r>
              <a:rPr lang="es-ES" kern="0" dirty="0">
                <a:solidFill>
                  <a:prstClr val="black">
                    <a:lumMod val="65000"/>
                    <a:lumOff val="35000"/>
                  </a:prstClr>
                </a:solidFill>
                <a:cs typeface="Arial"/>
                <a:sym typeface="Arial"/>
              </a:rPr>
              <a:t>Tarifa de escala variable, pero limitada para los proyectos que superan los 50.000</a:t>
            </a:r>
            <a:r>
              <a:rPr lang="en-US" kern="0" dirty="0">
                <a:solidFill>
                  <a:prstClr val="black">
                    <a:lumMod val="65000"/>
                    <a:lumOff val="35000"/>
                  </a:prstClr>
                </a:solidFill>
                <a:cs typeface="Arial"/>
                <a:sym typeface="Arial"/>
              </a:rPr>
              <a:t> m</a:t>
            </a:r>
            <a:r>
              <a:rPr lang="en-US" kern="0" baseline="30000" dirty="0">
                <a:solidFill>
                  <a:prstClr val="black">
                    <a:lumMod val="65000"/>
                    <a:lumOff val="35000"/>
                  </a:prstClr>
                </a:solidFill>
                <a:cs typeface="Arial"/>
                <a:sym typeface="Arial"/>
              </a:rPr>
              <a:t>2</a:t>
            </a:r>
            <a:r>
              <a:rPr lang="en-US" kern="0" dirty="0">
                <a:solidFill>
                  <a:prstClr val="black">
                    <a:lumMod val="65000"/>
                    <a:lumOff val="35000"/>
                  </a:prstClr>
                </a:solidFill>
                <a:cs typeface="Arial"/>
                <a:sym typeface="Arial"/>
              </a:rPr>
              <a:t> </a:t>
            </a:r>
          </a:p>
          <a:p>
            <a:pPr marL="285750" indent="-285750">
              <a:buFont typeface="Arial" panose="020B0604020202020204" pitchFamily="34" charset="0"/>
              <a:buChar char="•"/>
              <a:defRPr/>
            </a:pPr>
            <a:r>
              <a:rPr lang="es-ES" kern="0" dirty="0">
                <a:solidFill>
                  <a:prstClr val="black">
                    <a:lumMod val="65000"/>
                    <a:lumOff val="35000"/>
                  </a:prstClr>
                </a:solidFill>
                <a:cs typeface="Arial"/>
                <a:sym typeface="Arial"/>
              </a:rPr>
              <a:t>Requiere un auditor independiente (designado por GBCI o por el cliente)</a:t>
            </a:r>
            <a:endParaRPr lang="en-US" kern="0" dirty="0">
              <a:solidFill>
                <a:prstClr val="black">
                  <a:lumMod val="65000"/>
                  <a:lumOff val="35000"/>
                </a:prstClr>
              </a:solidFill>
              <a:cs typeface="Arial"/>
              <a:sym typeface="Arial"/>
            </a:endParaRPr>
          </a:p>
          <a:p>
            <a:pPr marL="285750" indent="-285750">
              <a:buFont typeface="Arial" panose="020B0604020202020204" pitchFamily="34" charset="0"/>
              <a:buChar char="•"/>
              <a:defRPr/>
            </a:pPr>
            <a:r>
              <a:rPr lang="en-US" kern="0" dirty="0">
                <a:solidFill>
                  <a:prstClr val="black">
                    <a:lumMod val="65000"/>
                    <a:lumOff val="35000"/>
                  </a:prstClr>
                </a:solidFill>
                <a:cs typeface="Arial"/>
                <a:sym typeface="Arial"/>
              </a:rPr>
              <a:t>Tarifa para los </a:t>
            </a:r>
            <a:r>
              <a:rPr lang="en-US" kern="0" dirty="0">
                <a:solidFill>
                  <a:prstClr val="black">
                    <a:lumMod val="65000"/>
                    <a:lumOff val="35000"/>
                  </a:prstClr>
                </a:solidFill>
                <a:cs typeface="Arial"/>
                <a:sym typeface="Arial"/>
                <a:hlinkClick r:id="rId3"/>
              </a:rPr>
              <a:t>auditores</a:t>
            </a:r>
            <a:r>
              <a:rPr lang="en-US" kern="0" dirty="0">
                <a:solidFill>
                  <a:prstClr val="black">
                    <a:lumMod val="65000"/>
                    <a:lumOff val="35000"/>
                  </a:prstClr>
                </a:solidFill>
                <a:cs typeface="Arial"/>
                <a:sym typeface="Arial"/>
              </a:rPr>
              <a:t> que se negocia de forma independiente</a:t>
            </a:r>
          </a:p>
        </p:txBody>
      </p:sp>
      <p:cxnSp>
        <p:nvCxnSpPr>
          <p:cNvPr id="18" name="Straight Connector 17">
            <a:extLst>
              <a:ext uri="{FF2B5EF4-FFF2-40B4-BE49-F238E27FC236}">
                <a16:creationId xmlns:a16="http://schemas.microsoft.com/office/drawing/2014/main" id="{271FDE4B-72DD-4545-BB42-86A9CB9597D2}"/>
              </a:ext>
            </a:extLst>
          </p:cNvPr>
          <p:cNvCxnSpPr>
            <a:cxnSpLocks/>
          </p:cNvCxnSpPr>
          <p:nvPr/>
        </p:nvCxnSpPr>
        <p:spPr bwMode="auto">
          <a:xfrm>
            <a:off x="1172308" y="4203588"/>
            <a:ext cx="10084972" cy="0"/>
          </a:xfrm>
          <a:prstGeom prst="line">
            <a:avLst/>
          </a:prstGeom>
          <a:noFill/>
          <a:ln w="12700" cap="flat" cmpd="sng" algn="ctr">
            <a:solidFill>
              <a:srgbClr val="389FDF"/>
            </a:solidFill>
            <a:prstDash val="lgDash"/>
            <a:round/>
            <a:headEnd type="none" w="med" len="med"/>
            <a:tailEnd type="none" w="med" len="med"/>
          </a:ln>
          <a:effectLst/>
        </p:spPr>
      </p:cxnSp>
      <p:sp>
        <p:nvSpPr>
          <p:cNvPr id="19" name="TextBox 18">
            <a:extLst>
              <a:ext uri="{FF2B5EF4-FFF2-40B4-BE49-F238E27FC236}">
                <a16:creationId xmlns:a16="http://schemas.microsoft.com/office/drawing/2014/main" id="{B7D8FB25-1781-4E01-A8CE-5B6F7D2A1675}"/>
              </a:ext>
            </a:extLst>
          </p:cNvPr>
          <p:cNvSpPr txBox="1"/>
          <p:nvPr/>
        </p:nvSpPr>
        <p:spPr>
          <a:xfrm>
            <a:off x="3339549" y="4355940"/>
            <a:ext cx="8852451" cy="1200329"/>
          </a:xfrm>
          <a:prstGeom prst="rect">
            <a:avLst/>
          </a:prstGeom>
          <a:noFill/>
        </p:spPr>
        <p:txBody>
          <a:bodyPr wrap="square" rtlCol="0">
            <a:spAutoFit/>
          </a:bodyPr>
          <a:lstStyle/>
          <a:p>
            <a:pPr>
              <a:defRPr/>
            </a:pPr>
            <a:r>
              <a:rPr lang="es-ES" kern="0" dirty="0">
                <a:solidFill>
                  <a:prstClr val="black">
                    <a:lumMod val="65000"/>
                    <a:lumOff val="35000"/>
                  </a:prstClr>
                </a:solidFill>
                <a:cs typeface="Arial"/>
                <a:sym typeface="Arial"/>
              </a:rPr>
              <a:t>El consorcio de thinkstep y SGS establece los parámetros globales de calidad e integridad.</a:t>
            </a:r>
          </a:p>
          <a:p>
            <a:pPr marL="285750" indent="-285750">
              <a:buFont typeface="Arial" panose="020B0604020202020204" pitchFamily="34" charset="0"/>
              <a:buChar char="•"/>
              <a:defRPr/>
            </a:pPr>
            <a:r>
              <a:rPr lang="es-ES" kern="0" dirty="0">
                <a:solidFill>
                  <a:prstClr val="black">
                    <a:lumMod val="65000"/>
                    <a:lumOff val="35000"/>
                  </a:prstClr>
                </a:solidFill>
                <a:cs typeface="Arial"/>
                <a:sym typeface="Arial"/>
              </a:rPr>
              <a:t>Tarifa plana para los proyectos con una tipología que incluye auditoría y certificación</a:t>
            </a:r>
          </a:p>
          <a:p>
            <a:pPr marL="285750" indent="-285750">
              <a:buFont typeface="Arial" panose="020B0604020202020204" pitchFamily="34" charset="0"/>
              <a:buChar char="•"/>
              <a:defRPr/>
            </a:pPr>
            <a:r>
              <a:rPr lang="es-ES" kern="0" dirty="0">
                <a:solidFill>
                  <a:prstClr val="black">
                    <a:lumMod val="65000"/>
                    <a:lumOff val="35000"/>
                  </a:prstClr>
                </a:solidFill>
                <a:cs typeface="Arial"/>
                <a:sym typeface="Arial"/>
              </a:rPr>
              <a:t>Descuentos disponibles por contratar a un experto en EDGE o certificaciones de la cartera</a:t>
            </a:r>
          </a:p>
          <a:p>
            <a:pPr marL="285750" indent="-285750">
              <a:buFont typeface="Arial" panose="020B0604020202020204" pitchFamily="34" charset="0"/>
              <a:buChar char="•"/>
              <a:defRPr/>
            </a:pPr>
            <a:r>
              <a:rPr lang="es-ES" kern="0" dirty="0">
                <a:solidFill>
                  <a:prstClr val="black">
                    <a:lumMod val="65000"/>
                    <a:lumOff val="35000"/>
                  </a:prstClr>
                </a:solidFill>
                <a:cs typeface="Arial"/>
                <a:sym typeface="Arial"/>
              </a:rPr>
              <a:t>El precio incluye el viaje y los gastos imprevistos</a:t>
            </a:r>
            <a:endParaRPr lang="en-US" kern="0" dirty="0">
              <a:solidFill>
                <a:prstClr val="black">
                  <a:lumMod val="65000"/>
                  <a:lumOff val="35000"/>
                </a:prstClr>
              </a:solidFill>
              <a:cs typeface="Arial"/>
              <a:sym typeface="Arial"/>
            </a:endParaRPr>
          </a:p>
        </p:txBody>
      </p:sp>
      <p:pic>
        <p:nvPicPr>
          <p:cNvPr id="20" name="Picture 19">
            <a:extLst>
              <a:ext uri="{FF2B5EF4-FFF2-40B4-BE49-F238E27FC236}">
                <a16:creationId xmlns:a16="http://schemas.microsoft.com/office/drawing/2014/main" id="{82458228-5021-4993-B7A5-41B7D51B6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986" y="1684966"/>
            <a:ext cx="939800" cy="1651000"/>
          </a:xfrm>
          <a:prstGeom prst="rect">
            <a:avLst/>
          </a:prstGeom>
        </p:spPr>
      </p:pic>
      <p:pic>
        <p:nvPicPr>
          <p:cNvPr id="21" name="Picture 20">
            <a:extLst>
              <a:ext uri="{FF2B5EF4-FFF2-40B4-BE49-F238E27FC236}">
                <a16:creationId xmlns:a16="http://schemas.microsoft.com/office/drawing/2014/main" id="{BF3CA6E4-D47E-41ED-BE51-B518299E8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 y="4443677"/>
            <a:ext cx="2761405" cy="1534114"/>
          </a:xfrm>
          <a:prstGeom prst="rect">
            <a:avLst/>
          </a:prstGeom>
        </p:spPr>
      </p:pic>
    </p:spTree>
    <p:extLst>
      <p:ext uri="{BB962C8B-B14F-4D97-AF65-F5344CB8AC3E}">
        <p14:creationId xmlns:p14="http://schemas.microsoft.com/office/powerpoint/2010/main" val="251428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A34304-0A90-4B38-BD4F-E47D1273F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19" name="TextBox 18">
            <a:extLst>
              <a:ext uri="{FF2B5EF4-FFF2-40B4-BE49-F238E27FC236}">
                <a16:creationId xmlns:a16="http://schemas.microsoft.com/office/drawing/2014/main" id="{6D36AB5E-B9B0-47A0-BFC4-95D50BD43E84}"/>
              </a:ext>
            </a:extLst>
          </p:cNvPr>
          <p:cNvSpPr txBox="1"/>
          <p:nvPr/>
        </p:nvSpPr>
        <p:spPr>
          <a:xfrm>
            <a:off x="8635647" y="4713701"/>
            <a:ext cx="1463040" cy="1323439"/>
          </a:xfrm>
          <a:prstGeom prst="rect">
            <a:avLst/>
          </a:prstGeom>
          <a:noFill/>
        </p:spPr>
        <p:txBody>
          <a:bodyPr wrap="square" lIns="0" rIns="0" rtlCol="0">
            <a:spAutoFit/>
          </a:bodyPr>
          <a:lstStyle/>
          <a:p>
            <a:pPr marL="119063" lvl="0" algn="ctr" defTabSz="914400" fontAlgn="base">
              <a:spcBef>
                <a:spcPct val="0"/>
              </a:spcBef>
              <a:spcAft>
                <a:spcPct val="0"/>
              </a:spcAft>
              <a:defRPr/>
            </a:pPr>
            <a:r>
              <a:rPr lang="es-ES" sz="1600" dirty="0">
                <a:solidFill>
                  <a:schemeClr val="bg1">
                    <a:lumMod val="50000"/>
                  </a:schemeClr>
                </a:solidFill>
                <a:cs typeface="Times New Roman" pitchFamily="18" charset="0"/>
              </a:rPr>
              <a:t>Conciliación y arbitraje de diferencias relativas a inversiones.</a:t>
            </a:r>
            <a:endParaRPr kumimoji="0" lang="en-US" sz="1600" b="0" i="0" u="none" strike="noStrike" kern="1200" cap="none" spc="0" normalizeH="0" baseline="0" noProof="0" dirty="0">
              <a:ln>
                <a:noFill/>
              </a:ln>
              <a:solidFill>
                <a:schemeClr val="bg1">
                  <a:lumMod val="50000"/>
                </a:schemeClr>
              </a:solidFill>
              <a:effectLst/>
              <a:uLnTx/>
              <a:uFillTx/>
              <a:ea typeface="+mn-ea"/>
              <a:cs typeface="Times New Roman" pitchFamily="18" charset="0"/>
            </a:endParaRPr>
          </a:p>
        </p:txBody>
      </p:sp>
      <p:sp>
        <p:nvSpPr>
          <p:cNvPr id="21" name="TextBox 20">
            <a:extLst>
              <a:ext uri="{FF2B5EF4-FFF2-40B4-BE49-F238E27FC236}">
                <a16:creationId xmlns:a16="http://schemas.microsoft.com/office/drawing/2014/main" id="{34710B0F-A6C2-41E9-92E5-0F2C6CFDC400}"/>
              </a:ext>
            </a:extLst>
          </p:cNvPr>
          <p:cNvSpPr txBox="1"/>
          <p:nvPr/>
        </p:nvSpPr>
        <p:spPr>
          <a:xfrm>
            <a:off x="6832463" y="4703251"/>
            <a:ext cx="1843689" cy="1323439"/>
          </a:xfrm>
          <a:prstGeom prst="rect">
            <a:avLst/>
          </a:prstGeom>
          <a:noFill/>
        </p:spPr>
        <p:txBody>
          <a:bodyPr wrap="square" lIns="0" rIns="0" rtlCol="0">
            <a:spAutoFit/>
          </a:bodyPr>
          <a:lstStyle/>
          <a:p>
            <a:pPr marL="119063" lvl="0" algn="ctr" defTabSz="914400" fontAlgn="base">
              <a:spcBef>
                <a:spcPct val="0"/>
              </a:spcBef>
              <a:spcAft>
                <a:spcPct val="0"/>
              </a:spcAft>
              <a:defRPr/>
            </a:pPr>
            <a:r>
              <a:rPr lang="es-ES" sz="1600" dirty="0">
                <a:solidFill>
                  <a:schemeClr val="bg1">
                    <a:lumMod val="50000"/>
                  </a:schemeClr>
                </a:solidFill>
                <a:cs typeface="Times New Roman" pitchFamily="18" charset="0"/>
              </a:rPr>
              <a:t>Garantías de los riesgos no comerciales de las inversiones extranjeras directas</a:t>
            </a:r>
            <a:endParaRPr kumimoji="0" lang="en-US" sz="1600" b="0" i="0" u="none" strike="noStrike" kern="1200" cap="none" spc="0" normalizeH="0" baseline="0" noProof="0" dirty="0">
              <a:ln>
                <a:noFill/>
              </a:ln>
              <a:solidFill>
                <a:schemeClr val="bg1">
                  <a:lumMod val="50000"/>
                </a:schemeClr>
              </a:solidFill>
              <a:effectLst/>
              <a:uLnTx/>
              <a:uFillTx/>
              <a:ea typeface="+mn-ea"/>
              <a:cs typeface="Times New Roman" pitchFamily="18" charset="0"/>
            </a:endParaRPr>
          </a:p>
        </p:txBody>
      </p:sp>
      <p:sp>
        <p:nvSpPr>
          <p:cNvPr id="22" name="TextBox 21">
            <a:extLst>
              <a:ext uri="{FF2B5EF4-FFF2-40B4-BE49-F238E27FC236}">
                <a16:creationId xmlns:a16="http://schemas.microsoft.com/office/drawing/2014/main" id="{30EFA39A-BB40-4731-A7CB-409956625FED}"/>
              </a:ext>
            </a:extLst>
          </p:cNvPr>
          <p:cNvSpPr txBox="1"/>
          <p:nvPr/>
        </p:nvSpPr>
        <p:spPr>
          <a:xfrm>
            <a:off x="3253745" y="4681003"/>
            <a:ext cx="1671839" cy="1323439"/>
          </a:xfrm>
          <a:prstGeom prst="rect">
            <a:avLst/>
          </a:prstGeom>
          <a:noFill/>
        </p:spPr>
        <p:txBody>
          <a:bodyPr wrap="square" lIns="0" rIns="0" rtlCol="0">
            <a:spAutoFit/>
          </a:bodyPr>
          <a:lstStyle/>
          <a:p>
            <a:pPr marL="60325" lvl="0" algn="ctr" defTabSz="914400" fontAlgn="base">
              <a:spcBef>
                <a:spcPct val="0"/>
              </a:spcBef>
              <a:spcAft>
                <a:spcPct val="0"/>
              </a:spcAft>
              <a:defRPr/>
            </a:pPr>
            <a:r>
              <a:rPr lang="es-ES" sz="1600" dirty="0">
                <a:solidFill>
                  <a:schemeClr val="bg1">
                    <a:lumMod val="50000"/>
                  </a:schemeClr>
                </a:solidFill>
                <a:cs typeface="Times New Roman" pitchFamily="18" charset="0"/>
              </a:rPr>
              <a:t>Préstamos sin intereses y donaciones a los Gobiernos de los países más pobres.</a:t>
            </a:r>
            <a:endParaRPr kumimoji="0" lang="en-US" sz="1600" b="0" i="0" u="none" strike="noStrike" kern="1200" cap="none" spc="0" normalizeH="0" baseline="0" noProof="0" dirty="0">
              <a:ln>
                <a:noFill/>
              </a:ln>
              <a:solidFill>
                <a:schemeClr val="bg1">
                  <a:lumMod val="50000"/>
                </a:schemeClr>
              </a:solidFill>
              <a:effectLst/>
              <a:uLnTx/>
              <a:uFillTx/>
              <a:ea typeface="+mn-ea"/>
              <a:cs typeface="Times New Roman" pitchFamily="18" charset="0"/>
            </a:endParaRPr>
          </a:p>
        </p:txBody>
      </p:sp>
      <p:sp>
        <p:nvSpPr>
          <p:cNvPr id="23" name="TextBox 22">
            <a:extLst>
              <a:ext uri="{FF2B5EF4-FFF2-40B4-BE49-F238E27FC236}">
                <a16:creationId xmlns:a16="http://schemas.microsoft.com/office/drawing/2014/main" id="{3F938312-3AA7-455C-8A3E-4F10804EEE96}"/>
              </a:ext>
            </a:extLst>
          </p:cNvPr>
          <p:cNvSpPr txBox="1"/>
          <p:nvPr/>
        </p:nvSpPr>
        <p:spPr>
          <a:xfrm>
            <a:off x="1476538" y="4549842"/>
            <a:ext cx="1876423" cy="1569660"/>
          </a:xfrm>
          <a:prstGeom prst="rect">
            <a:avLst/>
          </a:prstGeom>
          <a:noFill/>
        </p:spPr>
        <p:txBody>
          <a:bodyPr wrap="square" lIns="0" rIns="0" rtlCol="0">
            <a:spAutoFit/>
          </a:bodyPr>
          <a:lstStyle/>
          <a:p>
            <a:pPr marL="60325" lvl="0" algn="ctr" defTabSz="914400" fontAlgn="base">
              <a:spcBef>
                <a:spcPct val="0"/>
              </a:spcBef>
              <a:spcAft>
                <a:spcPct val="0"/>
              </a:spcAft>
              <a:defRPr/>
            </a:pPr>
            <a:r>
              <a:rPr lang="es-ES" sz="1600" dirty="0">
                <a:solidFill>
                  <a:schemeClr val="bg1">
                    <a:lumMod val="50000"/>
                  </a:schemeClr>
                </a:solidFill>
                <a:cs typeface="Times New Roman" pitchFamily="18" charset="0"/>
              </a:rPr>
              <a:t>Préstamos a Gobiernos de países de ingreso mediano y con solvencia crediticia, y a países de ingreso bajo.</a:t>
            </a:r>
            <a:endParaRPr kumimoji="0" lang="en-US" sz="1600" b="0" i="0" u="none" strike="noStrike" kern="1200" cap="none" spc="0" normalizeH="0" baseline="0" noProof="0" dirty="0">
              <a:ln>
                <a:noFill/>
              </a:ln>
              <a:solidFill>
                <a:schemeClr val="bg1">
                  <a:lumMod val="50000"/>
                </a:schemeClr>
              </a:solidFill>
              <a:effectLst/>
              <a:uLnTx/>
              <a:uFillTx/>
              <a:ea typeface="+mn-ea"/>
              <a:cs typeface="Times New Roman" pitchFamily="18" charset="0"/>
            </a:endParaRPr>
          </a:p>
        </p:txBody>
      </p:sp>
      <p:sp>
        <p:nvSpPr>
          <p:cNvPr id="24" name="TextBox 23">
            <a:extLst>
              <a:ext uri="{FF2B5EF4-FFF2-40B4-BE49-F238E27FC236}">
                <a16:creationId xmlns:a16="http://schemas.microsoft.com/office/drawing/2014/main" id="{885167DD-EC15-4C8D-AD52-575F5122BA17}"/>
              </a:ext>
            </a:extLst>
          </p:cNvPr>
          <p:cNvSpPr txBox="1"/>
          <p:nvPr/>
        </p:nvSpPr>
        <p:spPr>
          <a:xfrm>
            <a:off x="5230585" y="4780271"/>
            <a:ext cx="1347637" cy="984885"/>
          </a:xfrm>
          <a:prstGeom prst="rect">
            <a:avLst/>
          </a:prstGeom>
          <a:noFill/>
          <a:ln w="28575">
            <a:noFill/>
            <a:prstDash val="dash"/>
          </a:ln>
        </p:spPr>
        <p:txBody>
          <a:bodyPr wrap="square" lIns="0" tIns="0" rIns="0" bIns="0" rtlCol="0">
            <a:spAutoFit/>
          </a:bodyPr>
          <a:lstStyle/>
          <a:p>
            <a:pPr marL="119063" lvl="0" algn="ctr" defTabSz="914400" fontAlgn="base">
              <a:spcBef>
                <a:spcPct val="0"/>
              </a:spcBef>
              <a:spcAft>
                <a:spcPct val="0"/>
              </a:spcAft>
              <a:defRPr/>
            </a:pPr>
            <a:r>
              <a:rPr lang="es-ES" sz="1600" b="1" dirty="0">
                <a:ln>
                  <a:noFill/>
                  <a:prstDash val="solid"/>
                </a:ln>
                <a:solidFill>
                  <a:schemeClr val="bg1">
                    <a:lumMod val="50000"/>
                  </a:schemeClr>
                </a:solidFill>
                <a:cs typeface="Times New Roman" pitchFamily="18" charset="0"/>
              </a:rPr>
              <a:t>Soluciones en el desarrollo del sector privado</a:t>
            </a:r>
            <a:endParaRPr kumimoji="0" lang="en-US" sz="1600" b="1" i="0" u="none" strike="noStrike" kern="1200" cap="none" spc="0" normalizeH="0" baseline="0" noProof="0" dirty="0">
              <a:ln>
                <a:noFill/>
                <a:prstDash val="solid"/>
              </a:ln>
              <a:solidFill>
                <a:schemeClr val="bg1">
                  <a:lumMod val="50000"/>
                </a:schemeClr>
              </a:solidFill>
              <a:effectLst/>
              <a:uLnTx/>
              <a:uFillTx/>
              <a:ea typeface="+mn-ea"/>
              <a:cs typeface="Times New Roman" pitchFamily="18" charset="0"/>
            </a:endParaRPr>
          </a:p>
        </p:txBody>
      </p:sp>
      <p:sp>
        <p:nvSpPr>
          <p:cNvPr id="25" name="TextBox 24">
            <a:extLst>
              <a:ext uri="{FF2B5EF4-FFF2-40B4-BE49-F238E27FC236}">
                <a16:creationId xmlns:a16="http://schemas.microsoft.com/office/drawing/2014/main" id="{C5CF014E-CC62-44A0-A47B-BB8FA137A6C4}"/>
              </a:ext>
            </a:extLst>
          </p:cNvPr>
          <p:cNvSpPr txBox="1"/>
          <p:nvPr/>
        </p:nvSpPr>
        <p:spPr>
          <a:xfrm>
            <a:off x="1596564" y="2321284"/>
            <a:ext cx="1657182" cy="2183091"/>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ea typeface="+mn-ea"/>
                <a:cs typeface="Times New Roman" pitchFamily="18" charset="0"/>
              </a:rPr>
              <a:t>IBRD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mn-ea"/>
              <a:cs typeface="Times New Roman" pitchFamily="18" charset="0"/>
            </a:endParaRPr>
          </a:p>
          <a:p>
            <a:pPr lvl="0" algn="ctr" defTabSz="914400" fontAlgn="base">
              <a:spcBef>
                <a:spcPct val="0"/>
              </a:spcBef>
              <a:spcAft>
                <a:spcPct val="0"/>
              </a:spcAft>
              <a:defRPr/>
            </a:pPr>
            <a:r>
              <a:rPr lang="es-ES" sz="1900" dirty="0">
                <a:solidFill>
                  <a:prstClr val="white"/>
                </a:solidFill>
                <a:cs typeface="Times New Roman" pitchFamily="18" charset="0"/>
              </a:rPr>
              <a:t>Banco Internacional de </a:t>
            </a:r>
            <a:r>
              <a:rPr lang="es-ES" sz="1850" dirty="0">
                <a:solidFill>
                  <a:prstClr val="white"/>
                </a:solidFill>
                <a:cs typeface="Times New Roman" pitchFamily="18" charset="0"/>
              </a:rPr>
              <a:t>Reconstrucción</a:t>
            </a:r>
            <a:r>
              <a:rPr lang="es-ES" sz="1900" dirty="0">
                <a:solidFill>
                  <a:prstClr val="white"/>
                </a:solidFill>
                <a:cs typeface="Times New Roman" pitchFamily="18" charset="0"/>
              </a:rPr>
              <a:t> y Fomento</a:t>
            </a:r>
            <a:endParaRPr kumimoji="0" lang="en-US" sz="1900" b="0"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6" name="TextBox 25">
            <a:extLst>
              <a:ext uri="{FF2B5EF4-FFF2-40B4-BE49-F238E27FC236}">
                <a16:creationId xmlns:a16="http://schemas.microsoft.com/office/drawing/2014/main" id="{77C3069B-61A5-4ED1-9D0F-EB7D49BCDA00}"/>
              </a:ext>
            </a:extLst>
          </p:cNvPr>
          <p:cNvSpPr txBox="1"/>
          <p:nvPr/>
        </p:nvSpPr>
        <p:spPr>
          <a:xfrm>
            <a:off x="3373573" y="2344078"/>
            <a:ext cx="1596984" cy="2183093"/>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ea typeface="+mn-ea"/>
                <a:cs typeface="Times New Roman" pitchFamily="18" charset="0"/>
              </a:rPr>
              <a:t>IDA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mn-ea"/>
              <a:cs typeface="Times New Roman" pitchFamily="18" charset="0"/>
            </a:endParaRPr>
          </a:p>
          <a:p>
            <a:pPr lvl="0" algn="ctr" defTabSz="914400" fontAlgn="base">
              <a:spcBef>
                <a:spcPct val="0"/>
              </a:spcBef>
              <a:spcAft>
                <a:spcPct val="0"/>
              </a:spcAft>
              <a:defRPr/>
            </a:pPr>
            <a:r>
              <a:rPr lang="en-US" sz="1900" dirty="0">
                <a:solidFill>
                  <a:prstClr val="white"/>
                </a:solidFill>
                <a:cs typeface="Times New Roman" pitchFamily="18" charset="0"/>
              </a:rPr>
              <a:t>Asociación Internacional de Fomento</a:t>
            </a:r>
            <a:endParaRPr kumimoji="0" lang="en-US" sz="1900" b="0"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7" name="TextBox 26">
            <a:extLst>
              <a:ext uri="{FF2B5EF4-FFF2-40B4-BE49-F238E27FC236}">
                <a16:creationId xmlns:a16="http://schemas.microsoft.com/office/drawing/2014/main" id="{83D2C2E5-31DC-42CB-9B5E-92AEB4E05283}"/>
              </a:ext>
            </a:extLst>
          </p:cNvPr>
          <p:cNvSpPr txBox="1"/>
          <p:nvPr/>
        </p:nvSpPr>
        <p:spPr>
          <a:xfrm>
            <a:off x="5064258" y="2304751"/>
            <a:ext cx="1736534" cy="2186407"/>
          </a:xfrm>
          <a:prstGeom prst="roundRect">
            <a:avLst/>
          </a:prstGeom>
          <a:solidFill>
            <a:schemeClr val="tx1"/>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ea typeface="+mn-ea"/>
                <a:cs typeface="Times New Roman" pitchFamily="18" charset="0"/>
              </a:rPr>
              <a:t>IFC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white"/>
              </a:solidFill>
              <a:effectLst/>
              <a:uLnTx/>
              <a:uFillTx/>
              <a:ea typeface="+mn-ea"/>
              <a:cs typeface="Times New Roman" pitchFamily="18" charset="0"/>
            </a:endParaRPr>
          </a:p>
          <a:p>
            <a:pPr lvl="0" algn="ctr" defTabSz="914400" fontAlgn="base">
              <a:spcBef>
                <a:spcPct val="0"/>
              </a:spcBef>
              <a:spcAft>
                <a:spcPct val="0"/>
              </a:spcAft>
              <a:defRPr/>
            </a:pPr>
            <a:r>
              <a:rPr lang="en-US" sz="1900" b="1" dirty="0">
                <a:solidFill>
                  <a:prstClr val="white"/>
                </a:solidFill>
                <a:cs typeface="Times New Roman" pitchFamily="18" charset="0"/>
              </a:rPr>
              <a:t>Corporación Financiera Internacional</a:t>
            </a:r>
            <a:endParaRPr kumimoji="0" lang="en-US" sz="19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8" name="TextBox 27">
            <a:extLst>
              <a:ext uri="{FF2B5EF4-FFF2-40B4-BE49-F238E27FC236}">
                <a16:creationId xmlns:a16="http://schemas.microsoft.com/office/drawing/2014/main" id="{124F2B95-18A2-41B7-8D03-E5EEB95E35F9}"/>
              </a:ext>
            </a:extLst>
          </p:cNvPr>
          <p:cNvSpPr txBox="1"/>
          <p:nvPr/>
        </p:nvSpPr>
        <p:spPr>
          <a:xfrm>
            <a:off x="6894493" y="2321284"/>
            <a:ext cx="1621326" cy="2169874"/>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ea typeface="+mn-ea"/>
                <a:cs typeface="Times New Roman" pitchFamily="18" charset="0"/>
              </a:rPr>
              <a:t>MIGA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mn-ea"/>
              <a:cs typeface="Times New Roman" pitchFamily="18" charset="0"/>
            </a:endParaRPr>
          </a:p>
          <a:p>
            <a:pPr lvl="0" algn="ctr" defTabSz="914400" fontAlgn="base">
              <a:spcBef>
                <a:spcPct val="0"/>
              </a:spcBef>
              <a:spcAft>
                <a:spcPct val="0"/>
              </a:spcAft>
              <a:defRPr/>
            </a:pPr>
            <a:r>
              <a:rPr lang="es-ES" sz="1900" dirty="0">
                <a:solidFill>
                  <a:prstClr val="white"/>
                </a:solidFill>
                <a:cs typeface="Times New Roman" pitchFamily="18" charset="0"/>
              </a:rPr>
              <a:t>Organismo Multilateral de Garantía de Inversiones</a:t>
            </a:r>
            <a:endParaRPr kumimoji="0" lang="en-US" sz="1900" b="0"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9" name="TextBox 28">
            <a:extLst>
              <a:ext uri="{FF2B5EF4-FFF2-40B4-BE49-F238E27FC236}">
                <a16:creationId xmlns:a16="http://schemas.microsoft.com/office/drawing/2014/main" id="{65941F81-C715-43D9-A6B0-B13FF566B813}"/>
              </a:ext>
            </a:extLst>
          </p:cNvPr>
          <p:cNvSpPr txBox="1"/>
          <p:nvPr/>
        </p:nvSpPr>
        <p:spPr>
          <a:xfrm>
            <a:off x="8635647" y="2321284"/>
            <a:ext cx="1633863" cy="2182477"/>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ea typeface="+mn-ea"/>
                <a:cs typeface="Times New Roman" pitchFamily="18" charset="0"/>
              </a:rPr>
              <a:t>ICSID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ea typeface="+mn-ea"/>
              <a:cs typeface="Times New Roman" pitchFamily="18" charset="0"/>
            </a:endParaRPr>
          </a:p>
          <a:p>
            <a:pPr lvl="0" algn="ctr" defTabSz="914400" fontAlgn="base">
              <a:spcBef>
                <a:spcPct val="0"/>
              </a:spcBef>
              <a:spcAft>
                <a:spcPct val="0"/>
              </a:spcAft>
              <a:defRPr/>
            </a:pPr>
            <a:r>
              <a:rPr lang="en-US" sz="1700" dirty="0">
                <a:solidFill>
                  <a:prstClr val="white"/>
                </a:solidFill>
                <a:cs typeface="Times New Roman" pitchFamily="18" charset="0"/>
              </a:rPr>
              <a:t>Centro Internacional de Arreglo de Diferencias Relativas a Inversiones</a:t>
            </a:r>
            <a:endParaRPr kumimoji="0" lang="en-US" sz="1700" b="0" i="0" u="none" strike="noStrike" kern="1200" cap="none" spc="0" normalizeH="0" baseline="0" noProof="0" dirty="0">
              <a:ln>
                <a:noFill/>
              </a:ln>
              <a:solidFill>
                <a:prstClr val="white"/>
              </a:solidFill>
              <a:effectLst/>
              <a:uLnTx/>
              <a:uFillTx/>
              <a:ea typeface="+mn-ea"/>
              <a:cs typeface="Times New Roman" pitchFamily="18" charset="0"/>
            </a:endParaRPr>
          </a:p>
        </p:txBody>
      </p:sp>
      <p:pic>
        <p:nvPicPr>
          <p:cNvPr id="30" name="Picture 2" descr="C:\Users\wb469958\Documents\WGB_Logo-English\Horizontal\WBG_Horizontal_Color\jpeg\WBG_Horizontal-RGB-high.jpg">
            <a:extLst>
              <a:ext uri="{FF2B5EF4-FFF2-40B4-BE49-F238E27FC236}">
                <a16:creationId xmlns:a16="http://schemas.microsoft.com/office/drawing/2014/main" id="{291EDC67-8BBD-4258-B94A-83171FF7F8A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9900" y="1290907"/>
            <a:ext cx="3067050" cy="602167"/>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21">
            <a:extLst>
              <a:ext uri="{FF2B5EF4-FFF2-40B4-BE49-F238E27FC236}">
                <a16:creationId xmlns:a16="http://schemas.microsoft.com/office/drawing/2014/main" id="{4816DF0C-7D11-4656-9E9F-C3A18522D9E9}"/>
              </a:ext>
            </a:extLst>
          </p:cNvPr>
          <p:cNvSpPr/>
          <p:nvPr/>
        </p:nvSpPr>
        <p:spPr bwMode="auto">
          <a:xfrm>
            <a:off x="1371600" y="2080857"/>
            <a:ext cx="9093200" cy="4030980"/>
          </a:xfrm>
          <a:prstGeom prst="roundRect">
            <a:avLst>
              <a:gd name="adj" fmla="val 4804"/>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dirty="0">
              <a:ln>
                <a:solidFill>
                  <a:srgbClr val="139AF0"/>
                </a:solidFill>
              </a:ln>
              <a:solidFill>
                <a:srgbClr val="021F43"/>
              </a:solidFill>
              <a:effectLst/>
              <a:uLnTx/>
              <a:uFillTx/>
              <a:latin typeface="Arial"/>
              <a:ea typeface="+mn-ea"/>
              <a:cs typeface="Times New Roman" pitchFamily="18" charset="0"/>
            </a:endParaRPr>
          </a:p>
        </p:txBody>
      </p:sp>
      <p:sp>
        <p:nvSpPr>
          <p:cNvPr id="32" name="Right Triangle 31">
            <a:extLst>
              <a:ext uri="{FF2B5EF4-FFF2-40B4-BE49-F238E27FC236}">
                <a16:creationId xmlns:a16="http://schemas.microsoft.com/office/drawing/2014/main" id="{D6B1552F-EE6F-4D15-A3C4-C49CB299A5B2}"/>
              </a:ext>
            </a:extLst>
          </p:cNvPr>
          <p:cNvSpPr/>
          <p:nvPr/>
        </p:nvSpPr>
        <p:spPr bwMode="auto">
          <a:xfrm>
            <a:off x="7343450" y="4724161"/>
            <a:ext cx="2023669" cy="1077218"/>
          </a:xfrm>
          <a:prstGeom prst="r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dirty="0">
              <a:ln>
                <a:noFill/>
              </a:ln>
              <a:solidFill>
                <a:srgbClr val="021F43"/>
              </a:solidFill>
              <a:effectLst/>
              <a:uLnTx/>
              <a:uFillTx/>
              <a:latin typeface="Trebuchet MS" pitchFamily="34" charset="0"/>
              <a:ea typeface="+mn-ea"/>
              <a:cs typeface="Times New Roman" pitchFamily="18" charset="0"/>
            </a:endParaRPr>
          </a:p>
        </p:txBody>
      </p:sp>
      <p:sp>
        <p:nvSpPr>
          <p:cNvPr id="33" name="Half Frame 32">
            <a:extLst>
              <a:ext uri="{FF2B5EF4-FFF2-40B4-BE49-F238E27FC236}">
                <a16:creationId xmlns:a16="http://schemas.microsoft.com/office/drawing/2014/main" id="{36FFC53E-7CB8-45A5-B0F8-74BC543C472F}"/>
              </a:ext>
            </a:extLst>
          </p:cNvPr>
          <p:cNvSpPr/>
          <p:nvPr/>
        </p:nvSpPr>
        <p:spPr bwMode="auto">
          <a:xfrm rot="18900000">
            <a:off x="4958420" y="4738457"/>
            <a:ext cx="777687" cy="829391"/>
          </a:xfrm>
          <a:prstGeom prst="halfFrame">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auto" latinLnBrk="0" hangingPunct="1">
              <a:lnSpc>
                <a:spcPct val="100000"/>
              </a:lnSpc>
              <a:spcBef>
                <a:spcPct val="50000"/>
              </a:spcBef>
              <a:spcAft>
                <a:spcPts val="0"/>
              </a:spcAft>
              <a:buClrTx/>
              <a:buSzTx/>
              <a:buFontTx/>
              <a:buNone/>
              <a:tabLst/>
              <a:defRPr/>
            </a:pPr>
            <a:endParaRPr kumimoji="0" lang="en-US" sz="1300" b="0" i="0" u="none" strike="noStrike" kern="1200" cap="none" spc="0" normalizeH="0" baseline="0" noProof="0" dirty="0">
              <a:ln>
                <a:noFill/>
              </a:ln>
              <a:solidFill>
                <a:srgbClr val="021F43"/>
              </a:solidFill>
              <a:effectLst/>
              <a:uLnTx/>
              <a:uFillTx/>
              <a:latin typeface="Trebuchet MS" pitchFamily="34" charset="0"/>
              <a:ea typeface="+mn-ea"/>
              <a:cs typeface="Times New Roman" pitchFamily="18" charset="0"/>
            </a:endParaRPr>
          </a:p>
        </p:txBody>
      </p:sp>
      <p:sp>
        <p:nvSpPr>
          <p:cNvPr id="34" name="Half Frame 33">
            <a:extLst>
              <a:ext uri="{FF2B5EF4-FFF2-40B4-BE49-F238E27FC236}">
                <a16:creationId xmlns:a16="http://schemas.microsoft.com/office/drawing/2014/main" id="{DEEFA6C5-E9A2-4A1C-A2B9-E0676CCD7998}"/>
              </a:ext>
            </a:extLst>
          </p:cNvPr>
          <p:cNvSpPr/>
          <p:nvPr/>
        </p:nvSpPr>
        <p:spPr bwMode="auto">
          <a:xfrm rot="8100000">
            <a:off x="6252957" y="4715781"/>
            <a:ext cx="753369" cy="821847"/>
          </a:xfrm>
          <a:prstGeom prst="halfFrame">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auto" latinLnBrk="0" hangingPunct="1">
              <a:lnSpc>
                <a:spcPct val="100000"/>
              </a:lnSpc>
              <a:spcBef>
                <a:spcPct val="50000"/>
              </a:spcBef>
              <a:spcAft>
                <a:spcPts val="0"/>
              </a:spcAft>
              <a:buClrTx/>
              <a:buSzTx/>
              <a:buFontTx/>
              <a:buNone/>
              <a:tabLst/>
              <a:defRPr/>
            </a:pPr>
            <a:endParaRPr kumimoji="0" lang="en-US" sz="1300" b="0" i="0" u="none" strike="noStrike" kern="1200" cap="none" spc="0" normalizeH="0" baseline="0" noProof="0" dirty="0">
              <a:ln>
                <a:noFill/>
              </a:ln>
              <a:solidFill>
                <a:srgbClr val="021F43"/>
              </a:solidFill>
              <a:effectLst/>
              <a:uLnTx/>
              <a:uFillTx/>
              <a:latin typeface="Trebuchet MS" pitchFamily="34" charset="0"/>
              <a:ea typeface="+mn-ea"/>
              <a:cs typeface="Times New Roman" pitchFamily="18" charset="0"/>
            </a:endParaRPr>
          </a:p>
        </p:txBody>
      </p:sp>
      <p:sp>
        <p:nvSpPr>
          <p:cNvPr id="35" name="Content Placeholder 2">
            <a:extLst>
              <a:ext uri="{FF2B5EF4-FFF2-40B4-BE49-F238E27FC236}">
                <a16:creationId xmlns:a16="http://schemas.microsoft.com/office/drawing/2014/main" id="{CBA74C90-66FE-4864-BE06-91ACF328FA2F}"/>
              </a:ext>
            </a:extLst>
          </p:cNvPr>
          <p:cNvSpPr txBox="1">
            <a:spLocks/>
          </p:cNvSpPr>
          <p:nvPr/>
        </p:nvSpPr>
        <p:spPr>
          <a:xfrm>
            <a:off x="1705543" y="208534"/>
            <a:ext cx="8534400" cy="1021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None/>
            </a:pPr>
            <a:r>
              <a:rPr lang="es-ES" cap="all" dirty="0">
                <a:solidFill>
                  <a:schemeClr val="bg1">
                    <a:lumMod val="50000"/>
                  </a:schemeClr>
                </a:solidFill>
              </a:rPr>
              <a:t>IFC ES MIEMBRO DEL </a:t>
            </a:r>
            <a:r>
              <a:rPr lang="es-ES" b="1" cap="all" dirty="0">
                <a:solidFill>
                  <a:schemeClr val="bg1">
                    <a:lumMod val="50000"/>
                  </a:schemeClr>
                </a:solidFill>
              </a:rPr>
              <a:t>GRUPO BANCO MUNDIAL</a:t>
            </a:r>
          </a:p>
          <a:p>
            <a:pPr marL="0" indent="0" algn="ctr" fontAlgn="base">
              <a:spcBef>
                <a:spcPts val="0"/>
              </a:spcBef>
              <a:buNone/>
            </a:pPr>
            <a:r>
              <a:rPr lang="en-US" dirty="0">
                <a:solidFill>
                  <a:schemeClr val="bg1">
                    <a:lumMod val="50000"/>
                  </a:schemeClr>
                </a:solidFill>
              </a:rPr>
              <a:t>________</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31311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15BEA0-1379-450C-AFB7-DE595BBA432C}"/>
              </a:ext>
            </a:extLst>
          </p:cNvPr>
          <p:cNvPicPr>
            <a:picLocks noChangeAspect="1"/>
          </p:cNvPicPr>
          <p:nvPr/>
        </p:nvPicPr>
        <p:blipFill rotWithShape="1">
          <a:blip r:embed="rId3">
            <a:extLst>
              <a:ext uri="{28A0092B-C50C-407E-A947-70E740481C1C}">
                <a14:useLocalDpi xmlns:a14="http://schemas.microsoft.com/office/drawing/2010/main" val="0"/>
              </a:ext>
            </a:extLst>
          </a:blip>
          <a:srcRect t="14682" b="5168"/>
          <a:stretch/>
        </p:blipFill>
        <p:spPr>
          <a:xfrm>
            <a:off x="1805" y="1366458"/>
            <a:ext cx="12188389" cy="5496676"/>
          </a:xfrm>
          <a:prstGeom prst="rect">
            <a:avLst/>
          </a:prstGeom>
        </p:spPr>
      </p:pic>
      <p:sp>
        <p:nvSpPr>
          <p:cNvPr id="7" name="Content Placeholder 2">
            <a:extLst>
              <a:ext uri="{FF2B5EF4-FFF2-40B4-BE49-F238E27FC236}">
                <a16:creationId xmlns:a16="http://schemas.microsoft.com/office/drawing/2014/main" id="{DEB401BA-83EE-4529-9280-6C4627430CAE}"/>
              </a:ext>
            </a:extLst>
          </p:cNvPr>
          <p:cNvSpPr txBox="1">
            <a:spLocks/>
          </p:cNvSpPr>
          <p:nvPr/>
        </p:nvSpPr>
        <p:spPr>
          <a:xfrm>
            <a:off x="913" y="150837"/>
            <a:ext cx="12191087" cy="1407885"/>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80000"/>
              </a:lnSpc>
              <a:buNone/>
            </a:pPr>
            <a:r>
              <a:rPr lang="es-ES" cap="all" dirty="0">
                <a:solidFill>
                  <a:schemeClr val="bg1">
                    <a:lumMod val="50000"/>
                  </a:schemeClr>
                </a:solidFill>
              </a:rPr>
              <a:t>ESTUDIO DE CASO: EL PROYECTO </a:t>
            </a:r>
            <a:r>
              <a:rPr lang="es-ES" b="1" cap="all" dirty="0">
                <a:solidFill>
                  <a:schemeClr val="bg1">
                    <a:lumMod val="50000"/>
                  </a:schemeClr>
                </a:solidFill>
              </a:rPr>
              <a:t>REVOLUCIÓN 757 DE FICADE</a:t>
            </a:r>
            <a:r>
              <a:rPr lang="es-ES" cap="all" dirty="0">
                <a:solidFill>
                  <a:schemeClr val="bg1">
                    <a:lumMod val="50000"/>
                  </a:schemeClr>
                </a:solidFill>
              </a:rPr>
              <a:t>, UBICADO EN CIUDAD DE MÉXICO, OFRECERÁ 168 VIVIENDAS PARA RESIDENTES RESPONSABLES CON EL MEDIO AMBIENTE</a:t>
            </a:r>
            <a:endParaRPr lang="en-US" cap="all" dirty="0">
              <a:solidFill>
                <a:schemeClr val="bg1">
                  <a:lumMod val="50000"/>
                </a:schemeClr>
              </a:solidFill>
            </a:endParaRPr>
          </a:p>
        </p:txBody>
      </p:sp>
      <p:sp>
        <p:nvSpPr>
          <p:cNvPr id="5" name="Rectangle 4">
            <a:extLst>
              <a:ext uri="{FF2B5EF4-FFF2-40B4-BE49-F238E27FC236}">
                <a16:creationId xmlns:a16="http://schemas.microsoft.com/office/drawing/2014/main" id="{0EC21746-6470-464E-9233-AFD107B63FBC}"/>
              </a:ext>
            </a:extLst>
          </p:cNvPr>
          <p:cNvSpPr/>
          <p:nvPr/>
        </p:nvSpPr>
        <p:spPr>
          <a:xfrm>
            <a:off x="39687" y="1601502"/>
            <a:ext cx="2889504" cy="5210436"/>
          </a:xfrm>
          <a:prstGeom prst="rect">
            <a:avLst/>
          </a:prstGeom>
          <a:solidFill>
            <a:schemeClr val="bg1">
              <a:alpha val="83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lumMod val="50000"/>
                  </a:schemeClr>
                </a:solidFill>
                <a:cs typeface="Arial" panose="020B0604020202020204" pitchFamily="34" charset="0"/>
              </a:rPr>
              <a:t>DATOS REALES:</a:t>
            </a:r>
          </a:p>
          <a:p>
            <a:endParaRPr lang="en-US" sz="1000" dirty="0">
              <a:solidFill>
                <a:schemeClr val="bg1">
                  <a:lumMod val="50000"/>
                </a:schemeClr>
              </a:solidFill>
              <a:cs typeface="Arial" panose="020B0604020202020204" pitchFamily="34" charset="0"/>
            </a:endParaRPr>
          </a:p>
          <a:p>
            <a:pPr marL="285750" indent="-285750">
              <a:buFont typeface="Arial" panose="020B0604020202020204" pitchFamily="34" charset="0"/>
              <a:buChar char="•"/>
            </a:pPr>
            <a:r>
              <a:rPr lang="es-ES" dirty="0">
                <a:solidFill>
                  <a:schemeClr val="bg1">
                    <a:lumMod val="50000"/>
                  </a:schemeClr>
                </a:solidFill>
                <a:cs typeface="Arial" panose="020B0604020202020204" pitchFamily="34" charset="0"/>
              </a:rPr>
              <a:t>FICADE planea obtener a certificación EDGE para todas las propiedades que construya en el futuro.</a:t>
            </a:r>
          </a:p>
          <a:p>
            <a:pPr marL="285750" indent="-285750">
              <a:buFont typeface="Arial" panose="020B0604020202020204" pitchFamily="34" charset="0"/>
              <a:buChar char="•"/>
            </a:pPr>
            <a:r>
              <a:rPr lang="es-ES" dirty="0">
                <a:solidFill>
                  <a:schemeClr val="bg1">
                    <a:lumMod val="50000"/>
                  </a:schemeClr>
                </a:solidFill>
                <a:cs typeface="Arial" panose="020B0604020202020204" pitchFamily="34" charset="0"/>
              </a:rPr>
              <a:t>Entre las características eficientes en términos de recursos, se incluyen los dispositivos de protección solar externos, las calderas de agua caliente de alta eficiencia y los cabezales de ducha de bajo flujo.</a:t>
            </a:r>
          </a:p>
          <a:p>
            <a:pPr marL="285750" indent="-285750">
              <a:buFont typeface="Arial" panose="020B0604020202020204" pitchFamily="34" charset="0"/>
              <a:buChar char="•"/>
            </a:pPr>
            <a:r>
              <a:rPr lang="es-ES" dirty="0">
                <a:solidFill>
                  <a:schemeClr val="bg1">
                    <a:lumMod val="50000"/>
                  </a:schemeClr>
                </a:solidFill>
                <a:cs typeface="Arial" panose="020B0604020202020204" pitchFamily="34" charset="0"/>
              </a:rPr>
              <a:t>Los apartamentos están hechos con bloques de arcilla en forma de panal.</a:t>
            </a:r>
            <a:endParaRPr lang="en-US"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395964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C5DFE1F-33DA-4DD6-8249-DDD5B9F91361}"/>
              </a:ext>
            </a:extLst>
          </p:cNvPr>
          <p:cNvSpPr txBox="1">
            <a:spLocks/>
          </p:cNvSpPr>
          <p:nvPr/>
        </p:nvSpPr>
        <p:spPr>
          <a:xfrm>
            <a:off x="-50874" y="20930"/>
            <a:ext cx="12242874" cy="1343583"/>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s-ES" cap="all" dirty="0">
                <a:solidFill>
                  <a:schemeClr val="bg1">
                    <a:lumMod val="50000"/>
                  </a:schemeClr>
                </a:solidFill>
              </a:rPr>
              <a:t>ESTUDIO DE CASO: </a:t>
            </a:r>
            <a:r>
              <a:rPr lang="es-ES" b="1" cap="all" dirty="0">
                <a:solidFill>
                  <a:schemeClr val="bg1">
                    <a:lumMod val="50000"/>
                  </a:schemeClr>
                </a:solidFill>
              </a:rPr>
              <a:t>VINTE</a:t>
            </a:r>
            <a:r>
              <a:rPr lang="es-ES" cap="all" dirty="0">
                <a:solidFill>
                  <a:schemeClr val="bg1">
                    <a:lumMod val="50000"/>
                  </a:schemeClr>
                </a:solidFill>
              </a:rPr>
              <a:t> SE HA COMPROMETIDO A OBTENER LA CERTIFICACIÓN EDGE PARA TODAS LAS VIVIENDAS QUE CONSTRUYA EN EL FUTURO, INCLUIDAS LAS 60 VIVIENDAS DE </a:t>
            </a:r>
            <a:r>
              <a:rPr lang="es-ES" b="1" cap="all" dirty="0">
                <a:solidFill>
                  <a:schemeClr val="bg1">
                    <a:lumMod val="50000"/>
                  </a:schemeClr>
                </a:solidFill>
              </a:rPr>
              <a:t>REAL</a:t>
            </a:r>
            <a:r>
              <a:rPr lang="es-ES" cap="all" dirty="0">
                <a:solidFill>
                  <a:schemeClr val="bg1">
                    <a:lumMod val="50000"/>
                  </a:schemeClr>
                </a:solidFill>
              </a:rPr>
              <a:t> </a:t>
            </a:r>
            <a:r>
              <a:rPr lang="es-ES" b="1" cap="all" dirty="0">
                <a:solidFill>
                  <a:schemeClr val="bg1">
                    <a:lumMod val="50000"/>
                  </a:schemeClr>
                </a:solidFill>
              </a:rPr>
              <a:t>GRANADA</a:t>
            </a:r>
            <a:endParaRPr lang="en-US" sz="4000" b="1" cap="all" dirty="0">
              <a:solidFill>
                <a:schemeClr val="bg1">
                  <a:lumMod val="50000"/>
                </a:schemeClr>
              </a:solidFill>
            </a:endParaRPr>
          </a:p>
        </p:txBody>
      </p:sp>
      <p:pic>
        <p:nvPicPr>
          <p:cNvPr id="4" name="Picture 3">
            <a:extLst>
              <a:ext uri="{FF2B5EF4-FFF2-40B4-BE49-F238E27FC236}">
                <a16:creationId xmlns:a16="http://schemas.microsoft.com/office/drawing/2014/main" id="{1C36C46A-63DB-4D16-9FB7-34ED0993C630}"/>
              </a:ext>
            </a:extLst>
          </p:cNvPr>
          <p:cNvPicPr>
            <a:picLocks noChangeAspect="1"/>
          </p:cNvPicPr>
          <p:nvPr/>
        </p:nvPicPr>
        <p:blipFill rotWithShape="1">
          <a:blip r:embed="rId3">
            <a:extLst>
              <a:ext uri="{28A0092B-C50C-407E-A947-70E740481C1C}">
                <a14:useLocalDpi xmlns:a14="http://schemas.microsoft.com/office/drawing/2010/main" val="0"/>
              </a:ext>
            </a:extLst>
          </a:blip>
          <a:srcRect t="15804" b="22766"/>
          <a:stretch/>
        </p:blipFill>
        <p:spPr>
          <a:xfrm>
            <a:off x="-2" y="1212115"/>
            <a:ext cx="12242873" cy="5640745"/>
          </a:xfrm>
          <a:prstGeom prst="rect">
            <a:avLst/>
          </a:prstGeom>
        </p:spPr>
      </p:pic>
      <p:sp>
        <p:nvSpPr>
          <p:cNvPr id="5" name="Rectangle 4">
            <a:extLst>
              <a:ext uri="{FF2B5EF4-FFF2-40B4-BE49-F238E27FC236}">
                <a16:creationId xmlns:a16="http://schemas.microsoft.com/office/drawing/2014/main" id="{5E84F644-24BA-4C85-A194-91A54AF38781}"/>
              </a:ext>
            </a:extLst>
          </p:cNvPr>
          <p:cNvSpPr/>
          <p:nvPr/>
        </p:nvSpPr>
        <p:spPr>
          <a:xfrm>
            <a:off x="9164424" y="1392028"/>
            <a:ext cx="2889504" cy="5280917"/>
          </a:xfrm>
          <a:prstGeom prst="rect">
            <a:avLst/>
          </a:prstGeom>
          <a:solidFill>
            <a:schemeClr val="bg1">
              <a:alpha val="83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lumMod val="50000"/>
                  </a:schemeClr>
                </a:solidFill>
                <a:cs typeface="Arial" panose="020B0604020202020204" pitchFamily="34" charset="0"/>
              </a:rPr>
              <a:t>DATOS REALES:</a:t>
            </a:r>
          </a:p>
          <a:p>
            <a:endParaRPr lang="en-US" dirty="0">
              <a:solidFill>
                <a:schemeClr val="bg1">
                  <a:lumMod val="50000"/>
                </a:schemeClr>
              </a:solidFill>
              <a:cs typeface="Arial" panose="020B0604020202020204" pitchFamily="34" charset="0"/>
            </a:endParaRPr>
          </a:p>
          <a:p>
            <a:pPr marL="285750" indent="-285750">
              <a:buFont typeface="Arial" panose="020B0604020202020204" pitchFamily="34" charset="0"/>
              <a:buChar char="•"/>
            </a:pPr>
            <a:r>
              <a:rPr lang="es-ES" dirty="0">
                <a:solidFill>
                  <a:schemeClr val="bg1">
                    <a:lumMod val="50000"/>
                  </a:schemeClr>
                </a:solidFill>
                <a:cs typeface="Arial" panose="020B0604020202020204" pitchFamily="34" charset="0"/>
              </a:rPr>
              <a:t>Entre las características ecológicas se incluyen una menor relación ventana-pared, aislamiento en los techos y un sistema de recolección de agua de lluvia.</a:t>
            </a:r>
          </a:p>
          <a:p>
            <a:pPr marL="285750" indent="-285750">
              <a:buFont typeface="Arial" panose="020B0604020202020204" pitchFamily="34" charset="0"/>
              <a:buChar char="•"/>
            </a:pPr>
            <a:r>
              <a:rPr lang="es-ES" dirty="0">
                <a:solidFill>
                  <a:schemeClr val="bg1">
                    <a:lumMod val="50000"/>
                  </a:schemeClr>
                </a:solidFill>
                <a:cs typeface="Arial" panose="020B0604020202020204" pitchFamily="34" charset="0"/>
              </a:rPr>
              <a:t>Las viviendas están hechas de bloques de concreto huecos de peso mediano.</a:t>
            </a:r>
          </a:p>
          <a:p>
            <a:pPr marL="285750" indent="-285750">
              <a:buFont typeface="Arial" panose="020B0604020202020204" pitchFamily="34" charset="0"/>
              <a:buChar char="•"/>
            </a:pPr>
            <a:r>
              <a:rPr lang="es-ES" dirty="0">
                <a:solidFill>
                  <a:schemeClr val="bg1">
                    <a:lumMod val="50000"/>
                  </a:schemeClr>
                </a:solidFill>
                <a:cs typeface="Arial" panose="020B0604020202020204" pitchFamily="34" charset="0"/>
              </a:rPr>
              <a:t>El objetivo de Vinte es mejorar su producto y crear grandes comunidades.</a:t>
            </a:r>
            <a:endParaRPr lang="en-US"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37772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E8924-6E91-4D29-BDA4-0FE9EC248D62}"/>
              </a:ext>
            </a:extLst>
          </p:cNvPr>
          <p:cNvPicPr>
            <a:picLocks noChangeAspect="1"/>
          </p:cNvPicPr>
          <p:nvPr/>
        </p:nvPicPr>
        <p:blipFill rotWithShape="1">
          <a:blip r:embed="rId3">
            <a:extLst>
              <a:ext uri="{28A0092B-C50C-407E-A947-70E740481C1C}">
                <a14:useLocalDpi xmlns:a14="http://schemas.microsoft.com/office/drawing/2010/main" val="0"/>
              </a:ext>
            </a:extLst>
          </a:blip>
          <a:srcRect t="2527" b="11548"/>
          <a:stretch/>
        </p:blipFill>
        <p:spPr>
          <a:xfrm>
            <a:off x="0" y="1275948"/>
            <a:ext cx="12192000" cy="5587187"/>
          </a:xfrm>
          <a:prstGeom prst="rect">
            <a:avLst/>
          </a:prstGeom>
        </p:spPr>
      </p:pic>
      <p:sp>
        <p:nvSpPr>
          <p:cNvPr id="2" name="Content Placeholder 2">
            <a:extLst>
              <a:ext uri="{FF2B5EF4-FFF2-40B4-BE49-F238E27FC236}">
                <a16:creationId xmlns:a16="http://schemas.microsoft.com/office/drawing/2014/main" id="{6C5DFE1F-33DA-4DD6-8249-DDD5B9F91361}"/>
              </a:ext>
            </a:extLst>
          </p:cNvPr>
          <p:cNvSpPr txBox="1">
            <a:spLocks/>
          </p:cNvSpPr>
          <p:nvPr/>
        </p:nvSpPr>
        <p:spPr>
          <a:xfrm>
            <a:off x="0" y="17130"/>
            <a:ext cx="12242874" cy="1343583"/>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s-ES" cap="all" dirty="0">
                <a:solidFill>
                  <a:schemeClr val="bg1">
                    <a:lumMod val="50000"/>
                  </a:schemeClr>
                </a:solidFill>
              </a:rPr>
              <a:t>ESTUDIO DE CASO: APROXIMADAMENTE 2000 RESIDENCIAS ECOLÓGICAS SE SUMARÁN AL MERCADO DE LA REGIÓN NORESTE DE MÉXICO CON LA CONSTRUCCIÓN DE </a:t>
            </a:r>
            <a:r>
              <a:rPr lang="es-ES" b="1" cap="all" dirty="0">
                <a:solidFill>
                  <a:schemeClr val="bg1">
                    <a:lumMod val="50000"/>
                  </a:schemeClr>
                </a:solidFill>
              </a:rPr>
              <a:t>VILLAS DEL FRESNO, UN DESARROLLO DE CASAS KREA</a:t>
            </a:r>
            <a:endParaRPr lang="en-US" b="1" cap="all" dirty="0">
              <a:solidFill>
                <a:schemeClr val="bg1">
                  <a:lumMod val="50000"/>
                </a:schemeClr>
              </a:solidFill>
            </a:endParaRPr>
          </a:p>
        </p:txBody>
      </p:sp>
      <p:sp>
        <p:nvSpPr>
          <p:cNvPr id="5" name="Rectangle 4">
            <a:extLst>
              <a:ext uri="{FF2B5EF4-FFF2-40B4-BE49-F238E27FC236}">
                <a16:creationId xmlns:a16="http://schemas.microsoft.com/office/drawing/2014/main" id="{5E84F644-24BA-4C85-A194-91A54AF38781}"/>
              </a:ext>
            </a:extLst>
          </p:cNvPr>
          <p:cNvSpPr/>
          <p:nvPr/>
        </p:nvSpPr>
        <p:spPr>
          <a:xfrm>
            <a:off x="127659" y="1477457"/>
            <a:ext cx="2889504" cy="5260368"/>
          </a:xfrm>
          <a:prstGeom prst="rect">
            <a:avLst/>
          </a:prstGeom>
          <a:solidFill>
            <a:schemeClr val="bg1">
              <a:alpha val="83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lumMod val="50000"/>
                  </a:schemeClr>
                </a:solidFill>
                <a:cs typeface="Arial" panose="020B0604020202020204" pitchFamily="34" charset="0"/>
              </a:rPr>
              <a:t>DATOS REALES:</a:t>
            </a:r>
          </a:p>
          <a:p>
            <a:endParaRPr lang="en-US" sz="2000" dirty="0">
              <a:solidFill>
                <a:schemeClr val="bg1">
                  <a:lumMod val="50000"/>
                </a:schemeClr>
              </a:solidFill>
              <a:cs typeface="Arial" panose="020B0604020202020204" pitchFamily="34" charset="0"/>
            </a:endParaRPr>
          </a:p>
          <a:p>
            <a:pPr marL="285750" indent="-285750">
              <a:buFont typeface="Arial" panose="020B0604020202020204" pitchFamily="34" charset="0"/>
              <a:buChar char="•"/>
            </a:pPr>
            <a:r>
              <a:rPr lang="es-ES" sz="2000" dirty="0">
                <a:solidFill>
                  <a:schemeClr val="bg1">
                    <a:lumMod val="50000"/>
                  </a:schemeClr>
                </a:solidFill>
                <a:cs typeface="Arial" panose="020B0604020202020204" pitchFamily="34" charset="0"/>
              </a:rPr>
              <a:t>Las viviendas cuentan con colectores solares de agua caliente, iluminación que ahorra energía y grifos de bajo flujo.</a:t>
            </a:r>
          </a:p>
          <a:p>
            <a:pPr marL="285750" indent="-285750">
              <a:buFont typeface="Arial" panose="020B0604020202020204" pitchFamily="34" charset="0"/>
              <a:buChar char="•"/>
            </a:pPr>
            <a:r>
              <a:rPr lang="es-ES" sz="2000" dirty="0">
                <a:solidFill>
                  <a:schemeClr val="bg1">
                    <a:lumMod val="50000"/>
                  </a:schemeClr>
                </a:solidFill>
                <a:cs typeface="Arial" panose="020B0604020202020204" pitchFamily="34" charset="0"/>
              </a:rPr>
              <a:t>El perIodo de amortización de los costos incrementales es inferior a dos años.</a:t>
            </a:r>
          </a:p>
          <a:p>
            <a:pPr marL="285750" indent="-285750">
              <a:buFont typeface="Arial" panose="020B0604020202020204" pitchFamily="34" charset="0"/>
              <a:buChar char="•"/>
            </a:pPr>
            <a:r>
              <a:rPr lang="es-ES" sz="2000" dirty="0">
                <a:solidFill>
                  <a:schemeClr val="bg1">
                    <a:lumMod val="50000"/>
                  </a:schemeClr>
                </a:solidFill>
                <a:cs typeface="Arial" panose="020B0604020202020204" pitchFamily="34" charset="0"/>
              </a:rPr>
              <a:t>Al elegir EDGE, Casas Krea demuestra su compromiso con el desarrollo sostenible.</a:t>
            </a:r>
            <a:endParaRPr lang="en-US" sz="2000"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56143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1DC3A5E-2BD8-41F1-AB5E-D10F98425569}"/>
              </a:ext>
            </a:extLst>
          </p:cNvPr>
          <p:cNvSpPr txBox="1">
            <a:spLocks/>
          </p:cNvSpPr>
          <p:nvPr/>
        </p:nvSpPr>
        <p:spPr>
          <a:xfrm>
            <a:off x="665418" y="290342"/>
            <a:ext cx="11017502" cy="12953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s-ES" cap="all" dirty="0">
                <a:solidFill>
                  <a:schemeClr val="bg1">
                    <a:lumMod val="50000"/>
                  </a:schemeClr>
                </a:solidFill>
              </a:rPr>
              <a:t>EL POTENCIAL DE TRABAJAR JUNTOS </a:t>
            </a:r>
            <a:r>
              <a:rPr lang="es-ES" b="1" cap="all" dirty="0">
                <a:solidFill>
                  <a:schemeClr val="bg1">
                    <a:lumMod val="50000"/>
                  </a:schemeClr>
                </a:solidFill>
              </a:rPr>
              <a:t>EN LA CIUDAD DE MÉXICO Y EN OTROS LUGARES</a:t>
            </a:r>
            <a:endParaRPr lang="en-US" b="1" cap="all" dirty="0">
              <a:solidFill>
                <a:schemeClr val="bg1">
                  <a:lumMod val="50000"/>
                </a:schemeClr>
              </a:solidFill>
            </a:endParaRPr>
          </a:p>
        </p:txBody>
      </p:sp>
      <p:pic>
        <p:nvPicPr>
          <p:cNvPr id="5" name="Picture 4">
            <a:extLst>
              <a:ext uri="{FF2B5EF4-FFF2-40B4-BE49-F238E27FC236}">
                <a16:creationId xmlns:a16="http://schemas.microsoft.com/office/drawing/2014/main" id="{3F249893-A360-4CDC-ABFC-EDA36E021552}"/>
              </a:ext>
            </a:extLst>
          </p:cNvPr>
          <p:cNvPicPr>
            <a:picLocks noChangeAspect="1"/>
          </p:cNvPicPr>
          <p:nvPr/>
        </p:nvPicPr>
        <p:blipFill rotWithShape="1">
          <a:blip r:embed="rId3">
            <a:extLst>
              <a:ext uri="{28A0092B-C50C-407E-A947-70E740481C1C}">
                <a14:useLocalDpi xmlns:a14="http://schemas.microsoft.com/office/drawing/2010/main" val="0"/>
              </a:ext>
            </a:extLst>
          </a:blip>
          <a:srcRect t="17941" b="21697"/>
          <a:stretch/>
        </p:blipFill>
        <p:spPr>
          <a:xfrm>
            <a:off x="-1" y="1325367"/>
            <a:ext cx="12209638" cy="5527494"/>
          </a:xfrm>
          <a:prstGeom prst="rect">
            <a:avLst/>
          </a:prstGeom>
        </p:spPr>
      </p:pic>
    </p:spTree>
    <p:extLst>
      <p:ext uri="{BB962C8B-B14F-4D97-AF65-F5344CB8AC3E}">
        <p14:creationId xmlns:p14="http://schemas.microsoft.com/office/powerpoint/2010/main" val="302652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769DAC6-5251-4BB0-8B32-7EB7B3C3DC3E}"/>
              </a:ext>
            </a:extLst>
          </p:cNvPr>
          <p:cNvSpPr>
            <a:spLocks noGrp="1"/>
          </p:cNvSpPr>
          <p:nvPr>
            <p:ph type="title"/>
          </p:nvPr>
        </p:nvSpPr>
        <p:spPr>
          <a:xfrm>
            <a:off x="1864985" y="620744"/>
            <a:ext cx="8462029" cy="437234"/>
          </a:xfrm>
        </p:spPr>
        <p:txBody>
          <a:bodyPr>
            <a:noAutofit/>
          </a:bodyPr>
          <a:lstStyle/>
          <a:p>
            <a:r>
              <a:rPr lang="en-US" sz="2800" dirty="0">
                <a:solidFill>
                  <a:schemeClr val="tx1">
                    <a:lumMod val="50000"/>
                    <a:lumOff val="50000"/>
                  </a:schemeClr>
                </a:solidFill>
              </a:rPr>
              <a:t>AGRADECIMIENTOS DE EDGE</a:t>
            </a:r>
            <a:br>
              <a:rPr lang="en-US" sz="2800" dirty="0">
                <a:solidFill>
                  <a:schemeClr val="tx1">
                    <a:lumMod val="50000"/>
                    <a:lumOff val="50000"/>
                  </a:schemeClr>
                </a:solidFill>
              </a:rPr>
            </a:br>
            <a:r>
              <a:rPr lang="en-US" sz="2800" dirty="0">
                <a:solidFill>
                  <a:schemeClr val="tx1">
                    <a:lumMod val="50000"/>
                    <a:lumOff val="50000"/>
                  </a:schemeClr>
                </a:solidFill>
              </a:rPr>
              <a:t>________</a:t>
            </a:r>
          </a:p>
        </p:txBody>
      </p:sp>
      <p:sp>
        <p:nvSpPr>
          <p:cNvPr id="16" name="Rectangle 15">
            <a:extLst>
              <a:ext uri="{FF2B5EF4-FFF2-40B4-BE49-F238E27FC236}">
                <a16:creationId xmlns:a16="http://schemas.microsoft.com/office/drawing/2014/main" id="{369EA1BB-540E-4B94-94C4-47997F3C776A}"/>
              </a:ext>
            </a:extLst>
          </p:cNvPr>
          <p:cNvSpPr/>
          <p:nvPr/>
        </p:nvSpPr>
        <p:spPr>
          <a:xfrm>
            <a:off x="172720" y="1410316"/>
            <a:ext cx="11752831" cy="4916410"/>
          </a:xfrm>
          <a:prstGeom prst="rect">
            <a:avLst/>
          </a:prstGeom>
        </p:spPr>
        <p:txBody>
          <a:bodyPr wrap="square">
            <a:spAutoFit/>
          </a:bodyPr>
          <a:lstStyle/>
          <a:p>
            <a:pPr algn="ctr">
              <a:lnSpc>
                <a:spcPct val="114000"/>
              </a:lnSpc>
            </a:pPr>
            <a:endParaRPr lang="en-US"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s-ES" sz="2400" dirty="0">
                <a:solidFill>
                  <a:schemeClr val="tx1">
                    <a:lumMod val="50000"/>
                    <a:lumOff val="50000"/>
                  </a:schemeClr>
                </a:solidFill>
                <a:latin typeface="Calibri" panose="020F0502020204030204" pitchFamily="34" charset="0"/>
                <a:cs typeface="Calibri" panose="020F0502020204030204" pitchFamily="34" charset="0"/>
              </a:rPr>
              <a:t>Los siguientes donantes principales han demostrado su generoso apoyo al programa EDGE:</a:t>
            </a:r>
            <a:endParaRPr lang="en-US"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dirty="0">
                <a:solidFill>
                  <a:schemeClr val="tx1">
                    <a:lumMod val="50000"/>
                    <a:lumOff val="50000"/>
                  </a:schemeClr>
                </a:solidFill>
                <a:latin typeface="Calibri" panose="020F0502020204030204" pitchFamily="34" charset="0"/>
                <a:cs typeface="Calibri" panose="020F0502020204030204" pitchFamily="34" charset="0"/>
              </a:rPr>
              <a:t> </a:t>
            </a:r>
          </a:p>
          <a:p>
            <a:pPr algn="ctr">
              <a:lnSpc>
                <a:spcPct val="114000"/>
              </a:lnSpc>
            </a:pPr>
            <a:endParaRPr lang="en-US"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endParaRPr lang="en-US"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endParaRPr lang="en-US" i="1"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endParaRPr lang="es-ES" i="1"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s-ES" i="1" dirty="0">
                <a:solidFill>
                  <a:schemeClr val="tx1">
                    <a:lumMod val="50000"/>
                    <a:lumOff val="50000"/>
                  </a:schemeClr>
                </a:solidFill>
                <a:latin typeface="Calibri" panose="020F0502020204030204" pitchFamily="34" charset="0"/>
                <a:cs typeface="Calibri" panose="020F0502020204030204" pitchFamily="34" charset="0"/>
              </a:rPr>
              <a:t>IFC también desea expresar su agradecimiento a los siguientes donantes:</a:t>
            </a:r>
          </a:p>
          <a:p>
            <a:pPr algn="ctr">
              <a:lnSpc>
                <a:spcPct val="114000"/>
              </a:lnSpc>
            </a:pPr>
            <a:endParaRPr lang="en-US" i="1" dirty="0">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s-ES" i="1" dirty="0">
                <a:solidFill>
                  <a:schemeClr val="tx1">
                    <a:lumMod val="50000"/>
                    <a:lumOff val="50000"/>
                  </a:schemeClr>
                </a:solidFill>
                <a:latin typeface="Calibri" panose="020F0502020204030204" pitchFamily="34" charset="0"/>
                <a:cs typeface="Calibri" panose="020F0502020204030204" pitchFamily="34" charset="0"/>
              </a:rPr>
              <a:t>la Unión Europea; el Ministerio de Finanzas de Japón; el Banco de Importaciones y Exportaciones de Hungría; el Programa de Cambio Climático de Canadá y el Departamento de Relaciones Exteriores, Comercio y Desarrollo de Canadá; el Ministerio Real de Relaciones Exteriores de Dinamarca y el Fondo Danés de Crecimiento Ecológico; el Ministerio Federal de Finanzas de Austria y el Ministerio de Relaciones Exteriores de Finlandia. Además, el apoyo de la plataforma del Fondo para la Tierra del Fondo para el Medio Ambiente Mundial e IFC, y del Programa de Asistencia para la Gestión del Sector de Energía del Banco Mundial, permitió crear los cimientos de EDGE.</a:t>
            </a:r>
            <a:endParaRPr lang="en-US" i="1"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1B665004-4E58-4F05-B439-B04341E62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1360" y="2437892"/>
            <a:ext cx="4693920" cy="966216"/>
          </a:xfrm>
          <a:prstGeom prst="rect">
            <a:avLst/>
          </a:prstGeom>
        </p:spPr>
      </p:pic>
      <p:pic>
        <p:nvPicPr>
          <p:cNvPr id="18" name="Picture 17">
            <a:extLst>
              <a:ext uri="{FF2B5EF4-FFF2-40B4-BE49-F238E27FC236}">
                <a16:creationId xmlns:a16="http://schemas.microsoft.com/office/drawing/2014/main" id="{9C9080B0-91D9-4AD5-A684-A6336223A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967" y="2545437"/>
            <a:ext cx="3051048" cy="375563"/>
          </a:xfrm>
          <a:prstGeom prst="rect">
            <a:avLst/>
          </a:prstGeom>
        </p:spPr>
      </p:pic>
      <p:pic>
        <p:nvPicPr>
          <p:cNvPr id="19" name="Picture 18">
            <a:extLst>
              <a:ext uri="{FF2B5EF4-FFF2-40B4-BE49-F238E27FC236}">
                <a16:creationId xmlns:a16="http://schemas.microsoft.com/office/drawing/2014/main" id="{A7DCA9D9-C95C-4B66-8EAF-6D8327B355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2013509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95" y="3049788"/>
            <a:ext cx="4595507" cy="1168400"/>
          </a:xfrm>
          <a:prstGeom prst="rect">
            <a:avLst/>
          </a:prstGeom>
        </p:spPr>
      </p:pic>
      <p:sp>
        <p:nvSpPr>
          <p:cNvPr id="11" name="TextBox 10"/>
          <p:cNvSpPr txBox="1"/>
          <p:nvPr/>
        </p:nvSpPr>
        <p:spPr>
          <a:xfrm>
            <a:off x="3657166" y="3443038"/>
            <a:ext cx="4824536" cy="646331"/>
          </a:xfrm>
          <a:prstGeom prst="rect">
            <a:avLst/>
          </a:prstGeom>
          <a:noFill/>
        </p:spPr>
        <p:txBody>
          <a:bodyPr wrap="square" rtlCol="0">
            <a:spAutoFit/>
          </a:bodyPr>
          <a:lstStyle/>
          <a:p>
            <a:r>
              <a:rPr lang="en-US" sz="3600" dirty="0">
                <a:solidFill>
                  <a:srgbClr val="00A7D4"/>
                </a:solidFill>
              </a:rPr>
              <a:t>www.edgebuildings.com</a:t>
            </a:r>
            <a:endParaRPr lang="en-US" sz="3000" dirty="0">
              <a:solidFill>
                <a:srgbClr val="00A7D4"/>
              </a:solidFill>
            </a:endParaRPr>
          </a:p>
        </p:txBody>
      </p:sp>
      <p:pic>
        <p:nvPicPr>
          <p:cNvPr id="10" name="Picture 9"/>
          <p:cNvPicPr>
            <a:picLocks noChangeAspect="1"/>
          </p:cNvPicPr>
          <p:nvPr/>
        </p:nvPicPr>
        <p:blipFill>
          <a:blip r:embed="rId4"/>
          <a:stretch>
            <a:fillRect/>
          </a:stretch>
        </p:blipFill>
        <p:spPr>
          <a:xfrm>
            <a:off x="3748607" y="2188522"/>
            <a:ext cx="5292447" cy="2776561"/>
          </a:xfrm>
          <a:prstGeom prst="rect">
            <a:avLst/>
          </a:prstGeom>
        </p:spPr>
      </p:pic>
    </p:spTree>
    <p:extLst>
      <p:ext uri="{BB962C8B-B14F-4D97-AF65-F5344CB8AC3E}">
        <p14:creationId xmlns:p14="http://schemas.microsoft.com/office/powerpoint/2010/main" val="304101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subTnLst>
                                    <p:set>
                                      <p:cBhvr override="childStyle">
                                        <p:cTn dur="1" fill="hold" display="0" masterRel="sameClick" afterEffect="1">
                                          <p:stCondLst>
                                            <p:cond evt="end" delay="0">
                                              <p:tn val="5"/>
                                            </p:cond>
                                          </p:stCondLst>
                                        </p:cTn>
                                        <p:tgtEl>
                                          <p:spTgt spid="10"/>
                                        </p:tgtEl>
                                        <p:attrNameLst>
                                          <p:attrName>style.visibility</p:attrName>
                                        </p:attrNameLst>
                                      </p:cBhvr>
                                      <p:to>
                                        <p:strVal val="hidden"/>
                                      </p:to>
                                    </p:set>
                                  </p:subTnLst>
                                </p:cTn>
                              </p:par>
                            </p:childTnLst>
                          </p:cTn>
                        </p:par>
                        <p:par>
                          <p:cTn id="8" fill="hold">
                            <p:stCondLst>
                              <p:cond delay="4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subTnLst>
                                    <p:set>
                                      <p:cBhvr override="childStyle">
                                        <p:cTn dur="1" fill="hold" display="0" masterRel="sameClick" afterEffect="1">
                                          <p:stCondLst>
                                            <p:cond evt="end" delay="0">
                                              <p:tn val="9"/>
                                            </p:cond>
                                          </p:stCondLst>
                                        </p:cTn>
                                        <p:tgtEl>
                                          <p:spTgt spid="2"/>
                                        </p:tgtEl>
                                        <p:attrNameLst>
                                          <p:attrName>style.visibility</p:attrName>
                                        </p:attrNameLst>
                                      </p:cBhvr>
                                      <p:to>
                                        <p:strVal val="hidden"/>
                                      </p:to>
                                    </p:set>
                                  </p:subTnLst>
                                </p:cTn>
                              </p:par>
                            </p:childTnLst>
                          </p:cTn>
                        </p:par>
                        <p:par>
                          <p:cTn id="12" fill="hold">
                            <p:stCondLst>
                              <p:cond delay="8000"/>
                            </p:stCondLst>
                            <p:childTnLst>
                              <p:par>
                                <p:cTn id="13" presetID="10"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9A52D2-16DF-42CA-B4E0-FC48DD624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7" name="Title 1">
            <a:extLst>
              <a:ext uri="{FF2B5EF4-FFF2-40B4-BE49-F238E27FC236}">
                <a16:creationId xmlns:a16="http://schemas.microsoft.com/office/drawing/2014/main" id="{14346F54-5C30-4D35-BE80-E66AB1D3479D}"/>
              </a:ext>
            </a:extLst>
          </p:cNvPr>
          <p:cNvSpPr txBox="1">
            <a:spLocks/>
          </p:cNvSpPr>
          <p:nvPr/>
        </p:nvSpPr>
        <p:spPr bwMode="auto">
          <a:xfrm>
            <a:off x="1092536" y="207948"/>
            <a:ext cx="10016670" cy="10318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s-ES" sz="2800" kern="0" dirty="0">
                <a:solidFill>
                  <a:schemeClr val="bg1">
                    <a:lumMod val="50000"/>
                  </a:schemeClr>
                </a:solidFill>
              </a:rPr>
              <a:t>IFC TIENE </a:t>
            </a:r>
            <a:r>
              <a:rPr lang="es-ES" sz="2800" b="1" kern="0" dirty="0">
                <a:solidFill>
                  <a:schemeClr val="bg1">
                    <a:lumMod val="50000"/>
                  </a:schemeClr>
                </a:solidFill>
              </a:rPr>
              <a:t>UNA ESTRATEGIA BASADA EN CUATRO EJES </a:t>
            </a:r>
            <a:r>
              <a:rPr lang="es-ES" sz="2800" kern="0" dirty="0">
                <a:solidFill>
                  <a:schemeClr val="bg1">
                    <a:lumMod val="50000"/>
                  </a:schemeClr>
                </a:solidFill>
              </a:rPr>
              <a:t>PARA PROMOVER UNA MAYOR INVERSIÓN EN EDIFICIOS ECOLÓGICOS</a:t>
            </a:r>
          </a:p>
          <a:p>
            <a:pPr algn="ctr">
              <a:defRPr/>
            </a:pPr>
            <a:r>
              <a:rPr lang="en-US" sz="2600" kern="0" dirty="0">
                <a:solidFill>
                  <a:schemeClr val="bg1">
                    <a:lumMod val="50000"/>
                  </a:schemeClr>
                </a:solidFill>
              </a:rPr>
              <a:t>________</a:t>
            </a:r>
          </a:p>
          <a:p>
            <a:pPr algn="ctr">
              <a:defRPr/>
            </a:pPr>
            <a:endParaRPr lang="en-US" sz="2600" kern="0" dirty="0">
              <a:solidFill>
                <a:schemeClr val="bg1">
                  <a:lumMod val="50000"/>
                </a:schemeClr>
              </a:solidFill>
            </a:endParaRPr>
          </a:p>
          <a:p>
            <a:pPr algn="ctr">
              <a:defRPr/>
            </a:pPr>
            <a:endParaRPr lang="en-US" sz="2600" kern="0" dirty="0">
              <a:solidFill>
                <a:schemeClr val="tx1">
                  <a:lumMod val="65000"/>
                  <a:lumOff val="35000"/>
                </a:schemeClr>
              </a:solidFill>
            </a:endParaRPr>
          </a:p>
        </p:txBody>
      </p:sp>
      <p:grpSp>
        <p:nvGrpSpPr>
          <p:cNvPr id="2" name="Group 1">
            <a:extLst>
              <a:ext uri="{FF2B5EF4-FFF2-40B4-BE49-F238E27FC236}">
                <a16:creationId xmlns:a16="http://schemas.microsoft.com/office/drawing/2014/main" id="{C607239D-B49D-43C6-A031-6947A7179D8A}"/>
              </a:ext>
            </a:extLst>
          </p:cNvPr>
          <p:cNvGrpSpPr/>
          <p:nvPr/>
        </p:nvGrpSpPr>
        <p:grpSpPr>
          <a:xfrm>
            <a:off x="2281157" y="1650178"/>
            <a:ext cx="7670195" cy="4524880"/>
            <a:chOff x="2188691" y="1650178"/>
            <a:chExt cx="7670195" cy="4524880"/>
          </a:xfrm>
        </p:grpSpPr>
        <p:pic>
          <p:nvPicPr>
            <p:cNvPr id="9" name="Picture 8">
              <a:extLst>
                <a:ext uri="{FF2B5EF4-FFF2-40B4-BE49-F238E27FC236}">
                  <a16:creationId xmlns:a16="http://schemas.microsoft.com/office/drawing/2014/main" id="{45086790-9D52-46E5-8C41-CA71A1E48C54}"/>
                </a:ext>
              </a:extLst>
            </p:cNvPr>
            <p:cNvPicPr>
              <a:picLocks noChangeAspect="1"/>
            </p:cNvPicPr>
            <p:nvPr/>
          </p:nvPicPr>
          <p:blipFill>
            <a:blip r:embed="rId4"/>
            <a:stretch>
              <a:fillRect/>
            </a:stretch>
          </p:blipFill>
          <p:spPr>
            <a:xfrm>
              <a:off x="2188691" y="1650178"/>
              <a:ext cx="7602033" cy="4524880"/>
            </a:xfrm>
            <a:prstGeom prst="rect">
              <a:avLst/>
            </a:prstGeom>
          </p:spPr>
        </p:pic>
        <p:sp>
          <p:nvSpPr>
            <p:cNvPr id="10" name="Rectangle 9">
              <a:extLst>
                <a:ext uri="{FF2B5EF4-FFF2-40B4-BE49-F238E27FC236}">
                  <a16:creationId xmlns:a16="http://schemas.microsoft.com/office/drawing/2014/main" id="{46858648-04D7-45DC-BAD4-A390B4866ED0}"/>
                </a:ext>
              </a:extLst>
            </p:cNvPr>
            <p:cNvSpPr/>
            <p:nvPr/>
          </p:nvSpPr>
          <p:spPr>
            <a:xfrm>
              <a:off x="2306472" y="1815152"/>
              <a:ext cx="2402006" cy="764275"/>
            </a:xfrm>
            <a:prstGeom prst="rect">
              <a:avLst/>
            </a:prstGeom>
            <a:solidFill>
              <a:srgbClr val="FF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E4DC4AB-CD64-4E3D-88E7-086E74D6047E}"/>
                </a:ext>
              </a:extLst>
            </p:cNvPr>
            <p:cNvSpPr txBox="1"/>
            <p:nvPr/>
          </p:nvSpPr>
          <p:spPr>
            <a:xfrm>
              <a:off x="2306472" y="1874995"/>
              <a:ext cx="2579427" cy="769441"/>
            </a:xfrm>
            <a:prstGeom prst="rect">
              <a:avLst/>
            </a:prstGeom>
            <a:noFill/>
          </p:spPr>
          <p:txBody>
            <a:bodyPr wrap="square" rtlCol="0">
              <a:spAutoFit/>
            </a:bodyPr>
            <a:lstStyle/>
            <a:p>
              <a:r>
                <a:rPr lang="es-ES" sz="1100" dirty="0">
                  <a:solidFill>
                    <a:schemeClr val="bg1"/>
                  </a:solidFill>
                </a:rPr>
                <a:t>Activar el financiamiento a través de los asociados en el sector bancario y apoyar el desarrollo de productos, como hipotecas “ecológicas” y bonos verdes</a:t>
              </a:r>
              <a:endParaRPr lang="en-US" sz="1100" dirty="0">
                <a:solidFill>
                  <a:schemeClr val="bg1"/>
                </a:solidFill>
              </a:endParaRPr>
            </a:p>
          </p:txBody>
        </p:sp>
        <p:sp>
          <p:nvSpPr>
            <p:cNvPr id="12" name="Rectangle 11">
              <a:extLst>
                <a:ext uri="{FF2B5EF4-FFF2-40B4-BE49-F238E27FC236}">
                  <a16:creationId xmlns:a16="http://schemas.microsoft.com/office/drawing/2014/main" id="{D5BACF3A-65C7-49D1-9AB9-212ACA7030B3}"/>
                </a:ext>
              </a:extLst>
            </p:cNvPr>
            <p:cNvSpPr/>
            <p:nvPr/>
          </p:nvSpPr>
          <p:spPr>
            <a:xfrm>
              <a:off x="2306472" y="2975212"/>
              <a:ext cx="2402006" cy="769441"/>
            </a:xfrm>
            <a:prstGeom prst="rect">
              <a:avLst/>
            </a:prstGeom>
            <a:solidFill>
              <a:srgbClr val="FCB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CA8F927-5699-47F3-811D-8EFB09FE81E5}"/>
                </a:ext>
              </a:extLst>
            </p:cNvPr>
            <p:cNvSpPr txBox="1"/>
            <p:nvPr/>
          </p:nvSpPr>
          <p:spPr>
            <a:xfrm>
              <a:off x="2306472" y="2910203"/>
              <a:ext cx="2579427" cy="923330"/>
            </a:xfrm>
            <a:prstGeom prst="rect">
              <a:avLst/>
            </a:prstGeom>
            <a:noFill/>
          </p:spPr>
          <p:txBody>
            <a:bodyPr wrap="square" rtlCol="0">
              <a:spAutoFit/>
            </a:bodyPr>
            <a:lstStyle/>
            <a:p>
              <a:r>
                <a:rPr lang="es-ES" b="1" dirty="0">
                  <a:solidFill>
                    <a:schemeClr val="bg1"/>
                  </a:solidFill>
                </a:rPr>
                <a:t>Inversión y Asesoramiento para los Bancos</a:t>
              </a:r>
              <a:endParaRPr lang="en-US" b="1" dirty="0">
                <a:solidFill>
                  <a:schemeClr val="bg1"/>
                </a:solidFill>
              </a:endParaRPr>
            </a:p>
          </p:txBody>
        </p:sp>
        <p:sp>
          <p:nvSpPr>
            <p:cNvPr id="14" name="Rectangle 13">
              <a:extLst>
                <a:ext uri="{FF2B5EF4-FFF2-40B4-BE49-F238E27FC236}">
                  <a16:creationId xmlns:a16="http://schemas.microsoft.com/office/drawing/2014/main" id="{EFCE228F-AAAD-47C1-A515-F5AA52297CCF}"/>
                </a:ext>
              </a:extLst>
            </p:cNvPr>
            <p:cNvSpPr/>
            <p:nvPr/>
          </p:nvSpPr>
          <p:spPr>
            <a:xfrm>
              <a:off x="7231689" y="5131804"/>
              <a:ext cx="2389982" cy="809076"/>
            </a:xfrm>
            <a:prstGeom prst="rect">
              <a:avLst/>
            </a:prstGeom>
            <a:solidFill>
              <a:srgbClr val="A4D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A86DC1C-F549-4BC4-8A93-7A4C66D64554}"/>
                </a:ext>
              </a:extLst>
            </p:cNvPr>
            <p:cNvSpPr/>
            <p:nvPr/>
          </p:nvSpPr>
          <p:spPr>
            <a:xfrm>
              <a:off x="2306471" y="4093278"/>
              <a:ext cx="1785275" cy="864869"/>
            </a:xfrm>
            <a:prstGeom prst="rect">
              <a:avLst/>
            </a:prstGeom>
            <a:solidFill>
              <a:srgbClr val="00A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E94D92-5261-4143-9838-092F264A2B67}"/>
                </a:ext>
              </a:extLst>
            </p:cNvPr>
            <p:cNvSpPr/>
            <p:nvPr/>
          </p:nvSpPr>
          <p:spPr>
            <a:xfrm>
              <a:off x="2306471" y="4311816"/>
              <a:ext cx="1948226" cy="369332"/>
            </a:xfrm>
            <a:prstGeom prst="rect">
              <a:avLst/>
            </a:prstGeom>
          </p:spPr>
          <p:txBody>
            <a:bodyPr wrap="none">
              <a:spAutoFit/>
            </a:bodyPr>
            <a:lstStyle/>
            <a:p>
              <a:r>
                <a:rPr lang="en-US" b="1" dirty="0">
                  <a:solidFill>
                    <a:schemeClr val="bg1"/>
                  </a:solidFill>
                </a:rPr>
                <a:t>Certificación EDGE</a:t>
              </a:r>
            </a:p>
          </p:txBody>
        </p:sp>
        <p:sp>
          <p:nvSpPr>
            <p:cNvPr id="17" name="Rectangle 16">
              <a:extLst>
                <a:ext uri="{FF2B5EF4-FFF2-40B4-BE49-F238E27FC236}">
                  <a16:creationId xmlns:a16="http://schemas.microsoft.com/office/drawing/2014/main" id="{CC712EB6-E945-495A-9D94-25E31C0EE5E0}"/>
                </a:ext>
              </a:extLst>
            </p:cNvPr>
            <p:cNvSpPr/>
            <p:nvPr/>
          </p:nvSpPr>
          <p:spPr>
            <a:xfrm>
              <a:off x="2298356" y="5211233"/>
              <a:ext cx="2300940" cy="764275"/>
            </a:xfrm>
            <a:prstGeom prst="rect">
              <a:avLst/>
            </a:prstGeom>
            <a:solidFill>
              <a:srgbClr val="16C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BD04F66-DF2E-4138-9E89-A6F8AC44688D}"/>
                </a:ext>
              </a:extLst>
            </p:cNvPr>
            <p:cNvSpPr txBox="1"/>
            <p:nvPr/>
          </p:nvSpPr>
          <p:spPr>
            <a:xfrm>
              <a:off x="2298356" y="5171439"/>
              <a:ext cx="2579427" cy="769441"/>
            </a:xfrm>
            <a:prstGeom prst="rect">
              <a:avLst/>
            </a:prstGeom>
            <a:noFill/>
          </p:spPr>
          <p:txBody>
            <a:bodyPr wrap="square" rtlCol="0">
              <a:spAutoFit/>
            </a:bodyPr>
            <a:lstStyle/>
            <a:p>
              <a:r>
                <a:rPr lang="es-ES" sz="1100" dirty="0">
                  <a:solidFill>
                    <a:schemeClr val="bg1"/>
                  </a:solidFill>
                </a:rPr>
                <a:t>Crear un sistema de certificación voluntaria ampliable y un software para dotar al sector inmobiliario de los medios para construir de manera ecológica</a:t>
              </a:r>
              <a:endParaRPr lang="en-US" sz="1100" dirty="0">
                <a:solidFill>
                  <a:schemeClr val="bg1"/>
                </a:solidFill>
              </a:endParaRPr>
            </a:p>
          </p:txBody>
        </p:sp>
        <p:sp>
          <p:nvSpPr>
            <p:cNvPr id="19" name="Rectangle 18">
              <a:extLst>
                <a:ext uri="{FF2B5EF4-FFF2-40B4-BE49-F238E27FC236}">
                  <a16:creationId xmlns:a16="http://schemas.microsoft.com/office/drawing/2014/main" id="{402DEFF8-6B83-47AA-B5B8-0D71D454DDC0}"/>
                </a:ext>
              </a:extLst>
            </p:cNvPr>
            <p:cNvSpPr/>
            <p:nvPr/>
          </p:nvSpPr>
          <p:spPr>
            <a:xfrm>
              <a:off x="7306102" y="2944913"/>
              <a:ext cx="2315569" cy="799740"/>
            </a:xfrm>
            <a:prstGeom prst="rect">
              <a:avLst/>
            </a:prstGeom>
            <a:solidFill>
              <a:srgbClr val="F47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B5198FA-8BAC-4703-8A72-544789BC670C}"/>
                </a:ext>
              </a:extLst>
            </p:cNvPr>
            <p:cNvSpPr txBox="1"/>
            <p:nvPr/>
          </p:nvSpPr>
          <p:spPr>
            <a:xfrm>
              <a:off x="7279459" y="2883118"/>
              <a:ext cx="2579427" cy="923330"/>
            </a:xfrm>
            <a:prstGeom prst="rect">
              <a:avLst/>
            </a:prstGeom>
            <a:noFill/>
          </p:spPr>
          <p:txBody>
            <a:bodyPr wrap="square" rtlCol="0">
              <a:spAutoFit/>
            </a:bodyPr>
            <a:lstStyle/>
            <a:p>
              <a:r>
                <a:rPr lang="es-ES" b="1" dirty="0">
                  <a:solidFill>
                    <a:schemeClr val="bg1"/>
                  </a:solidFill>
                </a:rPr>
                <a:t>Inversión y asesoramiento para el sector inmobiliario</a:t>
              </a:r>
              <a:endParaRPr lang="en-US" b="1" dirty="0">
                <a:solidFill>
                  <a:schemeClr val="bg1"/>
                </a:solidFill>
              </a:endParaRPr>
            </a:p>
          </p:txBody>
        </p:sp>
        <p:sp>
          <p:nvSpPr>
            <p:cNvPr id="21" name="Rectangle 20">
              <a:extLst>
                <a:ext uri="{FF2B5EF4-FFF2-40B4-BE49-F238E27FC236}">
                  <a16:creationId xmlns:a16="http://schemas.microsoft.com/office/drawing/2014/main" id="{398E05E0-FD99-4403-8CF5-2B1D7EB4B533}"/>
                </a:ext>
              </a:extLst>
            </p:cNvPr>
            <p:cNvSpPr/>
            <p:nvPr/>
          </p:nvSpPr>
          <p:spPr>
            <a:xfrm>
              <a:off x="7279458" y="1829563"/>
              <a:ext cx="2315569" cy="749864"/>
            </a:xfrm>
            <a:prstGeom prst="rect">
              <a:avLst/>
            </a:prstGeom>
            <a:solidFill>
              <a:srgbClr val="F79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9652CE7-ED30-48EC-A9A4-12ADCC81764E}"/>
                </a:ext>
              </a:extLst>
            </p:cNvPr>
            <p:cNvSpPr/>
            <p:nvPr/>
          </p:nvSpPr>
          <p:spPr>
            <a:xfrm>
              <a:off x="7279457" y="1905699"/>
              <a:ext cx="2315569" cy="597592"/>
            </a:xfrm>
            <a:prstGeom prst="rect">
              <a:avLst/>
            </a:prstGeom>
          </p:spPr>
          <p:txBody>
            <a:bodyPr wrap="square">
              <a:spAutoFit/>
            </a:bodyPr>
            <a:lstStyle/>
            <a:p>
              <a:r>
                <a:rPr lang="en-US" sz="1100" dirty="0">
                  <a:solidFill>
                    <a:schemeClr val="bg1"/>
                  </a:solidFill>
                </a:rPr>
                <a:t>Asesorar e invertir directamente en el sector inmobiliario a través del balance propio de IFC</a:t>
              </a:r>
            </a:p>
          </p:txBody>
        </p:sp>
        <p:sp>
          <p:nvSpPr>
            <p:cNvPr id="23" name="Rectangle 22">
              <a:extLst>
                <a:ext uri="{FF2B5EF4-FFF2-40B4-BE49-F238E27FC236}">
                  <a16:creationId xmlns:a16="http://schemas.microsoft.com/office/drawing/2014/main" id="{06FFDF4D-308D-4917-8162-5A6D989E53C4}"/>
                </a:ext>
              </a:extLst>
            </p:cNvPr>
            <p:cNvSpPr/>
            <p:nvPr/>
          </p:nvSpPr>
          <p:spPr>
            <a:xfrm>
              <a:off x="7231689" y="4146586"/>
              <a:ext cx="2062435" cy="749864"/>
            </a:xfrm>
            <a:prstGeom prst="rect">
              <a:avLst/>
            </a:prstGeom>
            <a:solidFill>
              <a:srgbClr val="8C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B2AE991-19A8-4702-ACF3-2AE85FA5C0BA}"/>
                </a:ext>
              </a:extLst>
            </p:cNvPr>
            <p:cNvSpPr txBox="1"/>
            <p:nvPr/>
          </p:nvSpPr>
          <p:spPr>
            <a:xfrm>
              <a:off x="7272224" y="4034817"/>
              <a:ext cx="2349447" cy="923330"/>
            </a:xfrm>
            <a:prstGeom prst="rect">
              <a:avLst/>
            </a:prstGeom>
            <a:noFill/>
          </p:spPr>
          <p:txBody>
            <a:bodyPr wrap="square" rtlCol="0">
              <a:spAutoFit/>
            </a:bodyPr>
            <a:lstStyle/>
            <a:p>
              <a:r>
                <a:rPr lang="es-ES" b="1" dirty="0">
                  <a:solidFill>
                    <a:schemeClr val="bg1"/>
                  </a:solidFill>
                </a:rPr>
                <a:t>Códigos e iniciativas de la construcción ecológica</a:t>
              </a:r>
              <a:endParaRPr lang="en-US" b="1" dirty="0">
                <a:solidFill>
                  <a:schemeClr val="bg1"/>
                </a:solidFill>
              </a:endParaRPr>
            </a:p>
          </p:txBody>
        </p:sp>
        <p:sp>
          <p:nvSpPr>
            <p:cNvPr id="25" name="Rectangle 24">
              <a:extLst>
                <a:ext uri="{FF2B5EF4-FFF2-40B4-BE49-F238E27FC236}">
                  <a16:creationId xmlns:a16="http://schemas.microsoft.com/office/drawing/2014/main" id="{8A01F275-9CA0-4228-8E78-0AF3F77037A3}"/>
                </a:ext>
              </a:extLst>
            </p:cNvPr>
            <p:cNvSpPr/>
            <p:nvPr/>
          </p:nvSpPr>
          <p:spPr>
            <a:xfrm>
              <a:off x="7103999" y="5131804"/>
              <a:ext cx="2645362" cy="938719"/>
            </a:xfrm>
            <a:prstGeom prst="rect">
              <a:avLst/>
            </a:prstGeom>
          </p:spPr>
          <p:txBody>
            <a:bodyPr wrap="square">
              <a:spAutoFit/>
            </a:bodyPr>
            <a:lstStyle/>
            <a:p>
              <a:r>
                <a:rPr lang="en-US" sz="1100" dirty="0">
                  <a:solidFill>
                    <a:schemeClr val="bg1"/>
                  </a:solidFill>
                </a:rPr>
                <a:t>Incentivar la toma de decisiones ecológicas mediante el fomento de un clima propicio de políticas gubernamentales favorables para fijar metas más elevadas en materia de normas de construcción</a:t>
              </a:r>
            </a:p>
          </p:txBody>
        </p:sp>
        <p:sp>
          <p:nvSpPr>
            <p:cNvPr id="26" name="Rectangle 25">
              <a:extLst>
                <a:ext uri="{FF2B5EF4-FFF2-40B4-BE49-F238E27FC236}">
                  <a16:creationId xmlns:a16="http://schemas.microsoft.com/office/drawing/2014/main" id="{3C9EEE78-5709-4034-9E0F-7D3A722960FA}"/>
                </a:ext>
              </a:extLst>
            </p:cNvPr>
            <p:cNvSpPr/>
            <p:nvPr/>
          </p:nvSpPr>
          <p:spPr>
            <a:xfrm rot="2753877">
              <a:off x="5177184" y="3135311"/>
              <a:ext cx="1555178" cy="1580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45AD92-5F78-4F93-AF67-B439E69A05F5}"/>
                </a:ext>
              </a:extLst>
            </p:cNvPr>
            <p:cNvSpPr/>
            <p:nvPr/>
          </p:nvSpPr>
          <p:spPr>
            <a:xfrm>
              <a:off x="5108969" y="3264081"/>
              <a:ext cx="1685222" cy="1323439"/>
            </a:xfrm>
            <a:prstGeom prst="rect">
              <a:avLst/>
            </a:prstGeom>
          </p:spPr>
          <p:txBody>
            <a:bodyPr wrap="square">
              <a:spAutoFit/>
            </a:bodyPr>
            <a:lstStyle/>
            <a:p>
              <a:pPr algn="ctr"/>
              <a:r>
                <a:rPr lang="en-US" sz="1600" b="1" dirty="0"/>
                <a:t>Programa de Transformación del Mercado de la Construcción Verde de IFC</a:t>
              </a:r>
            </a:p>
          </p:txBody>
        </p:sp>
      </p:grpSp>
      <p:sp>
        <p:nvSpPr>
          <p:cNvPr id="28" name="TextBox 27">
            <a:extLst>
              <a:ext uri="{FF2B5EF4-FFF2-40B4-BE49-F238E27FC236}">
                <a16:creationId xmlns:a16="http://schemas.microsoft.com/office/drawing/2014/main" id="{11FBA89A-8C35-48E8-8E5F-A87E23A51B4C}"/>
              </a:ext>
            </a:extLst>
          </p:cNvPr>
          <p:cNvSpPr txBox="1"/>
          <p:nvPr/>
        </p:nvSpPr>
        <p:spPr>
          <a:xfrm>
            <a:off x="0" y="6611779"/>
            <a:ext cx="2021305" cy="246221"/>
          </a:xfrm>
          <a:prstGeom prst="rect">
            <a:avLst/>
          </a:prstGeom>
          <a:noFill/>
        </p:spPr>
        <p:txBody>
          <a:bodyPr wrap="square" rtlCol="0">
            <a:spAutoFit/>
          </a:bodyPr>
          <a:lstStyle/>
          <a:p>
            <a:r>
              <a:rPr lang="en-US" sz="1000" dirty="0">
                <a:solidFill>
                  <a:schemeClr val="bg1">
                    <a:lumMod val="50000"/>
                  </a:schemeClr>
                </a:solidFill>
              </a:rPr>
              <a:t>Fuente: </a:t>
            </a:r>
            <a:r>
              <a:rPr lang="en-US" sz="1000" dirty="0">
                <a:solidFill>
                  <a:schemeClr val="bg1">
                    <a:lumMod val="50000"/>
                  </a:schemeClr>
                </a:solidFill>
                <a:hlinkClick r:id="rId5"/>
              </a:rPr>
              <a:t>Sobre EDGE</a:t>
            </a:r>
            <a:endParaRPr lang="en-US" sz="1000" dirty="0">
              <a:solidFill>
                <a:schemeClr val="bg1">
                  <a:lumMod val="50000"/>
                </a:schemeClr>
              </a:solidFill>
            </a:endParaRPr>
          </a:p>
        </p:txBody>
      </p:sp>
    </p:spTree>
    <p:extLst>
      <p:ext uri="{BB962C8B-B14F-4D97-AF65-F5344CB8AC3E}">
        <p14:creationId xmlns:p14="http://schemas.microsoft.com/office/powerpoint/2010/main" val="247954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AEC8C12F-2EE8-401F-945E-E3130AE20797}"/>
              </a:ext>
            </a:extLst>
          </p:cNvPr>
          <p:cNvSpPr txBox="1">
            <a:spLocks/>
          </p:cNvSpPr>
          <p:nvPr/>
        </p:nvSpPr>
        <p:spPr>
          <a:xfrm>
            <a:off x="1831795" y="227922"/>
            <a:ext cx="8534400" cy="1021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Font typeface="Arial" panose="020B0604020202020204" pitchFamily="34" charset="0"/>
              <a:buNone/>
            </a:pPr>
            <a:r>
              <a:rPr lang="es-ES" b="1" cap="all" dirty="0"/>
              <a:t>DEFINICIÓN </a:t>
            </a:r>
            <a:r>
              <a:rPr lang="es-ES" cap="all" dirty="0"/>
              <a:t>DE UN EDIFICIO ECOLÓGICO</a:t>
            </a:r>
          </a:p>
          <a:p>
            <a:pPr marL="0" indent="0" algn="ctr" fontAlgn="base">
              <a:spcBef>
                <a:spcPts val="0"/>
              </a:spcBef>
              <a:buFont typeface="Arial" panose="020B0604020202020204" pitchFamily="34" charset="0"/>
              <a:buNone/>
            </a:pPr>
            <a:r>
              <a:rPr lang="en-US" cap="all" dirty="0"/>
              <a:t>________</a:t>
            </a:r>
            <a:endParaRPr lang="en-US" dirty="0"/>
          </a:p>
          <a:p>
            <a:pPr marL="0" indent="0">
              <a:buFont typeface="Arial" panose="020B0604020202020204" pitchFamily="34" charset="0"/>
              <a:buNone/>
            </a:pPr>
            <a:endParaRPr lang="en-US" dirty="0"/>
          </a:p>
        </p:txBody>
      </p:sp>
      <p:grpSp>
        <p:nvGrpSpPr>
          <p:cNvPr id="31" name="Group 30">
            <a:extLst>
              <a:ext uri="{FF2B5EF4-FFF2-40B4-BE49-F238E27FC236}">
                <a16:creationId xmlns:a16="http://schemas.microsoft.com/office/drawing/2014/main" id="{8E236085-43A2-4F61-8514-4023203FF439}"/>
              </a:ext>
            </a:extLst>
          </p:cNvPr>
          <p:cNvGrpSpPr/>
          <p:nvPr/>
        </p:nvGrpSpPr>
        <p:grpSpPr>
          <a:xfrm>
            <a:off x="978826" y="2107325"/>
            <a:ext cx="1704579" cy="1676400"/>
            <a:chOff x="6232872" y="4173435"/>
            <a:chExt cx="1704579" cy="1676400"/>
          </a:xfrm>
          <a:solidFill>
            <a:schemeClr val="accent1">
              <a:lumMod val="75000"/>
            </a:schemeClr>
          </a:solidFill>
        </p:grpSpPr>
        <p:sp>
          <p:nvSpPr>
            <p:cNvPr id="32" name="Oval 31">
              <a:extLst>
                <a:ext uri="{FF2B5EF4-FFF2-40B4-BE49-F238E27FC236}">
                  <a16:creationId xmlns:a16="http://schemas.microsoft.com/office/drawing/2014/main" id="{6FBB139B-494E-41C9-85D3-4C99648138A7}"/>
                </a:ext>
              </a:extLst>
            </p:cNvPr>
            <p:cNvSpPr/>
            <p:nvPr/>
          </p:nvSpPr>
          <p:spPr>
            <a:xfrm>
              <a:off x="6232872" y="4173435"/>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EBCB7CE-8211-456A-BCC7-55B4B9D918F9}"/>
                </a:ext>
              </a:extLst>
            </p:cNvPr>
            <p:cNvSpPr txBox="1"/>
            <p:nvPr/>
          </p:nvSpPr>
          <p:spPr>
            <a:xfrm>
              <a:off x="6357381" y="4244196"/>
              <a:ext cx="1330814" cy="1015663"/>
            </a:xfrm>
            <a:prstGeom prst="rect">
              <a:avLst/>
            </a:prstGeom>
            <a:grpFill/>
          </p:spPr>
          <p:txBody>
            <a:bodyPr wrap="none" rtlCol="0">
              <a:spAutoFit/>
            </a:bodyPr>
            <a:lstStyle/>
            <a:p>
              <a:r>
                <a:rPr lang="en-US" sz="6000" b="1" dirty="0">
                  <a:solidFill>
                    <a:schemeClr val="bg1"/>
                  </a:solidFill>
                </a:rPr>
                <a:t>20</a:t>
              </a:r>
              <a:r>
                <a:rPr lang="en-US" sz="4000" b="1" dirty="0">
                  <a:solidFill>
                    <a:schemeClr val="bg1"/>
                  </a:solidFill>
                </a:rPr>
                <a:t>%</a:t>
              </a:r>
            </a:p>
          </p:txBody>
        </p:sp>
        <p:sp>
          <p:nvSpPr>
            <p:cNvPr id="34" name="Rectangle 33">
              <a:extLst>
                <a:ext uri="{FF2B5EF4-FFF2-40B4-BE49-F238E27FC236}">
                  <a16:creationId xmlns:a16="http://schemas.microsoft.com/office/drawing/2014/main" id="{D720CAB9-9851-4538-BB5B-C9F1F1081DA8}"/>
                </a:ext>
              </a:extLst>
            </p:cNvPr>
            <p:cNvSpPr/>
            <p:nvPr/>
          </p:nvSpPr>
          <p:spPr>
            <a:xfrm>
              <a:off x="6342141" y="4943118"/>
              <a:ext cx="1595310" cy="461665"/>
            </a:xfrm>
            <a:prstGeom prst="rect">
              <a:avLst/>
            </a:prstGeom>
            <a:grpFill/>
          </p:spPr>
          <p:txBody>
            <a:bodyPr wrap="none" lIns="91440" tIns="45720" rIns="91440" bIns="4572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MATERIALS</a:t>
              </a:r>
            </a:p>
          </p:txBody>
        </p:sp>
      </p:grpSp>
      <p:grpSp>
        <p:nvGrpSpPr>
          <p:cNvPr id="35" name="Group 34">
            <a:extLst>
              <a:ext uri="{FF2B5EF4-FFF2-40B4-BE49-F238E27FC236}">
                <a16:creationId xmlns:a16="http://schemas.microsoft.com/office/drawing/2014/main" id="{D4AB0F08-23CF-4BF2-83C1-50895DD3F833}"/>
              </a:ext>
            </a:extLst>
          </p:cNvPr>
          <p:cNvGrpSpPr/>
          <p:nvPr/>
        </p:nvGrpSpPr>
        <p:grpSpPr>
          <a:xfrm>
            <a:off x="972659" y="2106442"/>
            <a:ext cx="1676400" cy="1676400"/>
            <a:chOff x="1163224" y="4325835"/>
            <a:chExt cx="1676400" cy="1676400"/>
          </a:xfrm>
          <a:solidFill>
            <a:schemeClr val="accent1">
              <a:lumMod val="75000"/>
            </a:schemeClr>
          </a:solidFill>
        </p:grpSpPr>
        <p:sp>
          <p:nvSpPr>
            <p:cNvPr id="36" name="Oval 35">
              <a:extLst>
                <a:ext uri="{FF2B5EF4-FFF2-40B4-BE49-F238E27FC236}">
                  <a16:creationId xmlns:a16="http://schemas.microsoft.com/office/drawing/2014/main" id="{B9A7920B-AD8A-44A5-B9AF-BFF3C0465900}"/>
                </a:ext>
              </a:extLst>
            </p:cNvPr>
            <p:cNvSpPr/>
            <p:nvPr/>
          </p:nvSpPr>
          <p:spPr>
            <a:xfrm>
              <a:off x="1163224" y="4325835"/>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B6A27267-A1CD-4247-8F61-83528F60981C}"/>
                </a:ext>
              </a:extLst>
            </p:cNvPr>
            <p:cNvSpPr txBox="1"/>
            <p:nvPr/>
          </p:nvSpPr>
          <p:spPr>
            <a:xfrm>
              <a:off x="1414903" y="4419600"/>
              <a:ext cx="1330814" cy="1015663"/>
            </a:xfrm>
            <a:prstGeom prst="rect">
              <a:avLst/>
            </a:prstGeom>
            <a:grpFill/>
          </p:spPr>
          <p:txBody>
            <a:bodyPr wrap="none" rtlCol="0">
              <a:spAutoFit/>
            </a:bodyPr>
            <a:lstStyle/>
            <a:p>
              <a:r>
                <a:rPr lang="en-US" sz="6000" b="1" dirty="0">
                  <a:solidFill>
                    <a:schemeClr val="bg1"/>
                  </a:solidFill>
                </a:rPr>
                <a:t>20</a:t>
              </a:r>
              <a:r>
                <a:rPr lang="en-US" sz="4000" b="1" dirty="0">
                  <a:solidFill>
                    <a:schemeClr val="bg1"/>
                  </a:solidFill>
                </a:rPr>
                <a:t>%</a:t>
              </a:r>
            </a:p>
          </p:txBody>
        </p:sp>
        <p:sp>
          <p:nvSpPr>
            <p:cNvPr id="38" name="Rectangle 37">
              <a:extLst>
                <a:ext uri="{FF2B5EF4-FFF2-40B4-BE49-F238E27FC236}">
                  <a16:creationId xmlns:a16="http://schemas.microsoft.com/office/drawing/2014/main" id="{3B21BD71-001E-468D-AAFC-678F1696ECB0}"/>
                </a:ext>
              </a:extLst>
            </p:cNvPr>
            <p:cNvSpPr/>
            <p:nvPr/>
          </p:nvSpPr>
          <p:spPr>
            <a:xfrm>
              <a:off x="1447304" y="5114569"/>
              <a:ext cx="1188787" cy="461665"/>
            </a:xfrm>
            <a:prstGeom prst="rect">
              <a:avLst/>
            </a:prstGeom>
            <a:grpFill/>
          </p:spPr>
          <p:txBody>
            <a:bodyPr wrap="none" lIns="91440" tIns="45720" rIns="91440" bIns="4572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ENERGY</a:t>
              </a:r>
            </a:p>
          </p:txBody>
        </p:sp>
      </p:grpSp>
      <p:grpSp>
        <p:nvGrpSpPr>
          <p:cNvPr id="39" name="Group 38">
            <a:extLst>
              <a:ext uri="{FF2B5EF4-FFF2-40B4-BE49-F238E27FC236}">
                <a16:creationId xmlns:a16="http://schemas.microsoft.com/office/drawing/2014/main" id="{A4F123D2-4872-4AB2-A29C-561CEEEC3485}"/>
              </a:ext>
            </a:extLst>
          </p:cNvPr>
          <p:cNvGrpSpPr/>
          <p:nvPr/>
        </p:nvGrpSpPr>
        <p:grpSpPr>
          <a:xfrm>
            <a:off x="971559" y="2097423"/>
            <a:ext cx="1676400" cy="1676400"/>
            <a:chOff x="3674014" y="5144668"/>
            <a:chExt cx="1676400" cy="1676400"/>
          </a:xfrm>
          <a:solidFill>
            <a:schemeClr val="accent1">
              <a:lumMod val="75000"/>
            </a:schemeClr>
          </a:solidFill>
        </p:grpSpPr>
        <p:sp>
          <p:nvSpPr>
            <p:cNvPr id="40" name="Oval 39">
              <a:extLst>
                <a:ext uri="{FF2B5EF4-FFF2-40B4-BE49-F238E27FC236}">
                  <a16:creationId xmlns:a16="http://schemas.microsoft.com/office/drawing/2014/main" id="{29EB9A8E-1CDE-485D-A226-C690F0CC29FF}"/>
                </a:ext>
              </a:extLst>
            </p:cNvPr>
            <p:cNvSpPr/>
            <p:nvPr/>
          </p:nvSpPr>
          <p:spPr>
            <a:xfrm>
              <a:off x="3674014" y="5144668"/>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D9E53379-3ACA-47E3-96D7-42E0D6AB888F}"/>
                </a:ext>
              </a:extLst>
            </p:cNvPr>
            <p:cNvSpPr txBox="1"/>
            <p:nvPr/>
          </p:nvSpPr>
          <p:spPr>
            <a:xfrm>
              <a:off x="3891065" y="5223874"/>
              <a:ext cx="1330814" cy="1015663"/>
            </a:xfrm>
            <a:prstGeom prst="rect">
              <a:avLst/>
            </a:prstGeom>
            <a:grpFill/>
          </p:spPr>
          <p:txBody>
            <a:bodyPr wrap="none" rtlCol="0">
              <a:spAutoFit/>
            </a:bodyPr>
            <a:lstStyle/>
            <a:p>
              <a:r>
                <a:rPr lang="en-US" sz="6000" b="1" dirty="0">
                  <a:solidFill>
                    <a:schemeClr val="bg1"/>
                  </a:solidFill>
                </a:rPr>
                <a:t>20</a:t>
              </a:r>
              <a:r>
                <a:rPr lang="en-US" sz="4000" b="1" dirty="0">
                  <a:solidFill>
                    <a:schemeClr val="bg1"/>
                  </a:solidFill>
                </a:rPr>
                <a:t>%</a:t>
              </a:r>
            </a:p>
          </p:txBody>
        </p:sp>
        <p:sp>
          <p:nvSpPr>
            <p:cNvPr id="42" name="Rectangle 41">
              <a:extLst>
                <a:ext uri="{FF2B5EF4-FFF2-40B4-BE49-F238E27FC236}">
                  <a16:creationId xmlns:a16="http://schemas.microsoft.com/office/drawing/2014/main" id="{E8E27D33-7F1B-4EE5-BE72-E1C25EB667CA}"/>
                </a:ext>
              </a:extLst>
            </p:cNvPr>
            <p:cNvSpPr/>
            <p:nvPr/>
          </p:nvSpPr>
          <p:spPr>
            <a:xfrm>
              <a:off x="3932385" y="5978845"/>
              <a:ext cx="1066767" cy="461665"/>
            </a:xfrm>
            <a:prstGeom prst="rect">
              <a:avLst/>
            </a:prstGeom>
            <a:grpFill/>
          </p:spPr>
          <p:txBody>
            <a:bodyPr wrap="none" lIns="91440" tIns="45720" rIns="91440" bIns="4572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WATER</a:t>
              </a:r>
            </a:p>
          </p:txBody>
        </p:sp>
      </p:grpSp>
      <p:sp>
        <p:nvSpPr>
          <p:cNvPr id="43" name="Oval 42">
            <a:extLst>
              <a:ext uri="{FF2B5EF4-FFF2-40B4-BE49-F238E27FC236}">
                <a16:creationId xmlns:a16="http://schemas.microsoft.com/office/drawing/2014/main" id="{9BE88171-02B8-48EC-BFFB-EC780D83E1D1}"/>
              </a:ext>
            </a:extLst>
          </p:cNvPr>
          <p:cNvSpPr/>
          <p:nvPr/>
        </p:nvSpPr>
        <p:spPr>
          <a:xfrm>
            <a:off x="734686" y="1862158"/>
            <a:ext cx="2152346" cy="2152346"/>
          </a:xfrm>
          <a:prstGeom prst="ellipse">
            <a:avLst/>
          </a:prstGeom>
          <a:solidFill>
            <a:srgbClr val="389F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cap="all" dirty="0"/>
              <a:t>20%</a:t>
            </a:r>
            <a:endParaRPr lang="en-US" sz="6000" b="1" dirty="0"/>
          </a:p>
        </p:txBody>
      </p:sp>
      <p:sp>
        <p:nvSpPr>
          <p:cNvPr id="44" name="Oval 43">
            <a:extLst>
              <a:ext uri="{FF2B5EF4-FFF2-40B4-BE49-F238E27FC236}">
                <a16:creationId xmlns:a16="http://schemas.microsoft.com/office/drawing/2014/main" id="{D8EA3B99-71C0-4593-B5F5-11F9EB2076BA}"/>
              </a:ext>
            </a:extLst>
          </p:cNvPr>
          <p:cNvSpPr/>
          <p:nvPr/>
        </p:nvSpPr>
        <p:spPr>
          <a:xfrm>
            <a:off x="964293" y="2097423"/>
            <a:ext cx="1676400" cy="1676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TextBox 44">
            <a:extLst>
              <a:ext uri="{FF2B5EF4-FFF2-40B4-BE49-F238E27FC236}">
                <a16:creationId xmlns:a16="http://schemas.microsoft.com/office/drawing/2014/main" id="{33033D88-B32F-4263-8D01-1F76BAF2C84D}"/>
              </a:ext>
            </a:extLst>
          </p:cNvPr>
          <p:cNvSpPr txBox="1"/>
          <p:nvPr/>
        </p:nvSpPr>
        <p:spPr>
          <a:xfrm>
            <a:off x="4560708" y="4511139"/>
            <a:ext cx="3070582" cy="1631216"/>
          </a:xfrm>
          <a:prstGeom prst="rect">
            <a:avLst/>
          </a:prstGeom>
          <a:noFill/>
        </p:spPr>
        <p:txBody>
          <a:bodyPr wrap="square" rtlCol="0">
            <a:spAutoFit/>
          </a:bodyPr>
          <a:lstStyle/>
          <a:p>
            <a:pPr algn="ctr"/>
            <a:r>
              <a:rPr lang="es-ES" sz="2000" cap="all" dirty="0">
                <a:solidFill>
                  <a:schemeClr val="tx1">
                    <a:lumMod val="50000"/>
                    <a:lumOff val="50000"/>
                  </a:schemeClr>
                </a:solidFill>
              </a:rPr>
              <a:t>APTITUD PARA OBTENER LA CERTIFICACIÓN ECOLÓGICA SEGÚN LA VERIFICACIÓN DE UN TERCERO INDEPENDIENTE</a:t>
            </a:r>
            <a:endParaRPr lang="en-US" sz="2000" cap="all" dirty="0">
              <a:solidFill>
                <a:schemeClr val="tx1">
                  <a:lumMod val="50000"/>
                  <a:lumOff val="50000"/>
                </a:schemeClr>
              </a:solidFill>
            </a:endParaRPr>
          </a:p>
        </p:txBody>
      </p:sp>
      <p:sp>
        <p:nvSpPr>
          <p:cNvPr id="46" name="TextBox 45">
            <a:extLst>
              <a:ext uri="{FF2B5EF4-FFF2-40B4-BE49-F238E27FC236}">
                <a16:creationId xmlns:a16="http://schemas.microsoft.com/office/drawing/2014/main" id="{D7B326FC-760E-4CC7-AAC5-E8B903DF75DF}"/>
              </a:ext>
            </a:extLst>
          </p:cNvPr>
          <p:cNvSpPr txBox="1"/>
          <p:nvPr/>
        </p:nvSpPr>
        <p:spPr>
          <a:xfrm>
            <a:off x="510662" y="4511139"/>
            <a:ext cx="2505301" cy="1323439"/>
          </a:xfrm>
          <a:prstGeom prst="rect">
            <a:avLst/>
          </a:prstGeom>
          <a:noFill/>
        </p:spPr>
        <p:txBody>
          <a:bodyPr wrap="square" rtlCol="0">
            <a:spAutoFit/>
          </a:bodyPr>
          <a:lstStyle/>
          <a:p>
            <a:pPr algn="ctr"/>
            <a:r>
              <a:rPr lang="es-ES" sz="2000" cap="all" dirty="0">
                <a:solidFill>
                  <a:schemeClr val="tx1">
                    <a:lumMod val="50000"/>
                    <a:lumOff val="50000"/>
                  </a:schemeClr>
                </a:solidFill>
              </a:rPr>
              <a:t>MEJOR DESEMPEÑO QUE EL PARÁMETRO LOCAL DE REFERENCIA</a:t>
            </a:r>
            <a:endParaRPr lang="en-US" sz="2000" cap="all" dirty="0">
              <a:solidFill>
                <a:schemeClr val="tx1">
                  <a:lumMod val="50000"/>
                  <a:lumOff val="50000"/>
                </a:schemeClr>
              </a:solidFill>
            </a:endParaRPr>
          </a:p>
        </p:txBody>
      </p:sp>
      <p:pic>
        <p:nvPicPr>
          <p:cNvPr id="47" name="Picture 46">
            <a:extLst>
              <a:ext uri="{FF2B5EF4-FFF2-40B4-BE49-F238E27FC236}">
                <a16:creationId xmlns:a16="http://schemas.microsoft.com/office/drawing/2014/main" id="{3CB8B4FE-5FE9-413D-BFC3-3E4C5CB95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45" y="1669322"/>
            <a:ext cx="2647909" cy="2647909"/>
          </a:xfrm>
          <a:prstGeom prst="rect">
            <a:avLst/>
          </a:prstGeom>
        </p:spPr>
      </p:pic>
      <p:sp>
        <p:nvSpPr>
          <p:cNvPr id="48" name="TextBox 47">
            <a:extLst>
              <a:ext uri="{FF2B5EF4-FFF2-40B4-BE49-F238E27FC236}">
                <a16:creationId xmlns:a16="http://schemas.microsoft.com/office/drawing/2014/main" id="{3334C1C3-19EF-41DA-B18E-B3DCDD1DEF41}"/>
              </a:ext>
            </a:extLst>
          </p:cNvPr>
          <p:cNvSpPr txBox="1"/>
          <p:nvPr/>
        </p:nvSpPr>
        <p:spPr>
          <a:xfrm>
            <a:off x="3282909" y="2200207"/>
            <a:ext cx="1405931" cy="1446550"/>
          </a:xfrm>
          <a:prstGeom prst="rect">
            <a:avLst/>
          </a:prstGeom>
          <a:noFill/>
        </p:spPr>
        <p:txBody>
          <a:bodyPr wrap="square" rtlCol="0">
            <a:spAutoFit/>
          </a:bodyPr>
          <a:lstStyle/>
          <a:p>
            <a:pPr algn="ctr"/>
            <a:r>
              <a:rPr lang="en-US" sz="8800" dirty="0">
                <a:solidFill>
                  <a:schemeClr val="bg1">
                    <a:lumMod val="65000"/>
                  </a:schemeClr>
                </a:solidFill>
              </a:rPr>
              <a:t>&amp;</a:t>
            </a:r>
            <a:endParaRPr lang="en-US" dirty="0">
              <a:solidFill>
                <a:schemeClr val="bg1">
                  <a:lumMod val="65000"/>
                </a:schemeClr>
              </a:solidFill>
            </a:endParaRPr>
          </a:p>
        </p:txBody>
      </p:sp>
      <p:pic>
        <p:nvPicPr>
          <p:cNvPr id="49" name="Picture 48">
            <a:extLst>
              <a:ext uri="{FF2B5EF4-FFF2-40B4-BE49-F238E27FC236}">
                <a16:creationId xmlns:a16="http://schemas.microsoft.com/office/drawing/2014/main" id="{5A8DD062-50CB-4C9A-B6BF-26D33AB31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50" name="TextBox 49">
            <a:extLst>
              <a:ext uri="{FF2B5EF4-FFF2-40B4-BE49-F238E27FC236}">
                <a16:creationId xmlns:a16="http://schemas.microsoft.com/office/drawing/2014/main" id="{C1BD45E9-A09A-4A27-84C1-B6820E43EA01}"/>
              </a:ext>
            </a:extLst>
          </p:cNvPr>
          <p:cNvSpPr txBox="1"/>
          <p:nvPr/>
        </p:nvSpPr>
        <p:spPr>
          <a:xfrm>
            <a:off x="1111213" y="2452569"/>
            <a:ext cx="1424750" cy="954107"/>
          </a:xfrm>
          <a:prstGeom prst="rect">
            <a:avLst/>
          </a:prstGeom>
          <a:noFill/>
        </p:spPr>
        <p:txBody>
          <a:bodyPr wrap="square" rtlCol="0">
            <a:spAutoFit/>
          </a:bodyPr>
          <a:lstStyle/>
          <a:p>
            <a:r>
              <a:rPr lang="en-US" sz="5600" b="1" dirty="0">
                <a:solidFill>
                  <a:srgbClr val="389FDF"/>
                </a:solidFill>
              </a:rPr>
              <a:t>20%</a:t>
            </a:r>
          </a:p>
        </p:txBody>
      </p:sp>
      <p:sp>
        <p:nvSpPr>
          <p:cNvPr id="51" name="TextBox 50">
            <a:extLst>
              <a:ext uri="{FF2B5EF4-FFF2-40B4-BE49-F238E27FC236}">
                <a16:creationId xmlns:a16="http://schemas.microsoft.com/office/drawing/2014/main" id="{2BA2BE0A-C359-4709-83AE-80BE8E08099E}"/>
              </a:ext>
            </a:extLst>
          </p:cNvPr>
          <p:cNvSpPr txBox="1"/>
          <p:nvPr/>
        </p:nvSpPr>
        <p:spPr>
          <a:xfrm>
            <a:off x="7962024" y="4511139"/>
            <a:ext cx="4538784" cy="707886"/>
          </a:xfrm>
          <a:prstGeom prst="rect">
            <a:avLst/>
          </a:prstGeom>
          <a:noFill/>
        </p:spPr>
        <p:txBody>
          <a:bodyPr wrap="square" rtlCol="0">
            <a:spAutoFit/>
          </a:bodyPr>
          <a:lstStyle/>
          <a:p>
            <a:pPr algn="ctr"/>
            <a:r>
              <a:rPr lang="en-US" sz="2000" cap="all" dirty="0">
                <a:solidFill>
                  <a:schemeClr val="tx1">
                    <a:lumMod val="50000"/>
                    <a:lumOff val="50000"/>
                  </a:schemeClr>
                </a:solidFill>
              </a:rPr>
              <a:t>Cuantificado</a:t>
            </a:r>
          </a:p>
          <a:p>
            <a:pPr algn="ctr"/>
            <a:r>
              <a:rPr lang="en-US" sz="2000" cap="all" dirty="0">
                <a:solidFill>
                  <a:schemeClr val="tx1">
                    <a:lumMod val="50000"/>
                    <a:lumOff val="50000"/>
                  </a:schemeClr>
                </a:solidFill>
              </a:rPr>
              <a:t>informe de impacto</a:t>
            </a:r>
          </a:p>
        </p:txBody>
      </p:sp>
      <p:sp>
        <p:nvSpPr>
          <p:cNvPr id="52" name="TextBox 51">
            <a:extLst>
              <a:ext uri="{FF2B5EF4-FFF2-40B4-BE49-F238E27FC236}">
                <a16:creationId xmlns:a16="http://schemas.microsoft.com/office/drawing/2014/main" id="{8E6FF94B-7A2C-4734-8F4E-9DA2FC0BD082}"/>
              </a:ext>
            </a:extLst>
          </p:cNvPr>
          <p:cNvSpPr txBox="1"/>
          <p:nvPr/>
        </p:nvSpPr>
        <p:spPr>
          <a:xfrm>
            <a:off x="7621229" y="2200207"/>
            <a:ext cx="1405931" cy="1446550"/>
          </a:xfrm>
          <a:prstGeom prst="rect">
            <a:avLst/>
          </a:prstGeom>
          <a:noFill/>
        </p:spPr>
        <p:txBody>
          <a:bodyPr wrap="square" rtlCol="0">
            <a:spAutoFit/>
          </a:bodyPr>
          <a:lstStyle/>
          <a:p>
            <a:pPr algn="ctr"/>
            <a:r>
              <a:rPr lang="en-US" sz="8800" dirty="0">
                <a:solidFill>
                  <a:schemeClr val="bg1">
                    <a:lumMod val="65000"/>
                  </a:schemeClr>
                </a:solidFill>
              </a:rPr>
              <a:t>&amp;</a:t>
            </a:r>
            <a:endParaRPr lang="en-US" dirty="0">
              <a:solidFill>
                <a:schemeClr val="bg1">
                  <a:lumMod val="65000"/>
                </a:schemeClr>
              </a:solidFill>
            </a:endParaRPr>
          </a:p>
        </p:txBody>
      </p:sp>
      <p:pic>
        <p:nvPicPr>
          <p:cNvPr id="53" name="Picture 52">
            <a:extLst>
              <a:ext uri="{FF2B5EF4-FFF2-40B4-BE49-F238E27FC236}">
                <a16:creationId xmlns:a16="http://schemas.microsoft.com/office/drawing/2014/main" id="{BAAC6DC1-FA0B-4E5F-A670-941C21B94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801" y="1950255"/>
            <a:ext cx="2183630" cy="2183630"/>
          </a:xfrm>
          <a:prstGeom prst="rect">
            <a:avLst/>
          </a:prstGeom>
        </p:spPr>
      </p:pic>
    </p:spTree>
    <p:extLst>
      <p:ext uri="{BB962C8B-B14F-4D97-AF65-F5344CB8AC3E}">
        <p14:creationId xmlns:p14="http://schemas.microsoft.com/office/powerpoint/2010/main" val="1484500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159">
            <a:extLst>
              <a:ext uri="{FF2B5EF4-FFF2-40B4-BE49-F238E27FC236}">
                <a16:creationId xmlns:a16="http://schemas.microsoft.com/office/drawing/2014/main" id="{F11C7100-2F4C-47C5-9DA3-CE7894C57A53}"/>
              </a:ext>
            </a:extLst>
          </p:cNvPr>
          <p:cNvSpPr/>
          <p:nvPr/>
        </p:nvSpPr>
        <p:spPr>
          <a:xfrm>
            <a:off x="4151869" y="1545792"/>
            <a:ext cx="8040131" cy="4418128"/>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A1DE"/>
              </a:solidFill>
            </a:endParaRPr>
          </a:p>
        </p:txBody>
      </p:sp>
      <p:sp>
        <p:nvSpPr>
          <p:cNvPr id="161" name="Rectangle 160">
            <a:extLst>
              <a:ext uri="{FF2B5EF4-FFF2-40B4-BE49-F238E27FC236}">
                <a16:creationId xmlns:a16="http://schemas.microsoft.com/office/drawing/2014/main" id="{5A16D8FB-3CBE-447A-9F93-4ADF50F99281}"/>
              </a:ext>
            </a:extLst>
          </p:cNvPr>
          <p:cNvSpPr/>
          <p:nvPr/>
        </p:nvSpPr>
        <p:spPr>
          <a:xfrm>
            <a:off x="508000" y="3248810"/>
            <a:ext cx="3556143" cy="3170099"/>
          </a:xfrm>
          <a:prstGeom prst="rect">
            <a:avLst/>
          </a:prstGeom>
        </p:spPr>
        <p:txBody>
          <a:bodyPr wrap="square">
            <a:spAutoFit/>
          </a:bodyPr>
          <a:lstStyle/>
          <a:p>
            <a:r>
              <a:rPr lang="es-ES" sz="2000" dirty="0">
                <a:solidFill>
                  <a:schemeClr val="bg1">
                    <a:lumMod val="50000"/>
                  </a:schemeClr>
                </a:solidFill>
              </a:rPr>
              <a:t>Para proveer a los desarrolladores con una ventaja competitiva a través de la diferenciación de productos, con la captación de todos los beneficios de la asequibilidad de la certificación, un proceso de certificación simplificado y la asociación con la marca Grupo Banco Mundial.</a:t>
            </a:r>
            <a:endParaRPr lang="en-US" sz="2000" dirty="0">
              <a:solidFill>
                <a:schemeClr val="bg1">
                  <a:lumMod val="50000"/>
                </a:schemeClr>
              </a:solidFill>
            </a:endParaRPr>
          </a:p>
        </p:txBody>
      </p:sp>
      <p:sp>
        <p:nvSpPr>
          <p:cNvPr id="162" name="Rectangle 161">
            <a:extLst>
              <a:ext uri="{FF2B5EF4-FFF2-40B4-BE49-F238E27FC236}">
                <a16:creationId xmlns:a16="http://schemas.microsoft.com/office/drawing/2014/main" id="{BD61D032-DD0A-4DE0-941C-6BA50ABE91DE}"/>
              </a:ext>
            </a:extLst>
          </p:cNvPr>
          <p:cNvSpPr/>
          <p:nvPr/>
        </p:nvSpPr>
        <p:spPr>
          <a:xfrm>
            <a:off x="1" y="1496291"/>
            <a:ext cx="87726" cy="5041252"/>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3" name="Rectangle 162">
            <a:extLst>
              <a:ext uri="{FF2B5EF4-FFF2-40B4-BE49-F238E27FC236}">
                <a16:creationId xmlns:a16="http://schemas.microsoft.com/office/drawing/2014/main" id="{101A1ACC-6558-4882-B2EE-FD3F112A2AF2}"/>
              </a:ext>
            </a:extLst>
          </p:cNvPr>
          <p:cNvSpPr/>
          <p:nvPr/>
        </p:nvSpPr>
        <p:spPr>
          <a:xfrm>
            <a:off x="1562219" y="2524369"/>
            <a:ext cx="2235200" cy="584775"/>
          </a:xfrm>
          <a:prstGeom prst="rect">
            <a:avLst/>
          </a:prstGeom>
          <a:noFill/>
        </p:spPr>
        <p:txBody>
          <a:bodyPr wrap="square">
            <a:spAutoFit/>
          </a:bodyPr>
          <a:lstStyle/>
          <a:p>
            <a:pPr algn="r"/>
            <a:r>
              <a:rPr lang="ms-MY" sz="3200" dirty="0">
                <a:solidFill>
                  <a:schemeClr val="tx1">
                    <a:lumMod val="50000"/>
                    <a:lumOff val="50000"/>
                  </a:schemeClr>
                </a:solidFill>
              </a:rPr>
              <a:t>Objetivo</a:t>
            </a:r>
          </a:p>
        </p:txBody>
      </p:sp>
      <p:sp>
        <p:nvSpPr>
          <p:cNvPr id="164" name="TextBox 163">
            <a:extLst>
              <a:ext uri="{FF2B5EF4-FFF2-40B4-BE49-F238E27FC236}">
                <a16:creationId xmlns:a16="http://schemas.microsoft.com/office/drawing/2014/main" id="{CD2235F2-D316-4EF6-BDEE-B7094C5D9859}"/>
              </a:ext>
            </a:extLst>
          </p:cNvPr>
          <p:cNvSpPr txBox="1"/>
          <p:nvPr/>
        </p:nvSpPr>
        <p:spPr>
          <a:xfrm>
            <a:off x="4412833" y="1536686"/>
            <a:ext cx="7352299" cy="615553"/>
          </a:xfrm>
          <a:prstGeom prst="rect">
            <a:avLst/>
          </a:prstGeom>
          <a:noFill/>
        </p:spPr>
        <p:txBody>
          <a:bodyPr wrap="square" rtlCol="0">
            <a:spAutoFit/>
          </a:bodyPr>
          <a:lstStyle/>
          <a:p>
            <a:r>
              <a:rPr lang="en-US" sz="3400" dirty="0">
                <a:solidFill>
                  <a:schemeClr val="bg1"/>
                </a:solidFill>
              </a:rPr>
              <a:t>VENTAJAS PARA LOS DESARROLLADORES</a:t>
            </a:r>
          </a:p>
        </p:txBody>
      </p:sp>
      <p:cxnSp>
        <p:nvCxnSpPr>
          <p:cNvPr id="165" name="Straight Connector 164">
            <a:extLst>
              <a:ext uri="{FF2B5EF4-FFF2-40B4-BE49-F238E27FC236}">
                <a16:creationId xmlns:a16="http://schemas.microsoft.com/office/drawing/2014/main" id="{D6CB033A-6543-47F6-B3AA-964CEF014795}"/>
              </a:ext>
            </a:extLst>
          </p:cNvPr>
          <p:cNvCxnSpPr/>
          <p:nvPr/>
        </p:nvCxnSpPr>
        <p:spPr>
          <a:xfrm flipV="1">
            <a:off x="4479740" y="2048017"/>
            <a:ext cx="7429762" cy="25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0D6300DC-8688-4C54-9483-BFD5103D288C}"/>
              </a:ext>
            </a:extLst>
          </p:cNvPr>
          <p:cNvSpPr txBox="1"/>
          <p:nvPr/>
        </p:nvSpPr>
        <p:spPr>
          <a:xfrm>
            <a:off x="0" y="257999"/>
            <a:ext cx="12192000" cy="954107"/>
          </a:xfrm>
          <a:prstGeom prst="rect">
            <a:avLst/>
          </a:prstGeom>
          <a:noFill/>
        </p:spPr>
        <p:txBody>
          <a:bodyPr wrap="square" rtlCol="0">
            <a:spAutoFit/>
          </a:bodyPr>
          <a:lstStyle/>
          <a:p>
            <a:pPr algn="ctr"/>
            <a:r>
              <a:rPr lang="es-ES" sz="2800" dirty="0">
                <a:solidFill>
                  <a:schemeClr val="bg1">
                    <a:lumMod val="50000"/>
                  </a:schemeClr>
                </a:solidFill>
              </a:rPr>
              <a:t>POR QUÉ ELEGIR EDGE: </a:t>
            </a:r>
            <a:r>
              <a:rPr lang="es-ES" sz="2800" b="1" dirty="0">
                <a:solidFill>
                  <a:schemeClr val="bg1">
                    <a:lumMod val="50000"/>
                  </a:schemeClr>
                </a:solidFill>
              </a:rPr>
              <a:t>DIFERENCIACIÓN DE LAS PROPIEDADES </a:t>
            </a:r>
          </a:p>
          <a:p>
            <a:pPr algn="ctr"/>
            <a:r>
              <a:rPr lang="es-ES" sz="2800" dirty="0">
                <a:solidFill>
                  <a:schemeClr val="bg1">
                    <a:lumMod val="50000"/>
                  </a:schemeClr>
                </a:solidFill>
              </a:rPr>
              <a:t>A TRAVÉS DE LA CERTIFICACIÓN EDGE</a:t>
            </a:r>
            <a:endParaRPr lang="en-US" sz="2800" dirty="0">
              <a:solidFill>
                <a:schemeClr val="bg1">
                  <a:lumMod val="50000"/>
                </a:schemeClr>
              </a:solidFill>
            </a:endParaRPr>
          </a:p>
        </p:txBody>
      </p:sp>
      <p:grpSp>
        <p:nvGrpSpPr>
          <p:cNvPr id="167" name="Group 166">
            <a:extLst>
              <a:ext uri="{FF2B5EF4-FFF2-40B4-BE49-F238E27FC236}">
                <a16:creationId xmlns:a16="http://schemas.microsoft.com/office/drawing/2014/main" id="{50AEF018-8035-4050-A48D-D67AA6D4B3CA}"/>
              </a:ext>
            </a:extLst>
          </p:cNvPr>
          <p:cNvGrpSpPr/>
          <p:nvPr/>
        </p:nvGrpSpPr>
        <p:grpSpPr>
          <a:xfrm>
            <a:off x="4596765" y="2309813"/>
            <a:ext cx="7595235" cy="646331"/>
            <a:chOff x="4596765" y="2456743"/>
            <a:chExt cx="7595235" cy="646331"/>
          </a:xfrm>
        </p:grpSpPr>
        <p:sp>
          <p:nvSpPr>
            <p:cNvPr id="168" name="Rectangle 167">
              <a:extLst>
                <a:ext uri="{FF2B5EF4-FFF2-40B4-BE49-F238E27FC236}">
                  <a16:creationId xmlns:a16="http://schemas.microsoft.com/office/drawing/2014/main" id="{2BADD137-342B-45DE-A59E-84EDA885556B}"/>
                </a:ext>
              </a:extLst>
            </p:cNvPr>
            <p:cNvSpPr/>
            <p:nvPr/>
          </p:nvSpPr>
          <p:spPr>
            <a:xfrm>
              <a:off x="5021557" y="2456743"/>
              <a:ext cx="7170443" cy="646331"/>
            </a:xfrm>
            <a:prstGeom prst="rect">
              <a:avLst/>
            </a:prstGeom>
            <a:noFill/>
          </p:spPr>
          <p:txBody>
            <a:bodyPr wrap="square">
              <a:spAutoFit/>
            </a:bodyPr>
            <a:lstStyle/>
            <a:p>
              <a:r>
                <a:rPr lang="es-ES" dirty="0">
                  <a:solidFill>
                    <a:schemeClr val="bg1"/>
                  </a:solidFill>
                </a:rPr>
                <a:t>Posicionamiento como precursor en el mercado, con un importante impulso de comercialización y comunicaciones</a:t>
              </a:r>
              <a:endParaRPr lang="ms-MY" dirty="0">
                <a:solidFill>
                  <a:schemeClr val="bg1"/>
                </a:solidFill>
              </a:endParaRPr>
            </a:p>
          </p:txBody>
        </p:sp>
        <p:grpSp>
          <p:nvGrpSpPr>
            <p:cNvPr id="169" name="Group 168">
              <a:extLst>
                <a:ext uri="{FF2B5EF4-FFF2-40B4-BE49-F238E27FC236}">
                  <a16:creationId xmlns:a16="http://schemas.microsoft.com/office/drawing/2014/main" id="{F00B8C39-1B80-4F1A-8419-62A02F6A3E45}"/>
                </a:ext>
              </a:extLst>
            </p:cNvPr>
            <p:cNvGrpSpPr/>
            <p:nvPr/>
          </p:nvGrpSpPr>
          <p:grpSpPr>
            <a:xfrm>
              <a:off x="4596765" y="2486252"/>
              <a:ext cx="357496" cy="356616"/>
              <a:chOff x="3366974" y="1620107"/>
              <a:chExt cx="370114" cy="407494"/>
            </a:xfrm>
          </p:grpSpPr>
          <p:sp>
            <p:nvSpPr>
              <p:cNvPr id="170" name="Oval 169">
                <a:extLst>
                  <a:ext uri="{FF2B5EF4-FFF2-40B4-BE49-F238E27FC236}">
                    <a16:creationId xmlns:a16="http://schemas.microsoft.com/office/drawing/2014/main" id="{7DF5EF1D-649F-44E2-81D4-1F2F1EB1FD3B}"/>
                  </a:ext>
                </a:extLst>
              </p:cNvPr>
              <p:cNvSpPr/>
              <p:nvPr/>
            </p:nvSpPr>
            <p:spPr>
              <a:xfrm>
                <a:off x="3366974" y="1620107"/>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Freeform 26">
                <a:extLst>
                  <a:ext uri="{FF2B5EF4-FFF2-40B4-BE49-F238E27FC236}">
                    <a16:creationId xmlns:a16="http://schemas.microsoft.com/office/drawing/2014/main" id="{6CA6C03D-8A8A-442A-9127-0FEED04CC8A1}"/>
                  </a:ext>
                </a:extLst>
              </p:cNvPr>
              <p:cNvSpPr>
                <a:spLocks/>
              </p:cNvSpPr>
              <p:nvPr/>
            </p:nvSpPr>
            <p:spPr bwMode="auto">
              <a:xfrm>
                <a:off x="3468130" y="172149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grpSp>
      </p:grpSp>
      <p:sp>
        <p:nvSpPr>
          <p:cNvPr id="172" name="Freeform 26">
            <a:extLst>
              <a:ext uri="{FF2B5EF4-FFF2-40B4-BE49-F238E27FC236}">
                <a16:creationId xmlns:a16="http://schemas.microsoft.com/office/drawing/2014/main" id="{92E30D88-F681-46C8-979E-7717360C55B2}"/>
              </a:ext>
            </a:extLst>
          </p:cNvPr>
          <p:cNvSpPr>
            <a:spLocks/>
          </p:cNvSpPr>
          <p:nvPr/>
        </p:nvSpPr>
        <p:spPr bwMode="auto">
          <a:xfrm>
            <a:off x="4614615" y="2946133"/>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73" name="Freeform 26">
            <a:extLst>
              <a:ext uri="{FF2B5EF4-FFF2-40B4-BE49-F238E27FC236}">
                <a16:creationId xmlns:a16="http://schemas.microsoft.com/office/drawing/2014/main" id="{3827F659-15CA-4EA8-B523-A25B8B67F8EA}"/>
              </a:ext>
            </a:extLst>
          </p:cNvPr>
          <p:cNvSpPr>
            <a:spLocks/>
          </p:cNvSpPr>
          <p:nvPr/>
        </p:nvSpPr>
        <p:spPr bwMode="auto">
          <a:xfrm>
            <a:off x="4614615" y="4463772"/>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174" name="Group 173">
            <a:extLst>
              <a:ext uri="{FF2B5EF4-FFF2-40B4-BE49-F238E27FC236}">
                <a16:creationId xmlns:a16="http://schemas.microsoft.com/office/drawing/2014/main" id="{9C998EFE-AF1E-4B2D-8CD9-9C8ADDEB2F2A}"/>
              </a:ext>
            </a:extLst>
          </p:cNvPr>
          <p:cNvGrpSpPr/>
          <p:nvPr/>
        </p:nvGrpSpPr>
        <p:grpSpPr>
          <a:xfrm>
            <a:off x="4596765" y="2990594"/>
            <a:ext cx="7354118" cy="646331"/>
            <a:chOff x="4596765" y="3319335"/>
            <a:chExt cx="7354118" cy="646331"/>
          </a:xfrm>
        </p:grpSpPr>
        <p:sp>
          <p:nvSpPr>
            <p:cNvPr id="175" name="Rectangle 174">
              <a:extLst>
                <a:ext uri="{FF2B5EF4-FFF2-40B4-BE49-F238E27FC236}">
                  <a16:creationId xmlns:a16="http://schemas.microsoft.com/office/drawing/2014/main" id="{EABF0679-9E36-4EBD-96E7-71A68066E643}"/>
                </a:ext>
              </a:extLst>
            </p:cNvPr>
            <p:cNvSpPr/>
            <p:nvPr/>
          </p:nvSpPr>
          <p:spPr>
            <a:xfrm>
              <a:off x="4982359" y="3319335"/>
              <a:ext cx="6968524" cy="646331"/>
            </a:xfrm>
            <a:prstGeom prst="rect">
              <a:avLst/>
            </a:prstGeom>
            <a:noFill/>
          </p:spPr>
          <p:txBody>
            <a:bodyPr wrap="square">
              <a:spAutoFit/>
            </a:bodyPr>
            <a:lstStyle/>
            <a:p>
              <a:r>
                <a:rPr lang="es-ES" dirty="0">
                  <a:solidFill>
                    <a:schemeClr val="bg1"/>
                  </a:solidFill>
                </a:rPr>
                <a:t>Posibilidad de precios más altos o ventas más rápidas a través de la diferenciación</a:t>
              </a:r>
              <a:endParaRPr lang="ms-MY" dirty="0">
                <a:solidFill>
                  <a:schemeClr val="bg1"/>
                </a:solidFill>
              </a:endParaRPr>
            </a:p>
          </p:txBody>
        </p:sp>
        <p:grpSp>
          <p:nvGrpSpPr>
            <p:cNvPr id="176" name="Group 175">
              <a:extLst>
                <a:ext uri="{FF2B5EF4-FFF2-40B4-BE49-F238E27FC236}">
                  <a16:creationId xmlns:a16="http://schemas.microsoft.com/office/drawing/2014/main" id="{A1D51341-7C79-435F-91B1-44B9652E5F5A}"/>
                </a:ext>
              </a:extLst>
            </p:cNvPr>
            <p:cNvGrpSpPr/>
            <p:nvPr/>
          </p:nvGrpSpPr>
          <p:grpSpPr>
            <a:xfrm>
              <a:off x="4596765" y="3459911"/>
              <a:ext cx="357496" cy="356616"/>
              <a:chOff x="3366974" y="1400413"/>
              <a:chExt cx="370114" cy="407494"/>
            </a:xfrm>
          </p:grpSpPr>
          <p:sp>
            <p:nvSpPr>
              <p:cNvPr id="177" name="Oval 176">
                <a:extLst>
                  <a:ext uri="{FF2B5EF4-FFF2-40B4-BE49-F238E27FC236}">
                    <a16:creationId xmlns:a16="http://schemas.microsoft.com/office/drawing/2014/main" id="{288FD6A6-B9CC-4E10-B65A-7B20ED554590}"/>
                  </a:ext>
                </a:extLst>
              </p:cNvPr>
              <p:cNvSpPr/>
              <p:nvPr/>
            </p:nvSpPr>
            <p:spPr>
              <a:xfrm>
                <a:off x="3366974" y="1400413"/>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Freeform 26">
                <a:extLst>
                  <a:ext uri="{FF2B5EF4-FFF2-40B4-BE49-F238E27FC236}">
                    <a16:creationId xmlns:a16="http://schemas.microsoft.com/office/drawing/2014/main" id="{CE773145-3DC9-4F97-B4E0-C0639BA10150}"/>
                  </a:ext>
                </a:extLst>
              </p:cNvPr>
              <p:cNvSpPr>
                <a:spLocks/>
              </p:cNvSpPr>
              <p:nvPr/>
            </p:nvSpPr>
            <p:spPr bwMode="auto">
              <a:xfrm>
                <a:off x="3473694" y="151792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grpSp>
      </p:grpSp>
      <p:grpSp>
        <p:nvGrpSpPr>
          <p:cNvPr id="179" name="Group 178">
            <a:extLst>
              <a:ext uri="{FF2B5EF4-FFF2-40B4-BE49-F238E27FC236}">
                <a16:creationId xmlns:a16="http://schemas.microsoft.com/office/drawing/2014/main" id="{01BE4B07-D8EE-4521-ADB0-102A8C5B1E02}"/>
              </a:ext>
            </a:extLst>
          </p:cNvPr>
          <p:cNvGrpSpPr/>
          <p:nvPr/>
        </p:nvGrpSpPr>
        <p:grpSpPr>
          <a:xfrm>
            <a:off x="4596765" y="4460586"/>
            <a:ext cx="7411727" cy="649007"/>
            <a:chOff x="4596765" y="5415106"/>
            <a:chExt cx="7218981" cy="649007"/>
          </a:xfrm>
        </p:grpSpPr>
        <p:sp>
          <p:nvSpPr>
            <p:cNvPr id="180" name="Rectangle 179">
              <a:extLst>
                <a:ext uri="{FF2B5EF4-FFF2-40B4-BE49-F238E27FC236}">
                  <a16:creationId xmlns:a16="http://schemas.microsoft.com/office/drawing/2014/main" id="{BF83104A-9C9D-4D00-BB4F-5A630BCD95A2}"/>
                </a:ext>
              </a:extLst>
            </p:cNvPr>
            <p:cNvSpPr/>
            <p:nvPr/>
          </p:nvSpPr>
          <p:spPr>
            <a:xfrm>
              <a:off x="5025025" y="5417782"/>
              <a:ext cx="6790721" cy="646331"/>
            </a:xfrm>
            <a:prstGeom prst="rect">
              <a:avLst/>
            </a:prstGeom>
            <a:noFill/>
          </p:spPr>
          <p:txBody>
            <a:bodyPr wrap="square">
              <a:spAutoFit/>
            </a:bodyPr>
            <a:lstStyle/>
            <a:p>
              <a:r>
                <a:rPr lang="es-ES" dirty="0">
                  <a:solidFill>
                    <a:schemeClr val="bg1"/>
                  </a:solidFill>
                </a:rPr>
                <a:t>Costos más bajos a partir de la incorporación de EDGE en las etapas iniciales del diseño</a:t>
              </a:r>
              <a:endParaRPr lang="ms-MY" dirty="0">
                <a:solidFill>
                  <a:schemeClr val="bg1"/>
                </a:solidFill>
              </a:endParaRPr>
            </a:p>
          </p:txBody>
        </p:sp>
        <p:grpSp>
          <p:nvGrpSpPr>
            <p:cNvPr id="181" name="Group 180">
              <a:extLst>
                <a:ext uri="{FF2B5EF4-FFF2-40B4-BE49-F238E27FC236}">
                  <a16:creationId xmlns:a16="http://schemas.microsoft.com/office/drawing/2014/main" id="{52DBE765-B5D3-4702-A3A8-97871A9396E6}"/>
                </a:ext>
              </a:extLst>
            </p:cNvPr>
            <p:cNvGrpSpPr/>
            <p:nvPr/>
          </p:nvGrpSpPr>
          <p:grpSpPr>
            <a:xfrm>
              <a:off x="4596765" y="5415106"/>
              <a:ext cx="357496" cy="356617"/>
              <a:chOff x="3366974" y="1636158"/>
              <a:chExt cx="370114" cy="407497"/>
            </a:xfrm>
          </p:grpSpPr>
          <p:sp>
            <p:nvSpPr>
              <p:cNvPr id="182" name="Oval 181">
                <a:extLst>
                  <a:ext uri="{FF2B5EF4-FFF2-40B4-BE49-F238E27FC236}">
                    <a16:creationId xmlns:a16="http://schemas.microsoft.com/office/drawing/2014/main" id="{1F15DB87-AC52-406A-A8D6-024E17C16BD1}"/>
                  </a:ext>
                </a:extLst>
              </p:cNvPr>
              <p:cNvSpPr/>
              <p:nvPr/>
            </p:nvSpPr>
            <p:spPr>
              <a:xfrm>
                <a:off x="3366974" y="1636158"/>
                <a:ext cx="370114" cy="40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Freeform 26">
                <a:extLst>
                  <a:ext uri="{FF2B5EF4-FFF2-40B4-BE49-F238E27FC236}">
                    <a16:creationId xmlns:a16="http://schemas.microsoft.com/office/drawing/2014/main" id="{7056B844-2EE9-4B63-9571-6805826B25E1}"/>
                  </a:ext>
                </a:extLst>
              </p:cNvPr>
              <p:cNvSpPr>
                <a:spLocks/>
              </p:cNvSpPr>
              <p:nvPr/>
            </p:nvSpPr>
            <p:spPr bwMode="auto">
              <a:xfrm>
                <a:off x="3468130" y="1764572"/>
                <a:ext cx="160096" cy="16603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grpSp>
      </p:grpSp>
      <p:grpSp>
        <p:nvGrpSpPr>
          <p:cNvPr id="184" name="Group 183">
            <a:extLst>
              <a:ext uri="{FF2B5EF4-FFF2-40B4-BE49-F238E27FC236}">
                <a16:creationId xmlns:a16="http://schemas.microsoft.com/office/drawing/2014/main" id="{E3892F5B-656B-41DA-9264-A9ACC36AA701}"/>
              </a:ext>
            </a:extLst>
          </p:cNvPr>
          <p:cNvGrpSpPr/>
          <p:nvPr/>
        </p:nvGrpSpPr>
        <p:grpSpPr>
          <a:xfrm>
            <a:off x="4596765" y="3581942"/>
            <a:ext cx="7508401" cy="923330"/>
            <a:chOff x="4614615" y="3716870"/>
            <a:chExt cx="7508401" cy="923330"/>
          </a:xfrm>
        </p:grpSpPr>
        <p:sp>
          <p:nvSpPr>
            <p:cNvPr id="185" name="Freeform 26">
              <a:extLst>
                <a:ext uri="{FF2B5EF4-FFF2-40B4-BE49-F238E27FC236}">
                  <a16:creationId xmlns:a16="http://schemas.microsoft.com/office/drawing/2014/main" id="{9825CF2E-F0EA-423F-A1F1-4314F32FF362}"/>
                </a:ext>
              </a:extLst>
            </p:cNvPr>
            <p:cNvSpPr>
              <a:spLocks/>
            </p:cNvSpPr>
            <p:nvPr/>
          </p:nvSpPr>
          <p:spPr bwMode="auto">
            <a:xfrm>
              <a:off x="4614615" y="379448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sp>
          <p:nvSpPr>
            <p:cNvPr id="186" name="Freeform 26">
              <a:extLst>
                <a:ext uri="{FF2B5EF4-FFF2-40B4-BE49-F238E27FC236}">
                  <a16:creationId xmlns:a16="http://schemas.microsoft.com/office/drawing/2014/main" id="{1809418B-EF24-474C-9881-5D865931FDB3}"/>
                </a:ext>
              </a:extLst>
            </p:cNvPr>
            <p:cNvSpPr>
              <a:spLocks/>
            </p:cNvSpPr>
            <p:nvPr/>
          </p:nvSpPr>
          <p:spPr bwMode="auto">
            <a:xfrm>
              <a:off x="4614615" y="419490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sp>
          <p:nvSpPr>
            <p:cNvPr id="187" name="Rectangle 186">
              <a:extLst>
                <a:ext uri="{FF2B5EF4-FFF2-40B4-BE49-F238E27FC236}">
                  <a16:creationId xmlns:a16="http://schemas.microsoft.com/office/drawing/2014/main" id="{A3CD8754-41B7-4D8A-AF6E-225183AFB864}"/>
                </a:ext>
              </a:extLst>
            </p:cNvPr>
            <p:cNvSpPr/>
            <p:nvPr/>
          </p:nvSpPr>
          <p:spPr>
            <a:xfrm>
              <a:off x="5028973" y="3716870"/>
              <a:ext cx="7094043" cy="923330"/>
            </a:xfrm>
            <a:prstGeom prst="rect">
              <a:avLst/>
            </a:prstGeom>
            <a:noFill/>
          </p:spPr>
          <p:txBody>
            <a:bodyPr wrap="square">
              <a:spAutoFit/>
            </a:bodyPr>
            <a:lstStyle/>
            <a:p>
              <a:r>
                <a:rPr lang="es-ES" dirty="0">
                  <a:solidFill>
                    <a:schemeClr val="bg1"/>
                  </a:solidFill>
                </a:rPr>
                <a:t>Proceso de certificación en línea de principio a fin, con las tarifas de certificación más asequibles y el uso gratuito de un sofisticado software de diseño</a:t>
              </a:r>
              <a:endParaRPr lang="ms-MY" dirty="0">
                <a:solidFill>
                  <a:schemeClr val="bg1"/>
                </a:solidFill>
              </a:endParaRPr>
            </a:p>
          </p:txBody>
        </p:sp>
        <p:sp>
          <p:nvSpPr>
            <p:cNvPr id="188" name="Oval 187">
              <a:extLst>
                <a:ext uri="{FF2B5EF4-FFF2-40B4-BE49-F238E27FC236}">
                  <a16:creationId xmlns:a16="http://schemas.microsoft.com/office/drawing/2014/main" id="{BD1637B1-25E7-475B-9ABE-8F39B1F98508}"/>
                </a:ext>
              </a:extLst>
            </p:cNvPr>
            <p:cNvSpPr/>
            <p:nvPr/>
          </p:nvSpPr>
          <p:spPr>
            <a:xfrm>
              <a:off x="4617524" y="3932135"/>
              <a:ext cx="357496" cy="356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Freeform 26">
              <a:extLst>
                <a:ext uri="{FF2B5EF4-FFF2-40B4-BE49-F238E27FC236}">
                  <a16:creationId xmlns:a16="http://schemas.microsoft.com/office/drawing/2014/main" id="{6FCA0E3D-84E6-4FEC-858B-8FA6CC0A1E6F}"/>
                </a:ext>
              </a:extLst>
            </p:cNvPr>
            <p:cNvSpPr>
              <a:spLocks/>
            </p:cNvSpPr>
            <p:nvPr/>
          </p:nvSpPr>
          <p:spPr bwMode="auto">
            <a:xfrm>
              <a:off x="4750757" y="4349237"/>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sp>
          <p:nvSpPr>
            <p:cNvPr id="190" name="Freeform 26">
              <a:extLst>
                <a:ext uri="{FF2B5EF4-FFF2-40B4-BE49-F238E27FC236}">
                  <a16:creationId xmlns:a16="http://schemas.microsoft.com/office/drawing/2014/main" id="{257341BD-BACB-4B58-8BC5-BBC49E4E2D28}"/>
                </a:ext>
              </a:extLst>
            </p:cNvPr>
            <p:cNvSpPr>
              <a:spLocks/>
            </p:cNvSpPr>
            <p:nvPr/>
          </p:nvSpPr>
          <p:spPr bwMode="auto">
            <a:xfrm>
              <a:off x="4720052" y="4042988"/>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grpSp>
      <p:grpSp>
        <p:nvGrpSpPr>
          <p:cNvPr id="191" name="Group 190">
            <a:extLst>
              <a:ext uri="{FF2B5EF4-FFF2-40B4-BE49-F238E27FC236}">
                <a16:creationId xmlns:a16="http://schemas.microsoft.com/office/drawing/2014/main" id="{A3693417-6C0E-4D24-850D-8E19F4696483}"/>
              </a:ext>
            </a:extLst>
          </p:cNvPr>
          <p:cNvGrpSpPr/>
          <p:nvPr/>
        </p:nvGrpSpPr>
        <p:grpSpPr>
          <a:xfrm>
            <a:off x="4596765" y="5184536"/>
            <a:ext cx="7589096" cy="646331"/>
            <a:chOff x="4618029" y="5010413"/>
            <a:chExt cx="7374495" cy="646331"/>
          </a:xfrm>
        </p:grpSpPr>
        <p:sp>
          <p:nvSpPr>
            <p:cNvPr id="192" name="Freeform 26">
              <a:extLst>
                <a:ext uri="{FF2B5EF4-FFF2-40B4-BE49-F238E27FC236}">
                  <a16:creationId xmlns:a16="http://schemas.microsoft.com/office/drawing/2014/main" id="{2FB30A4B-37D0-41FB-8968-712BA3161AE4}"/>
                </a:ext>
              </a:extLst>
            </p:cNvPr>
            <p:cNvSpPr>
              <a:spLocks/>
            </p:cNvSpPr>
            <p:nvPr/>
          </p:nvSpPr>
          <p:spPr bwMode="auto">
            <a:xfrm>
              <a:off x="4635879" y="5173496"/>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grpSp>
          <p:nvGrpSpPr>
            <p:cNvPr id="193" name="Group 192">
              <a:extLst>
                <a:ext uri="{FF2B5EF4-FFF2-40B4-BE49-F238E27FC236}">
                  <a16:creationId xmlns:a16="http://schemas.microsoft.com/office/drawing/2014/main" id="{36ABDFEA-68CB-40B9-98CB-D4956CF86EBC}"/>
                </a:ext>
              </a:extLst>
            </p:cNvPr>
            <p:cNvGrpSpPr/>
            <p:nvPr/>
          </p:nvGrpSpPr>
          <p:grpSpPr>
            <a:xfrm>
              <a:off x="4618029" y="5010413"/>
              <a:ext cx="7374495" cy="646331"/>
              <a:chOff x="4596765" y="5783044"/>
              <a:chExt cx="7374495" cy="646331"/>
            </a:xfrm>
          </p:grpSpPr>
          <p:sp>
            <p:nvSpPr>
              <p:cNvPr id="194" name="Rectangle 193">
                <a:extLst>
                  <a:ext uri="{FF2B5EF4-FFF2-40B4-BE49-F238E27FC236}">
                    <a16:creationId xmlns:a16="http://schemas.microsoft.com/office/drawing/2014/main" id="{5FDFCCE9-D02F-4F93-94B6-1938AB14E186}"/>
                  </a:ext>
                </a:extLst>
              </p:cNvPr>
              <p:cNvSpPr/>
              <p:nvPr/>
            </p:nvSpPr>
            <p:spPr>
              <a:xfrm>
                <a:off x="5003580" y="5783044"/>
                <a:ext cx="6967680" cy="646331"/>
              </a:xfrm>
              <a:prstGeom prst="rect">
                <a:avLst/>
              </a:prstGeom>
              <a:noFill/>
            </p:spPr>
            <p:txBody>
              <a:bodyPr wrap="square">
                <a:spAutoFit/>
              </a:bodyPr>
              <a:lstStyle/>
              <a:p>
                <a:r>
                  <a:rPr lang="es-ES" dirty="0">
                    <a:solidFill>
                      <a:schemeClr val="bg1"/>
                    </a:solidFill>
                  </a:rPr>
                  <a:t>La certificación reduce el riesgo de reputación, satisface los criterios de cumplimiento y comunica el valor a los compradores</a:t>
                </a:r>
                <a:endParaRPr lang="ms-MY" dirty="0">
                  <a:solidFill>
                    <a:schemeClr val="bg1"/>
                  </a:solidFill>
                </a:endParaRPr>
              </a:p>
            </p:txBody>
          </p:sp>
          <p:grpSp>
            <p:nvGrpSpPr>
              <p:cNvPr id="195" name="Group 194">
                <a:extLst>
                  <a:ext uri="{FF2B5EF4-FFF2-40B4-BE49-F238E27FC236}">
                    <a16:creationId xmlns:a16="http://schemas.microsoft.com/office/drawing/2014/main" id="{F43A6B2B-329B-4A25-A4F4-5C9B1FBB68E0}"/>
                  </a:ext>
                </a:extLst>
              </p:cNvPr>
              <p:cNvGrpSpPr/>
              <p:nvPr/>
            </p:nvGrpSpPr>
            <p:grpSpPr>
              <a:xfrm>
                <a:off x="4596765" y="5966268"/>
                <a:ext cx="357496" cy="356616"/>
                <a:chOff x="3366974" y="1599821"/>
                <a:chExt cx="370114" cy="407494"/>
              </a:xfrm>
            </p:grpSpPr>
            <p:sp>
              <p:nvSpPr>
                <p:cNvPr id="196" name="Oval 195">
                  <a:extLst>
                    <a:ext uri="{FF2B5EF4-FFF2-40B4-BE49-F238E27FC236}">
                      <a16:creationId xmlns:a16="http://schemas.microsoft.com/office/drawing/2014/main" id="{A599B7F7-EFCB-422C-942D-EFBAD5F1A7E6}"/>
                    </a:ext>
                  </a:extLst>
                </p:cNvPr>
                <p:cNvSpPr/>
                <p:nvPr/>
              </p:nvSpPr>
              <p:spPr>
                <a:xfrm>
                  <a:off x="3366974" y="1599821"/>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Freeform 26">
                  <a:extLst>
                    <a:ext uri="{FF2B5EF4-FFF2-40B4-BE49-F238E27FC236}">
                      <a16:creationId xmlns:a16="http://schemas.microsoft.com/office/drawing/2014/main" id="{F752DD69-B238-4F60-A36C-EF76FCF7B8A8}"/>
                    </a:ext>
                  </a:extLst>
                </p:cNvPr>
                <p:cNvSpPr>
                  <a:spLocks/>
                </p:cNvSpPr>
                <p:nvPr/>
              </p:nvSpPr>
              <p:spPr bwMode="auto">
                <a:xfrm>
                  <a:off x="3468130" y="1701214"/>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dirty="0"/>
                </a:p>
              </p:txBody>
            </p:sp>
          </p:grpSp>
        </p:grpSp>
      </p:grpSp>
      <p:pic>
        <p:nvPicPr>
          <p:cNvPr id="198" name="Picture 197">
            <a:extLst>
              <a:ext uri="{FF2B5EF4-FFF2-40B4-BE49-F238E27FC236}">
                <a16:creationId xmlns:a16="http://schemas.microsoft.com/office/drawing/2014/main" id="{98EB3932-3749-4ABD-9262-58DCB5F532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199" name="Picture 198">
            <a:extLst>
              <a:ext uri="{FF2B5EF4-FFF2-40B4-BE49-F238E27FC236}">
                <a16:creationId xmlns:a16="http://schemas.microsoft.com/office/drawing/2014/main" id="{845BA3AD-6738-4C80-B831-419EAE41F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68" y="1426072"/>
            <a:ext cx="1715195" cy="1715195"/>
          </a:xfrm>
          <a:prstGeom prst="rect">
            <a:avLst/>
          </a:prstGeom>
        </p:spPr>
      </p:pic>
    </p:spTree>
    <p:extLst>
      <p:ext uri="{BB962C8B-B14F-4D97-AF65-F5344CB8AC3E}">
        <p14:creationId xmlns:p14="http://schemas.microsoft.com/office/powerpoint/2010/main" val="3806204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 descr="Related image">
            <a:extLst>
              <a:ext uri="{FF2B5EF4-FFF2-40B4-BE49-F238E27FC236}">
                <a16:creationId xmlns:a16="http://schemas.microsoft.com/office/drawing/2014/main" id="{918F59E3-DC72-4953-A08A-13EE2B2804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84" y="1447816"/>
            <a:ext cx="7325475" cy="4731058"/>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AD395DFD-64E5-438E-A3FE-D3758E8D968C}"/>
              </a:ext>
            </a:extLst>
          </p:cNvPr>
          <p:cNvCxnSpPr>
            <a:cxnSpLocks/>
          </p:cNvCxnSpPr>
          <p:nvPr/>
        </p:nvCxnSpPr>
        <p:spPr>
          <a:xfrm flipH="1">
            <a:off x="3197554" y="3906910"/>
            <a:ext cx="1756611" cy="7066"/>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C1447EA-6B9B-45A2-BFFC-CD8203164309}"/>
              </a:ext>
            </a:extLst>
          </p:cNvPr>
          <p:cNvCxnSpPr>
            <a:cxnSpLocks/>
          </p:cNvCxnSpPr>
          <p:nvPr/>
        </p:nvCxnSpPr>
        <p:spPr>
          <a:xfrm flipH="1" flipV="1">
            <a:off x="2744518" y="2276029"/>
            <a:ext cx="2672609" cy="2783"/>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Rounded Rectangle 65">
            <a:extLst>
              <a:ext uri="{FF2B5EF4-FFF2-40B4-BE49-F238E27FC236}">
                <a16:creationId xmlns:a16="http://schemas.microsoft.com/office/drawing/2014/main" id="{1DF4F804-BDA5-437A-8A6F-D0A82FF7B63D}"/>
              </a:ext>
            </a:extLst>
          </p:cNvPr>
          <p:cNvSpPr/>
          <p:nvPr/>
        </p:nvSpPr>
        <p:spPr bwMode="gray">
          <a:xfrm>
            <a:off x="7567378" y="1401137"/>
            <a:ext cx="4360752" cy="1696240"/>
          </a:xfrm>
          <a:prstGeom prst="roundRect">
            <a:avLst/>
          </a:prstGeom>
          <a:solidFill>
            <a:srgbClr val="92BA5D"/>
          </a:solidFill>
          <a:ln w="6350" cap="flat" cmpd="sng">
            <a:noFill/>
            <a:prstDash val="solid"/>
            <a:round/>
            <a:headEnd type="none" w="med" len="med"/>
            <a:tailEnd type="none" w="med" len="med"/>
          </a:ln>
          <a:effectLst/>
        </p:spPr>
        <p:txBody>
          <a:bodyPr rtlCol="0" anchor="ctr"/>
          <a:lstStyle/>
          <a:p>
            <a:pPr algn="ctr"/>
            <a:endParaRPr lang="en-US" sz="2400"/>
          </a:p>
        </p:txBody>
      </p:sp>
      <p:grpSp>
        <p:nvGrpSpPr>
          <p:cNvPr id="36" name="Group 35">
            <a:extLst>
              <a:ext uri="{FF2B5EF4-FFF2-40B4-BE49-F238E27FC236}">
                <a16:creationId xmlns:a16="http://schemas.microsoft.com/office/drawing/2014/main" id="{38654B98-8840-4D78-928C-342F255F4432}"/>
              </a:ext>
            </a:extLst>
          </p:cNvPr>
          <p:cNvGrpSpPr/>
          <p:nvPr/>
        </p:nvGrpSpPr>
        <p:grpSpPr>
          <a:xfrm>
            <a:off x="7567378" y="3200744"/>
            <a:ext cx="4361688" cy="1426464"/>
            <a:chOff x="7392502" y="3322761"/>
            <a:chExt cx="4472878" cy="1338689"/>
          </a:xfrm>
          <a:solidFill>
            <a:srgbClr val="00A1DE"/>
          </a:solidFill>
        </p:grpSpPr>
        <p:sp>
          <p:nvSpPr>
            <p:cNvPr id="37" name="Rounded Rectangle 66">
              <a:extLst>
                <a:ext uri="{FF2B5EF4-FFF2-40B4-BE49-F238E27FC236}">
                  <a16:creationId xmlns:a16="http://schemas.microsoft.com/office/drawing/2014/main" id="{7A68CE91-8EB0-4942-8B68-23C5B99C2E1C}"/>
                </a:ext>
              </a:extLst>
            </p:cNvPr>
            <p:cNvSpPr/>
            <p:nvPr/>
          </p:nvSpPr>
          <p:spPr bwMode="gray">
            <a:xfrm>
              <a:off x="7392502" y="3322761"/>
              <a:ext cx="4472878" cy="1338689"/>
            </a:xfrm>
            <a:prstGeom prst="roundRect">
              <a:avLst/>
            </a:prstGeom>
            <a:grpFill/>
            <a:ln w="6350" cap="flat" cmpd="sng">
              <a:noFill/>
              <a:prstDash val="solid"/>
              <a:round/>
              <a:headEnd type="none" w="med" len="med"/>
              <a:tailEnd type="none" w="med" len="med"/>
            </a:ln>
            <a:effectLst/>
          </p:spPr>
          <p:txBody>
            <a:bodyPr rtlCol="0" anchor="ctr"/>
            <a:lstStyle/>
            <a:p>
              <a:pPr algn="ctr"/>
              <a:endParaRPr lang="en-US" sz="2400"/>
            </a:p>
          </p:txBody>
        </p:sp>
        <p:sp>
          <p:nvSpPr>
            <p:cNvPr id="38" name="Rectangle 37">
              <a:extLst>
                <a:ext uri="{FF2B5EF4-FFF2-40B4-BE49-F238E27FC236}">
                  <a16:creationId xmlns:a16="http://schemas.microsoft.com/office/drawing/2014/main" id="{BD8399AE-D3DB-49F5-A46C-6A25271E5EFD}"/>
                </a:ext>
              </a:extLst>
            </p:cNvPr>
            <p:cNvSpPr/>
            <p:nvPr/>
          </p:nvSpPr>
          <p:spPr>
            <a:xfrm>
              <a:off x="7704563" y="3387659"/>
              <a:ext cx="3848755" cy="1095775"/>
            </a:xfrm>
            <a:prstGeom prst="rect">
              <a:avLst/>
            </a:prstGeom>
            <a:grpFill/>
            <a:ln w="6350" cap="flat" cmpd="sng">
              <a:noFill/>
              <a:prstDash val="solid"/>
              <a:round/>
              <a:headEnd type="none" w="med" len="med"/>
              <a:tailEnd type="none" w="med" len="med"/>
            </a:ln>
            <a:effectLst/>
          </p:spPr>
          <p:txBody>
            <a:bodyPr rtlCol="0" anchor="ctr"/>
            <a:lstStyle/>
            <a:p>
              <a:endParaRPr lang="ms-MY" sz="1600">
                <a:solidFill>
                  <a:schemeClr val="bg1"/>
                </a:solidFill>
              </a:endParaRPr>
            </a:p>
          </p:txBody>
        </p:sp>
      </p:grpSp>
      <p:cxnSp>
        <p:nvCxnSpPr>
          <p:cNvPr id="39" name="Straight Connector 38">
            <a:extLst>
              <a:ext uri="{FF2B5EF4-FFF2-40B4-BE49-F238E27FC236}">
                <a16:creationId xmlns:a16="http://schemas.microsoft.com/office/drawing/2014/main" id="{78F859E2-B531-47A1-A15D-37689D7A5E1B}"/>
              </a:ext>
            </a:extLst>
          </p:cNvPr>
          <p:cNvCxnSpPr>
            <a:cxnSpLocks/>
          </p:cNvCxnSpPr>
          <p:nvPr/>
        </p:nvCxnSpPr>
        <p:spPr>
          <a:xfrm flipH="1">
            <a:off x="4368090" y="5404863"/>
            <a:ext cx="2371923" cy="26512"/>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A8179135-9D5B-45ED-966C-15FF5541CA17}"/>
              </a:ext>
            </a:extLst>
          </p:cNvPr>
          <p:cNvGrpSpPr/>
          <p:nvPr/>
        </p:nvGrpSpPr>
        <p:grpSpPr>
          <a:xfrm>
            <a:off x="7567378" y="4718143"/>
            <a:ext cx="4361688" cy="1426464"/>
            <a:chOff x="7402443" y="4769824"/>
            <a:chExt cx="4530113" cy="1187080"/>
          </a:xfrm>
        </p:grpSpPr>
        <p:sp>
          <p:nvSpPr>
            <p:cNvPr id="41" name="Rounded Rectangle 67">
              <a:extLst>
                <a:ext uri="{FF2B5EF4-FFF2-40B4-BE49-F238E27FC236}">
                  <a16:creationId xmlns:a16="http://schemas.microsoft.com/office/drawing/2014/main" id="{ABB59ED7-BD37-4F7F-8148-097A898C6E3D}"/>
                </a:ext>
              </a:extLst>
            </p:cNvPr>
            <p:cNvSpPr/>
            <p:nvPr/>
          </p:nvSpPr>
          <p:spPr bwMode="gray">
            <a:xfrm>
              <a:off x="7402443" y="4769824"/>
              <a:ext cx="4472878" cy="1187080"/>
            </a:xfrm>
            <a:prstGeom prst="roundRect">
              <a:avLst/>
            </a:prstGeom>
            <a:solidFill>
              <a:srgbClr val="F9461C">
                <a:alpha val="80000"/>
              </a:srgbClr>
            </a:solidFill>
            <a:ln w="6350" cap="flat" cmpd="sng">
              <a:noFill/>
              <a:prstDash val="solid"/>
              <a:round/>
              <a:headEnd type="none" w="med" len="med"/>
              <a:tailEnd type="none" w="med" len="med"/>
            </a:ln>
            <a:effectLst/>
          </p:spPr>
          <p:txBody>
            <a:bodyPr rtlCol="0" anchor="ctr"/>
            <a:lstStyle/>
            <a:p>
              <a:pPr algn="ctr"/>
              <a:endParaRPr lang="en-US" sz="2400"/>
            </a:p>
          </p:txBody>
        </p:sp>
        <p:sp>
          <p:nvSpPr>
            <p:cNvPr id="42" name="Rectangle 41">
              <a:extLst>
                <a:ext uri="{FF2B5EF4-FFF2-40B4-BE49-F238E27FC236}">
                  <a16:creationId xmlns:a16="http://schemas.microsoft.com/office/drawing/2014/main" id="{B8C2771E-7674-419C-8562-9DEA775277C4}"/>
                </a:ext>
              </a:extLst>
            </p:cNvPr>
            <p:cNvSpPr/>
            <p:nvPr/>
          </p:nvSpPr>
          <p:spPr>
            <a:xfrm>
              <a:off x="7714504" y="4791049"/>
              <a:ext cx="4218052" cy="1077218"/>
            </a:xfrm>
            <a:prstGeom prst="rect">
              <a:avLst/>
            </a:prstGeom>
            <a:noFill/>
            <a:ln w="6350" cap="flat" cmpd="sng">
              <a:noFill/>
              <a:prstDash val="solid"/>
              <a:round/>
              <a:headEnd type="none" w="med" len="med"/>
              <a:tailEnd type="none" w="med" len="med"/>
            </a:ln>
            <a:effectLst/>
          </p:spPr>
          <p:txBody>
            <a:bodyPr rtlCol="0" anchor="ctr"/>
            <a:lstStyle/>
            <a:p>
              <a:endParaRPr lang="ms-MY" sz="1600">
                <a:solidFill>
                  <a:schemeClr val="bg1"/>
                </a:solidFill>
                <a:latin typeface="Source Sans Pro Light" pitchFamily="34" charset="0"/>
              </a:endParaRPr>
            </a:p>
          </p:txBody>
        </p:sp>
      </p:grpSp>
      <p:sp>
        <p:nvSpPr>
          <p:cNvPr id="43" name="Rectangle 42">
            <a:extLst>
              <a:ext uri="{FF2B5EF4-FFF2-40B4-BE49-F238E27FC236}">
                <a16:creationId xmlns:a16="http://schemas.microsoft.com/office/drawing/2014/main" id="{45197B29-C4FE-4A31-A3B4-F59F07B5001B}"/>
              </a:ext>
            </a:extLst>
          </p:cNvPr>
          <p:cNvSpPr/>
          <p:nvPr/>
        </p:nvSpPr>
        <p:spPr>
          <a:xfrm>
            <a:off x="7744685" y="1447816"/>
            <a:ext cx="4184538" cy="1661993"/>
          </a:xfrm>
          <a:prstGeom prst="rect">
            <a:avLst/>
          </a:prstGeom>
        </p:spPr>
        <p:txBody>
          <a:bodyPr wrap="square">
            <a:spAutoFit/>
          </a:bodyPr>
          <a:lstStyle/>
          <a:p>
            <a:pPr marL="285750" lvl="1" indent="-285750">
              <a:buFont typeface="Arial" panose="020B0604020202020204" pitchFamily="34" charset="0"/>
              <a:buChar char="•"/>
            </a:pPr>
            <a:r>
              <a:rPr lang="es-ES" sz="1700" dirty="0">
                <a:solidFill>
                  <a:schemeClr val="bg1"/>
                </a:solidFill>
              </a:rPr>
              <a:t>1.100 proyectos LEED registrados o certificados.</a:t>
            </a:r>
          </a:p>
          <a:p>
            <a:pPr marL="285750" lvl="1" indent="-285750">
              <a:buFont typeface="Arial" panose="020B0604020202020204" pitchFamily="34" charset="0"/>
              <a:buChar char="•"/>
            </a:pPr>
            <a:r>
              <a:rPr lang="es-ES" sz="1700" dirty="0">
                <a:solidFill>
                  <a:schemeClr val="bg1"/>
                </a:solidFill>
              </a:rPr>
              <a:t>Séptimo a nivel mundial en el recuento de proyectos.</a:t>
            </a:r>
          </a:p>
          <a:p>
            <a:pPr marL="285750" lvl="1" indent="-285750">
              <a:buFont typeface="Arial" panose="020B0604020202020204" pitchFamily="34" charset="0"/>
              <a:buChar char="•"/>
            </a:pPr>
            <a:r>
              <a:rPr lang="es-ES" sz="1700" dirty="0">
                <a:solidFill>
                  <a:schemeClr val="bg1"/>
                </a:solidFill>
              </a:rPr>
              <a:t>16 millones de metros cuadrados certificados.</a:t>
            </a:r>
            <a:endParaRPr lang="en-US" sz="1700" dirty="0">
              <a:solidFill>
                <a:schemeClr val="bg1"/>
              </a:solidFill>
              <a:latin typeface="Calibri" panose="020F0502020204030204" pitchFamily="34" charset="0"/>
            </a:endParaRPr>
          </a:p>
        </p:txBody>
      </p:sp>
      <p:sp>
        <p:nvSpPr>
          <p:cNvPr id="44" name="Freeform: Shape 43">
            <a:extLst>
              <a:ext uri="{FF2B5EF4-FFF2-40B4-BE49-F238E27FC236}">
                <a16:creationId xmlns:a16="http://schemas.microsoft.com/office/drawing/2014/main" id="{626E5FFA-885A-476C-8B1A-A97F4938B869}"/>
              </a:ext>
            </a:extLst>
          </p:cNvPr>
          <p:cNvSpPr/>
          <p:nvPr/>
        </p:nvSpPr>
        <p:spPr>
          <a:xfrm>
            <a:off x="4805597" y="5174026"/>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F9461C">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algn="ctr" defTabSz="533400">
              <a:lnSpc>
                <a:spcPct val="90000"/>
              </a:lnSpc>
              <a:spcBef>
                <a:spcPct val="0"/>
              </a:spcBef>
              <a:spcAft>
                <a:spcPct val="35000"/>
              </a:spcAft>
            </a:pPr>
            <a:r>
              <a:rPr lang="en-US" b="1" dirty="0">
                <a:solidFill>
                  <a:schemeClr val="bg1"/>
                </a:solidFill>
              </a:rPr>
              <a:t>GRAN OPORTUNIDAD</a:t>
            </a:r>
            <a:endParaRPr lang="en-US" sz="1600" b="1" dirty="0">
              <a:solidFill>
                <a:schemeClr val="bg1"/>
              </a:solidFill>
              <a:latin typeface="Source Sans Pro" pitchFamily="34" charset="0"/>
            </a:endParaRPr>
          </a:p>
        </p:txBody>
      </p:sp>
      <p:sp>
        <p:nvSpPr>
          <p:cNvPr id="45" name="Rectangle 44">
            <a:extLst>
              <a:ext uri="{FF2B5EF4-FFF2-40B4-BE49-F238E27FC236}">
                <a16:creationId xmlns:a16="http://schemas.microsoft.com/office/drawing/2014/main" id="{BB68C6C4-EC41-489D-88FF-BCAE1C9D4726}"/>
              </a:ext>
            </a:extLst>
          </p:cNvPr>
          <p:cNvSpPr/>
          <p:nvPr/>
        </p:nvSpPr>
        <p:spPr>
          <a:xfrm>
            <a:off x="7744685" y="3363521"/>
            <a:ext cx="4184538" cy="1138773"/>
          </a:xfrm>
          <a:prstGeom prst="rect">
            <a:avLst/>
          </a:prstGeom>
        </p:spPr>
        <p:txBody>
          <a:bodyPr wrap="square">
            <a:spAutoFit/>
          </a:bodyPr>
          <a:lstStyle/>
          <a:p>
            <a:pPr marL="285750" lvl="1" indent="-285750">
              <a:buFont typeface="Arial" panose="020B0604020202020204" pitchFamily="34" charset="0"/>
              <a:buChar char="•"/>
            </a:pPr>
            <a:r>
              <a:rPr lang="es-ES" sz="1700" dirty="0">
                <a:solidFill>
                  <a:schemeClr val="bg1"/>
                </a:solidFill>
              </a:rPr>
              <a:t>Iniciativas gubernamentales</a:t>
            </a:r>
          </a:p>
          <a:p>
            <a:pPr marL="285750" lvl="1" indent="-285750">
              <a:buFont typeface="Arial" panose="020B0604020202020204" pitchFamily="34" charset="0"/>
              <a:buChar char="•"/>
            </a:pPr>
            <a:r>
              <a:rPr lang="es-ES" sz="1700" dirty="0">
                <a:solidFill>
                  <a:schemeClr val="bg1"/>
                </a:solidFill>
              </a:rPr>
              <a:t>EcoCasa e INFONAVIT</a:t>
            </a:r>
          </a:p>
          <a:p>
            <a:pPr marL="285750" lvl="1" indent="-285750">
              <a:buFont typeface="Arial" panose="020B0604020202020204" pitchFamily="34" charset="0"/>
              <a:buChar char="•"/>
            </a:pPr>
            <a:r>
              <a:rPr lang="es-ES" sz="1700" dirty="0">
                <a:solidFill>
                  <a:schemeClr val="bg1"/>
                </a:solidFill>
              </a:rPr>
              <a:t>SUMe - Consejo de Construcción Sustentable de México.</a:t>
            </a:r>
            <a:endParaRPr lang="en-US" sz="1700" dirty="0">
              <a:solidFill>
                <a:schemeClr val="bg1"/>
              </a:solidFill>
              <a:latin typeface="Calibri" panose="020F0502020204030204" pitchFamily="34" charset="0"/>
            </a:endParaRPr>
          </a:p>
        </p:txBody>
      </p:sp>
      <p:sp>
        <p:nvSpPr>
          <p:cNvPr id="46" name="Rectangle 45">
            <a:extLst>
              <a:ext uri="{FF2B5EF4-FFF2-40B4-BE49-F238E27FC236}">
                <a16:creationId xmlns:a16="http://schemas.microsoft.com/office/drawing/2014/main" id="{5E314F85-5965-484C-8C74-5B745D4CF6A0}"/>
              </a:ext>
            </a:extLst>
          </p:cNvPr>
          <p:cNvSpPr/>
          <p:nvPr/>
        </p:nvSpPr>
        <p:spPr>
          <a:xfrm>
            <a:off x="7744685" y="4899322"/>
            <a:ext cx="4184538" cy="1138773"/>
          </a:xfrm>
          <a:prstGeom prst="rect">
            <a:avLst/>
          </a:prstGeom>
        </p:spPr>
        <p:txBody>
          <a:bodyPr wrap="square">
            <a:spAutoFit/>
          </a:bodyPr>
          <a:lstStyle/>
          <a:p>
            <a:pPr marL="285750" lvl="1" indent="-285750">
              <a:buFont typeface="Arial" panose="020B0604020202020204" pitchFamily="34" charset="0"/>
              <a:buChar char="•"/>
            </a:pPr>
            <a:r>
              <a:rPr lang="es-ES" sz="1700" dirty="0">
                <a:solidFill>
                  <a:schemeClr val="bg1"/>
                </a:solidFill>
              </a:rPr>
              <a:t>IFC proyecta una oportunidad de inversión de $ 30 mil millones hasta el 2030</a:t>
            </a:r>
          </a:p>
          <a:p>
            <a:pPr marL="285750" lvl="1" indent="-285750">
              <a:buFont typeface="Arial" panose="020B0604020202020204" pitchFamily="34" charset="0"/>
              <a:buChar char="•"/>
            </a:pPr>
            <a:r>
              <a:rPr lang="es-ES" sz="1700" dirty="0">
                <a:solidFill>
                  <a:schemeClr val="bg1"/>
                </a:solidFill>
              </a:rPr>
              <a:t>Potencial para 170,000 unidades residenciales verdes hasta 2030</a:t>
            </a:r>
            <a:endParaRPr lang="en-US" sz="1700" dirty="0">
              <a:solidFill>
                <a:schemeClr val="bg1"/>
              </a:solidFill>
              <a:latin typeface="Calibri" panose="020F0502020204030204" pitchFamily="34" charset="0"/>
            </a:endParaRPr>
          </a:p>
        </p:txBody>
      </p:sp>
      <p:sp>
        <p:nvSpPr>
          <p:cNvPr id="47" name="TextBox 46">
            <a:extLst>
              <a:ext uri="{FF2B5EF4-FFF2-40B4-BE49-F238E27FC236}">
                <a16:creationId xmlns:a16="http://schemas.microsoft.com/office/drawing/2014/main" id="{76008540-A6A7-43E0-BB1A-1D3787A262ED}"/>
              </a:ext>
            </a:extLst>
          </p:cNvPr>
          <p:cNvSpPr txBox="1"/>
          <p:nvPr/>
        </p:nvSpPr>
        <p:spPr>
          <a:xfrm>
            <a:off x="160941" y="6439567"/>
            <a:ext cx="3513221" cy="246221"/>
          </a:xfrm>
          <a:prstGeom prst="rect">
            <a:avLst/>
          </a:prstGeom>
          <a:noFill/>
        </p:spPr>
        <p:txBody>
          <a:bodyPr wrap="square" rtlCol="0">
            <a:spAutoFit/>
          </a:bodyPr>
          <a:lstStyle/>
          <a:p>
            <a:r>
              <a:rPr lang="en-US" sz="1000" dirty="0">
                <a:solidFill>
                  <a:schemeClr val="bg1">
                    <a:lumMod val="50000"/>
                  </a:schemeClr>
                </a:solidFill>
              </a:rPr>
              <a:t>Fuente: IFC’s EDGE </a:t>
            </a:r>
            <a:r>
              <a:rPr lang="en-US" sz="1000" dirty="0">
                <a:solidFill>
                  <a:schemeClr val="bg1">
                    <a:lumMod val="50000"/>
                  </a:schemeClr>
                </a:solidFill>
                <a:hlinkClick r:id="rId4"/>
              </a:rPr>
              <a:t>Green Building Market Intelligence</a:t>
            </a:r>
            <a:endParaRPr lang="en-US" sz="1000" dirty="0">
              <a:solidFill>
                <a:schemeClr val="bg1">
                  <a:lumMod val="50000"/>
                </a:schemeClr>
              </a:solidFill>
            </a:endParaRPr>
          </a:p>
        </p:txBody>
      </p:sp>
      <p:sp>
        <p:nvSpPr>
          <p:cNvPr id="48" name="Freeform: Shape 47">
            <a:extLst>
              <a:ext uri="{FF2B5EF4-FFF2-40B4-BE49-F238E27FC236}">
                <a16:creationId xmlns:a16="http://schemas.microsoft.com/office/drawing/2014/main" id="{559F1B9F-F667-49BD-8744-BC1AA3FD64F8}"/>
              </a:ext>
            </a:extLst>
          </p:cNvPr>
          <p:cNvSpPr/>
          <p:nvPr/>
        </p:nvSpPr>
        <p:spPr>
          <a:xfrm>
            <a:off x="4805597" y="2015929"/>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92BA5D">
              <a:alpha val="89804"/>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lvl="0" algn="ctr" defTabSz="533400">
              <a:lnSpc>
                <a:spcPct val="90000"/>
              </a:lnSpc>
              <a:spcBef>
                <a:spcPct val="0"/>
              </a:spcBef>
              <a:spcAft>
                <a:spcPct val="35000"/>
              </a:spcAft>
            </a:pPr>
            <a:r>
              <a:rPr lang="en-US" b="1" cap="all" dirty="0">
                <a:solidFill>
                  <a:schemeClr val="bg1"/>
                </a:solidFill>
              </a:rPr>
              <a:t>Líder verde</a:t>
            </a:r>
            <a:endParaRPr lang="en-US" sz="1600" b="1" kern="1200" cap="all" dirty="0">
              <a:solidFill>
                <a:schemeClr val="bg1"/>
              </a:solidFill>
              <a:latin typeface="Source Sans Pro" pitchFamily="34" charset="0"/>
            </a:endParaRPr>
          </a:p>
        </p:txBody>
      </p:sp>
      <p:sp>
        <p:nvSpPr>
          <p:cNvPr id="49" name="Freeform: Shape 48">
            <a:extLst>
              <a:ext uri="{FF2B5EF4-FFF2-40B4-BE49-F238E27FC236}">
                <a16:creationId xmlns:a16="http://schemas.microsoft.com/office/drawing/2014/main" id="{1284CF1F-118A-4B78-A4DC-C194EEB1FD18}"/>
              </a:ext>
            </a:extLst>
          </p:cNvPr>
          <p:cNvSpPr/>
          <p:nvPr/>
        </p:nvSpPr>
        <p:spPr>
          <a:xfrm>
            <a:off x="4805597" y="3642529"/>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00A1DE">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marL="0" lvl="0" indent="0" algn="ctr" defTabSz="533400">
              <a:lnSpc>
                <a:spcPct val="90000"/>
              </a:lnSpc>
              <a:spcBef>
                <a:spcPct val="0"/>
              </a:spcBef>
              <a:spcAft>
                <a:spcPct val="35000"/>
              </a:spcAft>
              <a:buNone/>
            </a:pPr>
            <a:r>
              <a:rPr lang="en-US" sz="1600" b="1" kern="1200" dirty="0">
                <a:solidFill>
                  <a:schemeClr val="bg1"/>
                </a:solidFill>
                <a:latin typeface="Source Sans Pro" pitchFamily="34" charset="0"/>
              </a:rPr>
              <a:t>PROGRAMAS LOCALES</a:t>
            </a:r>
          </a:p>
        </p:txBody>
      </p:sp>
      <p:sp>
        <p:nvSpPr>
          <p:cNvPr id="50" name="Rectangle 4">
            <a:extLst>
              <a:ext uri="{FF2B5EF4-FFF2-40B4-BE49-F238E27FC236}">
                <a16:creationId xmlns:a16="http://schemas.microsoft.com/office/drawing/2014/main" id="{A4356B21-62FE-4D35-B2F2-39CFECD3DB8D}"/>
              </a:ext>
            </a:extLst>
          </p:cNvPr>
          <p:cNvSpPr>
            <a:spLocks noChangeArrowheads="1"/>
          </p:cNvSpPr>
          <p:nvPr/>
        </p:nvSpPr>
        <p:spPr bwMode="auto">
          <a:xfrm>
            <a:off x="1440944" y="272197"/>
            <a:ext cx="8990239" cy="8617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2800" b="0" i="0" u="none" strike="noStrike" cap="all" normalizeH="0" dirty="0">
                <a:ln>
                  <a:noFill/>
                </a:ln>
                <a:solidFill>
                  <a:schemeClr val="bg1">
                    <a:lumMod val="50000"/>
                  </a:schemeClr>
                </a:solidFill>
                <a:effectLst/>
              </a:rPr>
              <a:t>Hay </a:t>
            </a:r>
            <a:r>
              <a:rPr kumimoji="0" lang="es-ES" altLang="en-US" sz="2800" b="1" i="0" u="none" strike="noStrike" cap="all" normalizeH="0" dirty="0">
                <a:ln>
                  <a:noFill/>
                </a:ln>
                <a:solidFill>
                  <a:schemeClr val="bg1">
                    <a:lumMod val="50000"/>
                  </a:schemeClr>
                </a:solidFill>
                <a:effectLst/>
              </a:rPr>
              <a:t>una oportunidad de liderazgo</a:t>
            </a:r>
            <a:r>
              <a:rPr kumimoji="0" lang="es-ES" altLang="en-US" sz="2800" b="0" i="0" u="none" strike="noStrike" cap="all" normalizeH="0" dirty="0">
                <a:ln>
                  <a:noFill/>
                </a:ln>
                <a:solidFill>
                  <a:schemeClr val="bg1">
                    <a:lumMod val="50000"/>
                  </a:schemeClr>
                </a:solidFill>
                <a:effectLst/>
              </a:rPr>
              <a:t> para edificios ecológicos certificados en México</a:t>
            </a:r>
          </a:p>
        </p:txBody>
      </p:sp>
      <p:pic>
        <p:nvPicPr>
          <p:cNvPr id="25" name="Picture 24">
            <a:extLst>
              <a:ext uri="{FF2B5EF4-FFF2-40B4-BE49-F238E27FC236}">
                <a16:creationId xmlns:a16="http://schemas.microsoft.com/office/drawing/2014/main" id="{19595547-6242-4DBA-974B-57F48ED8CD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3507492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AFC30-951D-45F2-9291-501FD0B30C0C}"/>
              </a:ext>
            </a:extLst>
          </p:cNvPr>
          <p:cNvSpPr/>
          <p:nvPr/>
        </p:nvSpPr>
        <p:spPr>
          <a:xfrm>
            <a:off x="621955" y="3507021"/>
            <a:ext cx="1299458" cy="523220"/>
          </a:xfrm>
          <a:prstGeom prst="rect">
            <a:avLst/>
          </a:prstGeom>
        </p:spPr>
        <p:txBody>
          <a:bodyPr wrap="none">
            <a:spAutoFit/>
          </a:bodyPr>
          <a:lstStyle/>
          <a:p>
            <a:pPr algn="ctr" fontAlgn="base"/>
            <a:r>
              <a:rPr lang="en-US" sz="1400" dirty="0">
                <a:solidFill>
                  <a:srgbClr val="222222"/>
                </a:solidFill>
                <a:hlinkClick r:id="rId3"/>
              </a:rPr>
              <a:t>Revolucion 757</a:t>
            </a:r>
            <a:endParaRPr lang="en-US" sz="1400" dirty="0">
              <a:solidFill>
                <a:srgbClr val="222222"/>
              </a:solidFill>
            </a:endParaRPr>
          </a:p>
          <a:p>
            <a:pPr algn="ctr" fontAlgn="base"/>
            <a:r>
              <a:rPr lang="en-US" sz="1400" dirty="0">
                <a:solidFill>
                  <a:srgbClr val="222222"/>
                </a:solidFill>
              </a:rPr>
              <a:t>Por FICADE</a:t>
            </a:r>
          </a:p>
        </p:txBody>
      </p:sp>
      <p:pic>
        <p:nvPicPr>
          <p:cNvPr id="3" name="Picture 2" descr="https://www.edgebuildings.com/wp-content/uploads/2019/02/featured-Revolucion-757-495x400.jpg">
            <a:extLst>
              <a:ext uri="{FF2B5EF4-FFF2-40B4-BE49-F238E27FC236}">
                <a16:creationId xmlns:a16="http://schemas.microsoft.com/office/drawing/2014/main" id="{42894618-381E-49EF-9FE6-46388C61D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44" y="1551903"/>
            <a:ext cx="2286000" cy="1847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ibra Hotel, which also manages AC Hotel by Marriott Veracruz, intends to fulfill its vision of promoting resource-saving practices in Mexico by EDGE-certifying its future hotel projects. AC Hotel by Marriott Veracruz has received a preliminary EDGE certificate from GBCI.">
            <a:extLst>
              <a:ext uri="{FF2B5EF4-FFF2-40B4-BE49-F238E27FC236}">
                <a16:creationId xmlns:a16="http://schemas.microsoft.com/office/drawing/2014/main" id="{C8664273-8AEC-446F-9654-C439AF641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64" y="1551903"/>
            <a:ext cx="2286000" cy="18585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21E7488-6D28-4C1E-B414-A3C11CB2A2F4}"/>
              </a:ext>
            </a:extLst>
          </p:cNvPr>
          <p:cNvSpPr/>
          <p:nvPr/>
        </p:nvSpPr>
        <p:spPr>
          <a:xfrm>
            <a:off x="2572126" y="3507021"/>
            <a:ext cx="2283382" cy="523220"/>
          </a:xfrm>
          <a:prstGeom prst="rect">
            <a:avLst/>
          </a:prstGeom>
        </p:spPr>
        <p:txBody>
          <a:bodyPr wrap="none">
            <a:spAutoFit/>
          </a:bodyPr>
          <a:lstStyle/>
          <a:p>
            <a:pPr algn="ctr" fontAlgn="base"/>
            <a:r>
              <a:rPr lang="en-US" sz="1400" dirty="0">
                <a:solidFill>
                  <a:srgbClr val="222222"/>
                </a:solidFill>
                <a:hlinkClick r:id="rId6"/>
              </a:rPr>
              <a:t>AC Hotel by Marriott</a:t>
            </a:r>
            <a:endParaRPr lang="en-US" sz="1400" dirty="0">
              <a:solidFill>
                <a:srgbClr val="222222"/>
              </a:solidFill>
            </a:endParaRPr>
          </a:p>
          <a:p>
            <a:pPr algn="ctr" fontAlgn="base"/>
            <a:r>
              <a:rPr lang="en-US" sz="1400" dirty="0">
                <a:solidFill>
                  <a:srgbClr val="222222"/>
                </a:solidFill>
              </a:rPr>
              <a:t>Por Grupo Posadas and Fibra</a:t>
            </a:r>
          </a:p>
        </p:txBody>
      </p:sp>
      <p:pic>
        <p:nvPicPr>
          <p:cNvPr id="3074" name="Picture 2" descr="Fiesta Americana MÃ©xico SatÃ©lite, located in Tlelnetpanla, Mexico, has received a preliminary EDGE certificate.">
            <a:extLst>
              <a:ext uri="{FF2B5EF4-FFF2-40B4-BE49-F238E27FC236}">
                <a16:creationId xmlns:a16="http://schemas.microsoft.com/office/drawing/2014/main" id="{42C01DA2-0A7E-4121-A7FC-1D01E5FDD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9984" y="1551903"/>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176C51E-1674-405B-BE35-8513C316CD73}"/>
              </a:ext>
            </a:extLst>
          </p:cNvPr>
          <p:cNvSpPr/>
          <p:nvPr/>
        </p:nvSpPr>
        <p:spPr>
          <a:xfrm>
            <a:off x="4914796" y="3507021"/>
            <a:ext cx="2411376" cy="523220"/>
          </a:xfrm>
          <a:prstGeom prst="rect">
            <a:avLst/>
          </a:prstGeom>
        </p:spPr>
        <p:txBody>
          <a:bodyPr wrap="square">
            <a:spAutoFit/>
          </a:bodyPr>
          <a:lstStyle/>
          <a:p>
            <a:pPr algn="ctr" fontAlgn="base"/>
            <a:r>
              <a:rPr lang="en-US" sz="1400" dirty="0">
                <a:solidFill>
                  <a:srgbClr val="222222"/>
                </a:solidFill>
                <a:hlinkClick r:id="rId8"/>
              </a:rPr>
              <a:t>Fiesta Americana</a:t>
            </a:r>
            <a:endParaRPr lang="en-US" sz="1400" dirty="0">
              <a:solidFill>
                <a:srgbClr val="222222"/>
              </a:solidFill>
            </a:endParaRPr>
          </a:p>
          <a:p>
            <a:pPr algn="ctr" fontAlgn="base"/>
            <a:r>
              <a:rPr lang="en-US" sz="1400" dirty="0">
                <a:solidFill>
                  <a:srgbClr val="222222"/>
                </a:solidFill>
              </a:rPr>
              <a:t>Por Grupo Posadas and Fibra</a:t>
            </a:r>
          </a:p>
        </p:txBody>
      </p:sp>
      <p:pic>
        <p:nvPicPr>
          <p:cNvPr id="3076" name="Picture 4" descr="Villas del Fresno, located in Melchor Ocampo, Mexico, has received a preliminary EDGE certificate from GBCI.">
            <a:extLst>
              <a:ext uri="{FF2B5EF4-FFF2-40B4-BE49-F238E27FC236}">
                <a16:creationId xmlns:a16="http://schemas.microsoft.com/office/drawing/2014/main" id="{FF3FD431-FA41-4BEA-A368-EDFA9D4276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4204" y="1551903"/>
            <a:ext cx="2286000" cy="18472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B36802-8E8A-4AAD-A183-89CA396D79E6}"/>
              </a:ext>
            </a:extLst>
          </p:cNvPr>
          <p:cNvSpPr/>
          <p:nvPr/>
        </p:nvSpPr>
        <p:spPr>
          <a:xfrm>
            <a:off x="7326172" y="3507021"/>
            <a:ext cx="2398236" cy="523220"/>
          </a:xfrm>
          <a:prstGeom prst="rect">
            <a:avLst/>
          </a:prstGeom>
        </p:spPr>
        <p:txBody>
          <a:bodyPr wrap="square">
            <a:spAutoFit/>
          </a:bodyPr>
          <a:lstStyle/>
          <a:p>
            <a:pPr algn="ctr" fontAlgn="base"/>
            <a:r>
              <a:rPr lang="en-US" sz="1400" dirty="0">
                <a:solidFill>
                  <a:srgbClr val="222222"/>
                </a:solidFill>
                <a:hlinkClick r:id="rId10"/>
              </a:rPr>
              <a:t>Villas del Fresno</a:t>
            </a:r>
            <a:endParaRPr lang="en-US" sz="1400" dirty="0">
              <a:solidFill>
                <a:srgbClr val="222222"/>
              </a:solidFill>
            </a:endParaRPr>
          </a:p>
          <a:p>
            <a:pPr algn="ctr" fontAlgn="base"/>
            <a:r>
              <a:rPr lang="en-US" sz="1400" dirty="0">
                <a:solidFill>
                  <a:srgbClr val="222222"/>
                </a:solidFill>
              </a:rPr>
              <a:t>Por Paladin Realty/Casas Krea</a:t>
            </a:r>
          </a:p>
        </p:txBody>
      </p:sp>
      <p:pic>
        <p:nvPicPr>
          <p:cNvPr id="3078" name="Picture 6" descr="Acalli, an apartment complex developed by Promotora Vivela S.A. de C.V. in Mexico City, Mexico has received a preliminary EDGE certificate from GBCI.">
            <a:extLst>
              <a:ext uri="{FF2B5EF4-FFF2-40B4-BE49-F238E27FC236}">
                <a16:creationId xmlns:a16="http://schemas.microsoft.com/office/drawing/2014/main" id="{A66FDD11-CCBA-41CB-80AE-C760B406B0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54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A1EA66B-21A6-4D0A-A82A-7D0E42F8AD5D}"/>
              </a:ext>
            </a:extLst>
          </p:cNvPr>
          <p:cNvSpPr/>
          <p:nvPr/>
        </p:nvSpPr>
        <p:spPr>
          <a:xfrm>
            <a:off x="140114" y="6081766"/>
            <a:ext cx="2286000" cy="523220"/>
          </a:xfrm>
          <a:prstGeom prst="rect">
            <a:avLst/>
          </a:prstGeom>
        </p:spPr>
        <p:txBody>
          <a:bodyPr wrap="square">
            <a:spAutoFit/>
          </a:bodyPr>
          <a:lstStyle/>
          <a:p>
            <a:pPr algn="ctr" fontAlgn="base"/>
            <a:r>
              <a:rPr lang="en-US" sz="1400" dirty="0">
                <a:solidFill>
                  <a:srgbClr val="222222"/>
                </a:solidFill>
                <a:hlinkClick r:id="rId12"/>
              </a:rPr>
              <a:t>Acalli</a:t>
            </a:r>
            <a:endParaRPr lang="en-US" sz="1400" dirty="0">
              <a:solidFill>
                <a:srgbClr val="222222"/>
              </a:solidFill>
            </a:endParaRPr>
          </a:p>
          <a:p>
            <a:pPr algn="ctr" fontAlgn="base"/>
            <a:r>
              <a:rPr lang="en-US" sz="1400" dirty="0">
                <a:solidFill>
                  <a:srgbClr val="222222"/>
                </a:solidFill>
              </a:rPr>
              <a:t>Por Promotora Vivela</a:t>
            </a:r>
          </a:p>
        </p:txBody>
      </p:sp>
      <p:pic>
        <p:nvPicPr>
          <p:cNvPr id="3080" name="Picture 8" descr="Kaana is a residential tower located in Cancun, Mexico that has received a preliminary EDGE certificate.">
            <a:extLst>
              <a:ext uri="{FF2B5EF4-FFF2-40B4-BE49-F238E27FC236}">
                <a16:creationId xmlns:a16="http://schemas.microsoft.com/office/drawing/2014/main" id="{53F27705-C3EB-4BD6-9B5E-648BEBABC0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76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E6A5282-BC8B-41F9-80C2-24FA57957365}"/>
              </a:ext>
            </a:extLst>
          </p:cNvPr>
          <p:cNvSpPr/>
          <p:nvPr/>
        </p:nvSpPr>
        <p:spPr>
          <a:xfrm>
            <a:off x="2414684" y="6081766"/>
            <a:ext cx="2545832" cy="523220"/>
          </a:xfrm>
          <a:prstGeom prst="rect">
            <a:avLst/>
          </a:prstGeom>
        </p:spPr>
        <p:txBody>
          <a:bodyPr wrap="square">
            <a:spAutoFit/>
          </a:bodyPr>
          <a:lstStyle/>
          <a:p>
            <a:pPr algn="ctr" fontAlgn="base"/>
            <a:r>
              <a:rPr lang="en-US" sz="1400" dirty="0">
                <a:solidFill>
                  <a:srgbClr val="222222"/>
                </a:solidFill>
                <a:hlinkClick r:id="rId14"/>
              </a:rPr>
              <a:t>KAANA</a:t>
            </a:r>
            <a:endParaRPr lang="en-US" sz="1400" dirty="0">
              <a:solidFill>
                <a:srgbClr val="222222"/>
              </a:solidFill>
            </a:endParaRPr>
          </a:p>
          <a:p>
            <a:pPr algn="ctr" fontAlgn="base"/>
            <a:r>
              <a:rPr lang="en-US" sz="1400" dirty="0">
                <a:solidFill>
                  <a:srgbClr val="222222"/>
                </a:solidFill>
              </a:rPr>
              <a:t>Por Metric Development Group</a:t>
            </a:r>
          </a:p>
        </p:txBody>
      </p:sp>
      <p:pic>
        <p:nvPicPr>
          <p:cNvPr id="3082" name="Picture 10" descr="Cumbres Residencial is an all inclusive condominium community located in Puebla, Mexico that has received a preliminary EDGE certificate.">
            <a:extLst>
              <a:ext uri="{FF2B5EF4-FFF2-40B4-BE49-F238E27FC236}">
                <a16:creationId xmlns:a16="http://schemas.microsoft.com/office/drawing/2014/main" id="{F2DAD433-7A3A-443A-A18A-BE84A50441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998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B396D85-0437-486B-A854-6EDFC9AA4CEE}"/>
              </a:ext>
            </a:extLst>
          </p:cNvPr>
          <p:cNvSpPr/>
          <p:nvPr/>
        </p:nvSpPr>
        <p:spPr>
          <a:xfrm>
            <a:off x="4994101" y="6081766"/>
            <a:ext cx="2275692" cy="523220"/>
          </a:xfrm>
          <a:prstGeom prst="rect">
            <a:avLst/>
          </a:prstGeom>
        </p:spPr>
        <p:txBody>
          <a:bodyPr wrap="square">
            <a:spAutoFit/>
          </a:bodyPr>
          <a:lstStyle/>
          <a:p>
            <a:pPr algn="ctr" fontAlgn="base"/>
            <a:r>
              <a:rPr lang="en-US" sz="1400" dirty="0">
                <a:solidFill>
                  <a:srgbClr val="222222"/>
                </a:solidFill>
                <a:hlinkClick r:id="rId16"/>
              </a:rPr>
              <a:t>Cumbres Residencial</a:t>
            </a:r>
            <a:endParaRPr lang="en-US" sz="1400" dirty="0">
              <a:solidFill>
                <a:srgbClr val="222222"/>
              </a:solidFill>
            </a:endParaRPr>
          </a:p>
          <a:p>
            <a:pPr algn="ctr" fontAlgn="base"/>
            <a:r>
              <a:rPr lang="en-US" sz="1400" dirty="0">
                <a:solidFill>
                  <a:srgbClr val="222222"/>
                </a:solidFill>
              </a:rPr>
              <a:t>Por Lares Desarrollos </a:t>
            </a:r>
          </a:p>
        </p:txBody>
      </p:sp>
      <p:pic>
        <p:nvPicPr>
          <p:cNvPr id="3084" name="Picture 12" descr="Inmobiliaria Vinteâs Real Granada is a an environmentally efficient housing development in Mexico that has received a final EDGE certificate.">
            <a:extLst>
              <a:ext uri="{FF2B5EF4-FFF2-40B4-BE49-F238E27FC236}">
                <a16:creationId xmlns:a16="http://schemas.microsoft.com/office/drawing/2014/main" id="{56DFEC82-8529-4493-9769-EB0DB93EC3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4204" y="4157095"/>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31921D5-423A-4C47-BA1F-D1C1832227E9}"/>
              </a:ext>
            </a:extLst>
          </p:cNvPr>
          <p:cNvSpPr/>
          <p:nvPr/>
        </p:nvSpPr>
        <p:spPr>
          <a:xfrm>
            <a:off x="7397084" y="6081766"/>
            <a:ext cx="2275692" cy="523220"/>
          </a:xfrm>
          <a:prstGeom prst="rect">
            <a:avLst/>
          </a:prstGeom>
        </p:spPr>
        <p:txBody>
          <a:bodyPr wrap="square">
            <a:spAutoFit/>
          </a:bodyPr>
          <a:lstStyle/>
          <a:p>
            <a:pPr algn="ctr" fontAlgn="base"/>
            <a:r>
              <a:rPr lang="en-US" sz="1400" dirty="0">
                <a:solidFill>
                  <a:srgbClr val="222222"/>
                </a:solidFill>
                <a:hlinkClick r:id="rId18"/>
              </a:rPr>
              <a:t>Real Granada</a:t>
            </a:r>
            <a:endParaRPr lang="en-US" sz="1400" dirty="0">
              <a:solidFill>
                <a:srgbClr val="222222"/>
              </a:solidFill>
            </a:endParaRPr>
          </a:p>
          <a:p>
            <a:pPr algn="ctr" fontAlgn="base"/>
            <a:r>
              <a:rPr lang="en-US" sz="1400" dirty="0">
                <a:solidFill>
                  <a:srgbClr val="222222"/>
                </a:solidFill>
              </a:rPr>
              <a:t>Por VINTE</a:t>
            </a:r>
          </a:p>
        </p:txBody>
      </p:sp>
      <p:sp>
        <p:nvSpPr>
          <p:cNvPr id="18" name="Title 1">
            <a:extLst>
              <a:ext uri="{FF2B5EF4-FFF2-40B4-BE49-F238E27FC236}">
                <a16:creationId xmlns:a16="http://schemas.microsoft.com/office/drawing/2014/main" id="{47066DF8-7D68-4EDB-9F51-BE8CB575470D}"/>
              </a:ext>
            </a:extLst>
          </p:cNvPr>
          <p:cNvSpPr txBox="1">
            <a:spLocks/>
          </p:cNvSpPr>
          <p:nvPr/>
        </p:nvSpPr>
        <p:spPr bwMode="auto">
          <a:xfrm>
            <a:off x="831478" y="354242"/>
            <a:ext cx="10600938" cy="90659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s-ES" sz="2800" b="1" kern="0" cap="all" dirty="0">
                <a:solidFill>
                  <a:schemeClr val="bg1">
                    <a:lumMod val="50000"/>
                  </a:schemeClr>
                </a:solidFill>
              </a:rPr>
              <a:t>SE ESTÁ GENERANDO UN IMPULSO </a:t>
            </a:r>
            <a:r>
              <a:rPr lang="es-ES" sz="2800" kern="0" cap="all" dirty="0">
                <a:solidFill>
                  <a:schemeClr val="bg1">
                    <a:lumMod val="50000"/>
                  </a:schemeClr>
                </a:solidFill>
              </a:rPr>
              <a:t>PARA LA CERTIFICACIÓN EDGE EN MÉXICO</a:t>
            </a:r>
            <a:endParaRPr lang="en-US" sz="2800" kern="0" cap="all" dirty="0">
              <a:solidFill>
                <a:schemeClr val="bg1">
                  <a:lumMod val="50000"/>
                </a:schemeClr>
              </a:solidFill>
            </a:endParaRPr>
          </a:p>
        </p:txBody>
      </p:sp>
      <p:cxnSp>
        <p:nvCxnSpPr>
          <p:cNvPr id="20" name="Straight Connector 19">
            <a:extLst>
              <a:ext uri="{FF2B5EF4-FFF2-40B4-BE49-F238E27FC236}">
                <a16:creationId xmlns:a16="http://schemas.microsoft.com/office/drawing/2014/main" id="{47286F82-B64B-45B6-887A-C9FA40EA0961}"/>
              </a:ext>
            </a:extLst>
          </p:cNvPr>
          <p:cNvCxnSpPr>
            <a:cxnSpLocks/>
          </p:cNvCxnSpPr>
          <p:nvPr/>
        </p:nvCxnSpPr>
        <p:spPr>
          <a:xfrm>
            <a:off x="9917012" y="2194368"/>
            <a:ext cx="1746901" cy="128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BE3C81E-3FCE-4162-A573-E69A89BE1252}"/>
              </a:ext>
            </a:extLst>
          </p:cNvPr>
          <p:cNvPicPr>
            <a:picLocks noChangeAspect="1"/>
          </p:cNvPicPr>
          <p:nvPr/>
        </p:nvPicPr>
        <p:blipFill rotWithShape="1">
          <a:blip r:embed="rId19"/>
          <a:srcRect l="5043" r="19955"/>
          <a:stretch/>
        </p:blipFill>
        <p:spPr>
          <a:xfrm>
            <a:off x="9768422" y="1551903"/>
            <a:ext cx="2286000" cy="1852992"/>
          </a:xfrm>
          <a:prstGeom prst="rect">
            <a:avLst/>
          </a:prstGeom>
        </p:spPr>
      </p:pic>
      <p:sp>
        <p:nvSpPr>
          <p:cNvPr id="28" name="Rectangle 27">
            <a:extLst>
              <a:ext uri="{FF2B5EF4-FFF2-40B4-BE49-F238E27FC236}">
                <a16:creationId xmlns:a16="http://schemas.microsoft.com/office/drawing/2014/main" id="{2E69D174-265A-4856-9206-96E7505B652E}"/>
              </a:ext>
            </a:extLst>
          </p:cNvPr>
          <p:cNvSpPr/>
          <p:nvPr/>
        </p:nvSpPr>
        <p:spPr>
          <a:xfrm>
            <a:off x="9768422" y="3507021"/>
            <a:ext cx="2286000" cy="523220"/>
          </a:xfrm>
          <a:prstGeom prst="rect">
            <a:avLst/>
          </a:prstGeom>
        </p:spPr>
        <p:txBody>
          <a:bodyPr wrap="square">
            <a:spAutoFit/>
          </a:bodyPr>
          <a:lstStyle/>
          <a:p>
            <a:pPr algn="ctr" fontAlgn="base"/>
            <a:r>
              <a:rPr lang="en-US" sz="1400" dirty="0">
                <a:solidFill>
                  <a:srgbClr val="222222"/>
                </a:solidFill>
                <a:hlinkClick r:id="rId20"/>
              </a:rPr>
              <a:t>Zivalam</a:t>
            </a:r>
            <a:endParaRPr lang="en-US" sz="1400" dirty="0">
              <a:solidFill>
                <a:srgbClr val="222222"/>
              </a:solidFill>
            </a:endParaRPr>
          </a:p>
          <a:p>
            <a:pPr algn="ctr" fontAlgn="base"/>
            <a:r>
              <a:rPr lang="en-US" sz="1400" dirty="0">
                <a:solidFill>
                  <a:srgbClr val="222222"/>
                </a:solidFill>
              </a:rPr>
              <a:t>Por Grupo IKON</a:t>
            </a:r>
          </a:p>
        </p:txBody>
      </p:sp>
      <p:pic>
        <p:nvPicPr>
          <p:cNvPr id="14" name="Picture 13">
            <a:extLst>
              <a:ext uri="{FF2B5EF4-FFF2-40B4-BE49-F238E27FC236}">
                <a16:creationId xmlns:a16="http://schemas.microsoft.com/office/drawing/2014/main" id="{08C7DC2C-808D-4E9F-80F7-544BDE14C06A}"/>
              </a:ext>
            </a:extLst>
          </p:cNvPr>
          <p:cNvPicPr>
            <a:picLocks noChangeAspect="1"/>
          </p:cNvPicPr>
          <p:nvPr/>
        </p:nvPicPr>
        <p:blipFill rotWithShape="1">
          <a:blip r:embed="rId21"/>
          <a:srcRect r="13832"/>
          <a:stretch/>
        </p:blipFill>
        <p:spPr>
          <a:xfrm>
            <a:off x="9768423" y="4132367"/>
            <a:ext cx="2286000" cy="1847273"/>
          </a:xfrm>
          <a:prstGeom prst="rect">
            <a:avLst/>
          </a:prstGeom>
        </p:spPr>
      </p:pic>
      <p:sp>
        <p:nvSpPr>
          <p:cNvPr id="30" name="Rectangle 29">
            <a:extLst>
              <a:ext uri="{FF2B5EF4-FFF2-40B4-BE49-F238E27FC236}">
                <a16:creationId xmlns:a16="http://schemas.microsoft.com/office/drawing/2014/main" id="{1178B9FB-FF62-4472-A1E3-8923E08D808E}"/>
              </a:ext>
            </a:extLst>
          </p:cNvPr>
          <p:cNvSpPr/>
          <p:nvPr/>
        </p:nvSpPr>
        <p:spPr>
          <a:xfrm>
            <a:off x="9768422" y="6081766"/>
            <a:ext cx="2275692" cy="523220"/>
          </a:xfrm>
          <a:prstGeom prst="rect">
            <a:avLst/>
          </a:prstGeom>
        </p:spPr>
        <p:txBody>
          <a:bodyPr wrap="square">
            <a:spAutoFit/>
          </a:bodyPr>
          <a:lstStyle/>
          <a:p>
            <a:pPr algn="ctr" fontAlgn="base"/>
            <a:r>
              <a:rPr lang="en-US" sz="1400" dirty="0">
                <a:solidFill>
                  <a:srgbClr val="222222"/>
                </a:solidFill>
                <a:hlinkClick r:id="rId22"/>
              </a:rPr>
              <a:t>Bloom Tulum</a:t>
            </a:r>
            <a:endParaRPr lang="en-US" sz="1400" dirty="0">
              <a:solidFill>
                <a:srgbClr val="222222"/>
              </a:solidFill>
            </a:endParaRPr>
          </a:p>
          <a:p>
            <a:pPr algn="ctr" fontAlgn="base"/>
            <a:r>
              <a:rPr lang="en-US" sz="1400" dirty="0">
                <a:solidFill>
                  <a:srgbClr val="222222"/>
                </a:solidFill>
              </a:rPr>
              <a:t>Por BCG</a:t>
            </a:r>
          </a:p>
        </p:txBody>
      </p:sp>
    </p:spTree>
    <p:extLst>
      <p:ext uri="{BB962C8B-B14F-4D97-AF65-F5344CB8AC3E}">
        <p14:creationId xmlns:p14="http://schemas.microsoft.com/office/powerpoint/2010/main" val="683383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2212C79-7E06-4D23-BD42-53A0B0C86FCE}"/>
              </a:ext>
            </a:extLst>
          </p:cNvPr>
          <p:cNvSpPr txBox="1">
            <a:spLocks/>
          </p:cNvSpPr>
          <p:nvPr/>
        </p:nvSpPr>
        <p:spPr>
          <a:xfrm>
            <a:off x="259080" y="171451"/>
            <a:ext cx="11932919" cy="924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None/>
            </a:pPr>
            <a:r>
              <a:rPr lang="es-ES" cap="all" dirty="0">
                <a:solidFill>
                  <a:schemeClr val="bg1">
                    <a:lumMod val="50000"/>
                  </a:schemeClr>
                </a:solidFill>
              </a:rPr>
              <a:t>¿DE QUÉ FORMA LOS DESARROLLADORES PUEDEN ELEGIR </a:t>
            </a:r>
            <a:r>
              <a:rPr lang="es-ES" b="1" cap="all" dirty="0">
                <a:solidFill>
                  <a:schemeClr val="bg1">
                    <a:lumMod val="50000"/>
                  </a:schemeClr>
                </a:solidFill>
              </a:rPr>
              <a:t>LAS OPCIONES MÁS RENTABLES</a:t>
            </a:r>
            <a:r>
              <a:rPr lang="es-ES" cap="all" dirty="0">
                <a:solidFill>
                  <a:schemeClr val="bg1">
                    <a:lumMod val="50000"/>
                  </a:schemeClr>
                </a:solidFill>
              </a:rPr>
              <a:t> PARA UN DISEÑO ECOLÓGICO? ¿Y DE QUÉ MANERA LOS CLIENTES </a:t>
            </a:r>
            <a:r>
              <a:rPr lang="es-ES" b="1" cap="all" dirty="0">
                <a:solidFill>
                  <a:schemeClr val="bg1">
                    <a:lumMod val="50000"/>
                  </a:schemeClr>
                </a:solidFill>
              </a:rPr>
              <a:t>RECONOCERÁN EL VALOR?</a:t>
            </a:r>
            <a:endParaRPr lang="en-US" b="1" cap="all" dirty="0"/>
          </a:p>
        </p:txBody>
      </p:sp>
      <p:pic>
        <p:nvPicPr>
          <p:cNvPr id="6" name="Picture 5">
            <a:extLst>
              <a:ext uri="{FF2B5EF4-FFF2-40B4-BE49-F238E27FC236}">
                <a16:creationId xmlns:a16="http://schemas.microsoft.com/office/drawing/2014/main" id="{A194CBCF-F660-4075-B720-583A2ECF2B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840" b="10703"/>
          <a:stretch/>
        </p:blipFill>
        <p:spPr>
          <a:xfrm>
            <a:off x="0" y="1476376"/>
            <a:ext cx="12192000" cy="5400674"/>
          </a:xfrm>
          <a:prstGeom prst="rect">
            <a:avLst/>
          </a:prstGeom>
        </p:spPr>
      </p:pic>
    </p:spTree>
    <p:extLst>
      <p:ext uri="{BB962C8B-B14F-4D97-AF65-F5344CB8AC3E}">
        <p14:creationId xmlns:p14="http://schemas.microsoft.com/office/powerpoint/2010/main" val="4083484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EF2EF93-8E09-4F4F-958E-2B792802DDD8}"/>
              </a:ext>
            </a:extLst>
          </p:cNvPr>
          <p:cNvPicPr>
            <a:picLocks noChangeAspect="1"/>
          </p:cNvPicPr>
          <p:nvPr/>
        </p:nvPicPr>
        <p:blipFill>
          <a:blip r:embed="rId3"/>
          <a:stretch>
            <a:fillRect/>
          </a:stretch>
        </p:blipFill>
        <p:spPr>
          <a:xfrm>
            <a:off x="1711712" y="2728759"/>
            <a:ext cx="2743200" cy="1828800"/>
          </a:xfrm>
          <a:prstGeom prst="rect">
            <a:avLst/>
          </a:prstGeom>
        </p:spPr>
      </p:pic>
      <p:sp>
        <p:nvSpPr>
          <p:cNvPr id="18" name="Content Placeholder 2">
            <a:extLst>
              <a:ext uri="{FF2B5EF4-FFF2-40B4-BE49-F238E27FC236}">
                <a16:creationId xmlns:a16="http://schemas.microsoft.com/office/drawing/2014/main" id="{939B0E37-1139-4173-992E-5CA0639BC756}"/>
              </a:ext>
            </a:extLst>
          </p:cNvPr>
          <p:cNvSpPr txBox="1">
            <a:spLocks/>
          </p:cNvSpPr>
          <p:nvPr/>
        </p:nvSpPr>
        <p:spPr>
          <a:xfrm>
            <a:off x="1524000" y="200487"/>
            <a:ext cx="9144000" cy="2143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Font typeface="Arial" panose="020B0604020202020204" pitchFamily="34" charset="0"/>
              <a:buNone/>
            </a:pPr>
            <a:r>
              <a:rPr lang="en-US" cap="all" dirty="0"/>
              <a:t>LA SOLUCIÓN ES </a:t>
            </a:r>
            <a:r>
              <a:rPr lang="en-US" b="1" cap="all" dirty="0"/>
              <a:t>EDGE</a:t>
            </a:r>
          </a:p>
          <a:p>
            <a:pPr marL="0" indent="0" algn="ctr" fontAlgn="base">
              <a:spcBef>
                <a:spcPts val="0"/>
              </a:spcBef>
              <a:buFont typeface="Arial" panose="020B0604020202020204" pitchFamily="34" charset="0"/>
              <a:buNone/>
            </a:pPr>
            <a:r>
              <a:rPr lang="en-US" cap="all" dirty="0"/>
              <a:t>________</a:t>
            </a:r>
          </a:p>
        </p:txBody>
      </p:sp>
      <p:grpSp>
        <p:nvGrpSpPr>
          <p:cNvPr id="19" name="Group 18">
            <a:extLst>
              <a:ext uri="{FF2B5EF4-FFF2-40B4-BE49-F238E27FC236}">
                <a16:creationId xmlns:a16="http://schemas.microsoft.com/office/drawing/2014/main" id="{377AC68F-12CE-46CD-91D1-050553BA4265}"/>
              </a:ext>
            </a:extLst>
          </p:cNvPr>
          <p:cNvGrpSpPr/>
          <p:nvPr/>
        </p:nvGrpSpPr>
        <p:grpSpPr>
          <a:xfrm>
            <a:off x="5293771" y="2834587"/>
            <a:ext cx="1676400" cy="1676400"/>
            <a:chOff x="3597442" y="3810000"/>
            <a:chExt cx="1676400" cy="1676400"/>
          </a:xfrm>
        </p:grpSpPr>
        <p:sp>
          <p:nvSpPr>
            <p:cNvPr id="20" name="Oval 19">
              <a:extLst>
                <a:ext uri="{FF2B5EF4-FFF2-40B4-BE49-F238E27FC236}">
                  <a16:creationId xmlns:a16="http://schemas.microsoft.com/office/drawing/2014/main" id="{614C2399-C89D-4EA3-AA43-12B4B35F8FB2}"/>
                </a:ext>
              </a:extLst>
            </p:cNvPr>
            <p:cNvSpPr/>
            <p:nvPr/>
          </p:nvSpPr>
          <p:spPr>
            <a:xfrm>
              <a:off x="3597442" y="3810000"/>
              <a:ext cx="1676400" cy="1676400"/>
            </a:xfrm>
            <a:prstGeom prst="ellipse">
              <a:avLst/>
            </a:prstGeom>
            <a:solidFill>
              <a:srgbClr val="92D05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TextBox 20">
              <a:extLst>
                <a:ext uri="{FF2B5EF4-FFF2-40B4-BE49-F238E27FC236}">
                  <a16:creationId xmlns:a16="http://schemas.microsoft.com/office/drawing/2014/main" id="{F30D237D-BA45-44E5-A578-3FFF7B00AFF8}"/>
                </a:ext>
              </a:extLst>
            </p:cNvPr>
            <p:cNvSpPr txBox="1"/>
            <p:nvPr/>
          </p:nvSpPr>
          <p:spPr>
            <a:xfrm>
              <a:off x="3849214" y="4105781"/>
              <a:ext cx="1330814" cy="1015663"/>
            </a:xfrm>
            <a:prstGeom prst="rect">
              <a:avLst/>
            </a:prstGeom>
            <a:noFill/>
          </p:spPr>
          <p:txBody>
            <a:bodyPr wrap="none" rtlCol="0">
              <a:spAutoFit/>
            </a:bodyPr>
            <a:lstStyle/>
            <a:p>
              <a:r>
                <a:rPr lang="en-US" sz="6000" b="1" dirty="0">
                  <a:solidFill>
                    <a:schemeClr val="bg1"/>
                  </a:solidFill>
                </a:rPr>
                <a:t>20</a:t>
              </a:r>
              <a:r>
                <a:rPr lang="en-US" sz="4000" b="1" dirty="0">
                  <a:solidFill>
                    <a:schemeClr val="bg1"/>
                  </a:solidFill>
                </a:rPr>
                <a:t>%</a:t>
              </a:r>
            </a:p>
          </p:txBody>
        </p:sp>
      </p:grpSp>
      <p:sp>
        <p:nvSpPr>
          <p:cNvPr id="22" name="Rectangle 21">
            <a:extLst>
              <a:ext uri="{FF2B5EF4-FFF2-40B4-BE49-F238E27FC236}">
                <a16:creationId xmlns:a16="http://schemas.microsoft.com/office/drawing/2014/main" id="{E093BF1E-2866-42E5-8A6D-90253C5A8773}"/>
              </a:ext>
            </a:extLst>
          </p:cNvPr>
          <p:cNvSpPr/>
          <p:nvPr/>
        </p:nvSpPr>
        <p:spPr>
          <a:xfrm>
            <a:off x="4744538" y="2063499"/>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5BFC923-96B1-4B1E-B0FD-37403CABE6EA}"/>
              </a:ext>
            </a:extLst>
          </p:cNvPr>
          <p:cNvSpPr/>
          <p:nvPr/>
        </p:nvSpPr>
        <p:spPr>
          <a:xfrm>
            <a:off x="7776656" y="2063499"/>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50946B6D-F39A-456E-B094-13BD67F33CB2}"/>
              </a:ext>
            </a:extLst>
          </p:cNvPr>
          <p:cNvPicPr>
            <a:picLocks noChangeAspect="1"/>
          </p:cNvPicPr>
          <p:nvPr/>
        </p:nvPicPr>
        <p:blipFill>
          <a:blip r:embed="rId4"/>
          <a:stretch>
            <a:fillRect/>
          </a:stretch>
        </p:blipFill>
        <p:spPr>
          <a:xfrm>
            <a:off x="8213839" y="2343697"/>
            <a:ext cx="1868834" cy="2640001"/>
          </a:xfrm>
          <a:prstGeom prst="rect">
            <a:avLst/>
          </a:prstGeom>
          <a:ln w="3175">
            <a:solidFill>
              <a:schemeClr val="bg1">
                <a:lumMod val="75000"/>
              </a:schemeClr>
            </a:solidFill>
          </a:ln>
        </p:spPr>
      </p:pic>
      <p:pic>
        <p:nvPicPr>
          <p:cNvPr id="28" name="Picture 27">
            <a:extLst>
              <a:ext uri="{FF2B5EF4-FFF2-40B4-BE49-F238E27FC236}">
                <a16:creationId xmlns:a16="http://schemas.microsoft.com/office/drawing/2014/main" id="{2C9AF1AC-6F1A-4B40-B0D0-98F9C8E3C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35" name="TextBox 34">
            <a:extLst>
              <a:ext uri="{FF2B5EF4-FFF2-40B4-BE49-F238E27FC236}">
                <a16:creationId xmlns:a16="http://schemas.microsoft.com/office/drawing/2014/main" id="{68DE10C7-7FFF-43AB-98CB-76DCE0E3A278}"/>
              </a:ext>
            </a:extLst>
          </p:cNvPr>
          <p:cNvSpPr txBox="1"/>
          <p:nvPr/>
        </p:nvSpPr>
        <p:spPr>
          <a:xfrm>
            <a:off x="1728959" y="1437796"/>
            <a:ext cx="2634054" cy="369332"/>
          </a:xfrm>
          <a:prstGeom prst="rect">
            <a:avLst/>
          </a:prstGeom>
          <a:noFill/>
        </p:spPr>
        <p:txBody>
          <a:bodyPr wrap="none" rtlCol="0">
            <a:spAutoFit/>
          </a:bodyPr>
          <a:lstStyle/>
          <a:p>
            <a:pPr algn="ctr">
              <a:defRPr/>
            </a:pPr>
            <a:r>
              <a:rPr lang="en-US" kern="0" dirty="0">
                <a:solidFill>
                  <a:srgbClr val="00B0F0"/>
                </a:solidFill>
                <a:latin typeface="Calibri" panose="020F0502020204030204" pitchFamily="34" charset="0"/>
              </a:rPr>
              <a:t>①</a:t>
            </a:r>
            <a:r>
              <a:rPr lang="en-US" kern="0" dirty="0">
                <a:solidFill>
                  <a:schemeClr val="tx1">
                    <a:lumMod val="50000"/>
                    <a:lumOff val="50000"/>
                  </a:schemeClr>
                </a:solidFill>
                <a:latin typeface="Calibri" panose="020F0502020204030204" pitchFamily="34" charset="0"/>
              </a:rPr>
              <a:t> </a:t>
            </a:r>
            <a:r>
              <a:rPr lang="en-US" kern="0" dirty="0">
                <a:solidFill>
                  <a:schemeClr val="tx1">
                    <a:lumMod val="50000"/>
                    <a:lumOff val="50000"/>
                  </a:schemeClr>
                </a:solidFill>
              </a:rPr>
              <a:t>SOFTWARE GRATUITO</a:t>
            </a:r>
            <a:endParaRPr lang="en-GB" kern="0" dirty="0">
              <a:solidFill>
                <a:schemeClr val="tx1">
                  <a:lumMod val="50000"/>
                  <a:lumOff val="50000"/>
                </a:schemeClr>
              </a:solidFill>
            </a:endParaRPr>
          </a:p>
        </p:txBody>
      </p:sp>
      <p:sp>
        <p:nvSpPr>
          <p:cNvPr id="37" name="TextBox 36">
            <a:extLst>
              <a:ext uri="{FF2B5EF4-FFF2-40B4-BE49-F238E27FC236}">
                <a16:creationId xmlns:a16="http://schemas.microsoft.com/office/drawing/2014/main" id="{2F43FB4E-D4F3-4613-9E1A-508FCE729812}"/>
              </a:ext>
            </a:extLst>
          </p:cNvPr>
          <p:cNvSpPr txBox="1"/>
          <p:nvPr/>
        </p:nvSpPr>
        <p:spPr>
          <a:xfrm>
            <a:off x="4743830" y="1410688"/>
            <a:ext cx="2630934" cy="646331"/>
          </a:xfrm>
          <a:prstGeom prst="rect">
            <a:avLst/>
          </a:prstGeom>
          <a:noFill/>
        </p:spPr>
        <p:txBody>
          <a:bodyPr wrap="square" rtlCol="0">
            <a:spAutoFit/>
          </a:bodyPr>
          <a:lstStyle/>
          <a:p>
            <a:pPr algn="ctr">
              <a:defRPr/>
            </a:pPr>
            <a:r>
              <a:rPr lang="en-US" kern="0" dirty="0">
                <a:solidFill>
                  <a:srgbClr val="00B0F0"/>
                </a:solidFill>
                <a:latin typeface="Calibri" panose="020F0502020204030204" pitchFamily="34" charset="0"/>
              </a:rPr>
              <a:t>②</a:t>
            </a:r>
            <a:r>
              <a:rPr lang="en-US" kern="0" dirty="0">
                <a:solidFill>
                  <a:schemeClr val="tx1">
                    <a:lumMod val="50000"/>
                    <a:lumOff val="50000"/>
                  </a:schemeClr>
                </a:solidFill>
                <a:latin typeface="Calibri" panose="020F0502020204030204" pitchFamily="34" charset="0"/>
              </a:rPr>
              <a:t> NORMA FACTIBLE DE ALCANZAR</a:t>
            </a:r>
            <a:endParaRPr lang="en-GB" kern="0" dirty="0">
              <a:solidFill>
                <a:schemeClr val="tx1">
                  <a:lumMod val="50000"/>
                  <a:lumOff val="50000"/>
                </a:schemeClr>
              </a:solidFill>
            </a:endParaRPr>
          </a:p>
        </p:txBody>
      </p:sp>
      <p:sp>
        <p:nvSpPr>
          <p:cNvPr id="39" name="TextBox 38">
            <a:extLst>
              <a:ext uri="{FF2B5EF4-FFF2-40B4-BE49-F238E27FC236}">
                <a16:creationId xmlns:a16="http://schemas.microsoft.com/office/drawing/2014/main" id="{0304EF92-A156-44AC-8BE0-A206ABB89A81}"/>
              </a:ext>
            </a:extLst>
          </p:cNvPr>
          <p:cNvSpPr txBox="1"/>
          <p:nvPr/>
        </p:nvSpPr>
        <p:spPr>
          <a:xfrm>
            <a:off x="7805063" y="1443032"/>
            <a:ext cx="2686385" cy="646331"/>
          </a:xfrm>
          <a:prstGeom prst="rect">
            <a:avLst/>
          </a:prstGeom>
          <a:noFill/>
        </p:spPr>
        <p:txBody>
          <a:bodyPr wrap="square" rtlCol="0">
            <a:spAutoFit/>
          </a:bodyPr>
          <a:lstStyle/>
          <a:p>
            <a:pPr algn="ctr">
              <a:defRPr/>
            </a:pPr>
            <a:r>
              <a:rPr lang="en-US" kern="0" cap="all" dirty="0">
                <a:solidFill>
                  <a:srgbClr val="00B0F0"/>
                </a:solidFill>
                <a:latin typeface="Calibri" panose="020F0502020204030204" pitchFamily="34" charset="0"/>
              </a:rPr>
              <a:t>③</a:t>
            </a:r>
            <a:r>
              <a:rPr lang="en-US" kern="0" cap="all" dirty="0">
                <a:solidFill>
                  <a:schemeClr val="tx1">
                    <a:lumMod val="50000"/>
                    <a:lumOff val="50000"/>
                  </a:schemeClr>
                </a:solidFill>
                <a:latin typeface="Calibri" panose="020F0502020204030204" pitchFamily="34" charset="0"/>
              </a:rPr>
              <a:t> ETIQUETA VERDE VERIFICADA</a:t>
            </a:r>
            <a:endParaRPr lang="en-GB" kern="0" cap="all" dirty="0">
              <a:solidFill>
                <a:schemeClr val="tx1">
                  <a:lumMod val="50000"/>
                  <a:lumOff val="50000"/>
                </a:schemeClr>
              </a:solidFill>
            </a:endParaRPr>
          </a:p>
        </p:txBody>
      </p:sp>
      <p:sp>
        <p:nvSpPr>
          <p:cNvPr id="16" name="Rectangle 15">
            <a:extLst>
              <a:ext uri="{FF2B5EF4-FFF2-40B4-BE49-F238E27FC236}">
                <a16:creationId xmlns:a16="http://schemas.microsoft.com/office/drawing/2014/main" id="{759EBEA9-63E8-4C1B-B6DE-619A2232F733}"/>
              </a:ext>
            </a:extLst>
          </p:cNvPr>
          <p:cNvSpPr/>
          <p:nvPr/>
        </p:nvSpPr>
        <p:spPr>
          <a:xfrm>
            <a:off x="1711712" y="2063498"/>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361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51884E193993478F121FAE3BAB06B8" ma:contentTypeVersion="12" ma:contentTypeDescription="Create a new document." ma:contentTypeScope="" ma:versionID="0e92604c66076eeaaae31eb5e2e0ba29">
  <xsd:schema xmlns:xsd="http://www.w3.org/2001/XMLSchema" xmlns:xs="http://www.w3.org/2001/XMLSchema" xmlns:p="http://schemas.microsoft.com/office/2006/metadata/properties" xmlns:ns2="c538fed7-3ab0-4192-ae38-9799137ead1b" xmlns:ns3="a4e79b70-0aef-410d-a70f-d52f396520e2" targetNamespace="http://schemas.microsoft.com/office/2006/metadata/properties" ma:root="true" ma:fieldsID="016ac35f05a9aa636783c0d5856b8663" ns2:_="" ns3:_="">
    <xsd:import namespace="c538fed7-3ab0-4192-ae38-9799137ead1b"/>
    <xsd:import namespace="a4e79b70-0aef-410d-a70f-d52f396520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8fed7-3ab0-4192-ae38-9799137ead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e79b70-0aef-410d-a70f-d52f396520e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D310C3-08F2-40B0-A2C4-BEAC2986A408}">
  <ds:schemaRefs>
    <ds:schemaRef ds:uri="http://schemas.microsoft.com/sharepoint/v3/contenttype/forms"/>
  </ds:schemaRefs>
</ds:datastoreItem>
</file>

<file path=customXml/itemProps2.xml><?xml version="1.0" encoding="utf-8"?>
<ds:datastoreItem xmlns:ds="http://schemas.openxmlformats.org/officeDocument/2006/customXml" ds:itemID="{3409F8A1-AB96-46BB-8E6F-6678BE5BB7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8fed7-3ab0-4192-ae38-9799137ead1b"/>
    <ds:schemaRef ds:uri="a4e79b70-0aef-410d-a70f-d52f396520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574A68-1BBD-499E-BC58-B25B0A461BB7}">
  <ds:schemaRefs>
    <ds:schemaRef ds:uri="http://schemas.microsoft.com/office/2006/documentManagement/types"/>
    <ds:schemaRef ds:uri="http://www.w3.org/XML/1998/namespace"/>
    <ds:schemaRef ds:uri="http://schemas.openxmlformats.org/package/2006/metadata/core-properties"/>
    <ds:schemaRef ds:uri="http://purl.org/dc/dcmitype/"/>
    <ds:schemaRef ds:uri="http://schemas.microsoft.com/office/2006/metadata/properties"/>
    <ds:schemaRef ds:uri="http://purl.org/dc/terms/"/>
    <ds:schemaRef ds:uri="http://schemas.microsoft.com/office/infopath/2007/PartnerControls"/>
    <ds:schemaRef ds:uri="a4e79b70-0aef-410d-a70f-d52f396520e2"/>
    <ds:schemaRef ds:uri="c538fed7-3ab0-4192-ae38-9799137ead1b"/>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2890</TotalTime>
  <Words>3407</Words>
  <Application>Microsoft Office PowerPoint</Application>
  <PresentationFormat>Widescreen</PresentationFormat>
  <Paragraphs>378</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ＭＳ Ｐゴシック</vt:lpstr>
      <vt:lpstr>Andes ExtraLight</vt:lpstr>
      <vt:lpstr>Arial</vt:lpstr>
      <vt:lpstr>Arial Bold</vt:lpstr>
      <vt:lpstr>Calibri</vt:lpstr>
      <vt:lpstr>Source Sans Pro</vt:lpstr>
      <vt:lpstr>Source Sans Pro Light</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HAY TRES MANERAS DE OBTENER LA CERTIFICACIÓN. OBTENGA AHORROS DE AGUA Y MATERIALES DE AL MENOS UN 20 %; LUEGO ELIJA SUS AHORROS DE ENERGÍA. </vt:lpstr>
      <vt:lpstr>PowerPoint Presentation</vt:lpstr>
      <vt:lpstr>PowerPoint Presentation</vt:lpstr>
      <vt:lpstr>PowerPoint Presentation</vt:lpstr>
      <vt:lpstr>DEMOSTRACIÓN EDGE ________</vt:lpstr>
      <vt:lpstr>PowerPoint Presentation</vt:lpstr>
      <vt:lpstr>PowerPoint Presentation</vt:lpstr>
      <vt:lpstr>PowerPoint Presentation</vt:lpstr>
      <vt:lpstr>PowerPoint Presentation</vt:lpstr>
      <vt:lpstr>PowerPoint Presentation</vt:lpstr>
      <vt:lpstr>PowerPoint Presentation</vt:lpstr>
      <vt:lpstr>AGRADECIMIENTOS DE EDGE ________</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Ann Menes</dc:creator>
  <cp:lastModifiedBy>Hayley Rae Samu</cp:lastModifiedBy>
  <cp:revision>56</cp:revision>
  <dcterms:created xsi:type="dcterms:W3CDTF">2015-11-01T01:21:05Z</dcterms:created>
  <dcterms:modified xsi:type="dcterms:W3CDTF">2019-09-03T19:59:33Z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0x010100AC51884E193993478F121FAE3BAB06B8</vt:lpwstr>
  </property>
</Properties>
</file>